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65" r:id="rId6"/>
    <p:sldId id="266" r:id="rId7"/>
    <p:sldId id="275" r:id="rId8"/>
    <p:sldId id="272" r:id="rId9"/>
    <p:sldId id="259" r:id="rId10"/>
    <p:sldId id="274" r:id="rId11"/>
    <p:sldId id="262" r:id="rId12"/>
    <p:sldId id="268" r:id="rId13"/>
    <p:sldId id="273" r:id="rId14"/>
    <p:sldId id="263" r:id="rId15"/>
    <p:sldId id="267" r:id="rId16"/>
    <p:sldId id="269" r:id="rId17"/>
    <p:sldId id="270" r:id="rId18"/>
    <p:sldId id="260" r:id="rId19"/>
    <p:sldId id="271" r:id="rId20"/>
    <p:sldId id="264" r:id="rId21"/>
    <p:sldId id="276" r:id="rId22"/>
    <p:sldId id="261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695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5047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096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3F3D768-8970-43C4-88BF-992E5FC093AD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587459"/>
      </p:ext>
    </p:extLst>
  </p:cSld>
  <p:clrMapOvr>
    <a:masterClrMapping/>
  </p:clrMapOvr>
  <p:transition>
    <p:zo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9D59CE-755F-4884-A997-8B8521BBF064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966407"/>
      </p:ext>
    </p:extLst>
  </p:cSld>
  <p:clrMapOvr>
    <a:masterClrMapping/>
  </p:clrMapOvr>
  <p:transition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9D9E6-6891-4A47-93CA-FE0114CB40C7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219856"/>
      </p:ext>
    </p:extLst>
  </p:cSld>
  <p:clrMapOvr>
    <a:masterClrMapping/>
  </p:clrMapOvr>
  <p:transition>
    <p:zo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72D43-1988-4D5B-8737-0E222C9947EF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40182"/>
      </p:ext>
    </p:extLst>
  </p:cSld>
  <p:clrMapOvr>
    <a:masterClrMapping/>
  </p:clrMapOvr>
  <p:transition>
    <p:zo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96CAD-8120-4057-AE24-5A8AF57FB2CC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19075"/>
      </p:ext>
    </p:extLst>
  </p:cSld>
  <p:clrMapOvr>
    <a:masterClrMapping/>
  </p:clrMapOvr>
  <p:transition>
    <p:zo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C8283-E226-4D43-B8D6-E37D308ED8F1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219763"/>
      </p:ext>
    </p:extLst>
  </p:cSld>
  <p:clrMapOvr>
    <a:masterClrMapping/>
  </p:clrMapOvr>
  <p:transition>
    <p:zo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D573B-4CD9-4F6C-A637-7295E0745A89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31235"/>
      </p:ext>
    </p:extLst>
  </p:cSld>
  <p:clrMapOvr>
    <a:masterClrMapping/>
  </p:clrMapOvr>
  <p:transition>
    <p:zo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5405A-D59A-49BA-A65D-874610BFA776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40558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713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23495-9277-4EC9-A4AE-9F826345EC40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844372"/>
      </p:ext>
    </p:extLst>
  </p:cSld>
  <p:clrMapOvr>
    <a:masterClrMapping/>
  </p:clrMapOvr>
  <p:transition>
    <p:zo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236B8-7DFE-4848-859D-FDBB01F49C78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737722"/>
      </p:ext>
    </p:extLst>
  </p:cSld>
  <p:clrMapOvr>
    <a:masterClrMapping/>
  </p:clrMapOvr>
  <p:transition>
    <p:zo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6363F-F371-49F1-91D6-1EBE63D8D555}" type="slidenum">
              <a:rPr lang="ru-RU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648218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7754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653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536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500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178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9272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81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35957-B5B6-4AE1-9329-5DA242F219C8}" type="datetimeFigureOut">
              <a:rPr lang="ru-RU" smtClean="0"/>
              <a:pPr/>
              <a:t>05.12.2022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9B194-8DB8-44E5-B257-606EFE527DB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693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2400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CCD60D-5C0A-4EFF-AD04-95AD2F2A9A79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680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Презентация к уроку русского языка в 6-ом классе «Несклоняемые имена существительные»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51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001000" cy="1216025"/>
          </a:xfrm>
        </p:spPr>
        <p:txBody>
          <a:bodyPr/>
          <a:lstStyle/>
          <a:p>
            <a:pPr algn="ctr"/>
            <a:r>
              <a:rPr lang="ru-RU" sz="5400" b="1" dirty="0" smtClean="0"/>
              <a:t>2.Фоторобот </a:t>
            </a:r>
            <a:endParaRPr lang="ru-RU" sz="5400" b="1" dirty="0"/>
          </a:p>
        </p:txBody>
      </p:sp>
      <p:pic>
        <p:nvPicPr>
          <p:cNvPr id="1026" name="Picture 2" descr="C:\Users\Андрей\Desktop\картинки\5bfb04188a0bdbf856e33dd7f4d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28800"/>
            <a:ext cx="2474976" cy="3005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ндрей\Desktop\картинки\Fotorobot,_1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068960"/>
            <a:ext cx="2418641" cy="2886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66831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Определите особенности несклоняемых существительных. </a:t>
            </a:r>
            <a:r>
              <a:rPr lang="ru-RU" sz="2800" dirty="0"/>
              <a:t>С</a:t>
            </a:r>
            <a:r>
              <a:rPr lang="ru-RU" sz="2800" dirty="0" smtClean="0"/>
              <a:t>оставьте схему.</a:t>
            </a:r>
            <a:endParaRPr lang="ru-RU" sz="2800" dirty="0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7211144" cy="395128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u="sng" dirty="0" smtClean="0"/>
              <a:t>УЛИКИ</a:t>
            </a:r>
          </a:p>
          <a:p>
            <a:pPr marL="0" indent="0" algn="ctr">
              <a:buNone/>
            </a:pPr>
            <a:endParaRPr lang="ru-RU" b="1" i="1" u="sng" dirty="0" smtClean="0"/>
          </a:p>
          <a:p>
            <a:r>
              <a:rPr lang="ru-RU" dirty="0" smtClean="0"/>
              <a:t>Происхождение</a:t>
            </a:r>
          </a:p>
          <a:p>
            <a:r>
              <a:rPr lang="ru-RU" dirty="0" smtClean="0"/>
              <a:t>Конечные гласные (на …)</a:t>
            </a:r>
          </a:p>
          <a:p>
            <a:r>
              <a:rPr lang="ru-RU" dirty="0"/>
              <a:t>О</a:t>
            </a:r>
            <a:r>
              <a:rPr lang="ru-RU" dirty="0" smtClean="0"/>
              <a:t>кончание, основа</a:t>
            </a:r>
          </a:p>
          <a:p>
            <a:r>
              <a:rPr lang="ru-RU" dirty="0"/>
              <a:t> </a:t>
            </a:r>
            <a:r>
              <a:rPr lang="ru-RU" dirty="0" smtClean="0"/>
              <a:t>Изменение по падежам и числам</a:t>
            </a:r>
          </a:p>
          <a:p>
            <a:r>
              <a:rPr lang="ru-RU" dirty="0"/>
              <a:t> З</a:t>
            </a:r>
            <a:r>
              <a:rPr lang="ru-RU" dirty="0" smtClean="0"/>
              <a:t>начения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4"/>
          </p:nvPr>
        </p:nvSpPr>
        <p:spPr>
          <a:xfrm>
            <a:off x="7164288" y="2174875"/>
            <a:ext cx="1522512" cy="395128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87219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04800"/>
            <a:ext cx="8784975" cy="1216025"/>
          </a:xfrm>
        </p:spPr>
        <p:txBody>
          <a:bodyPr/>
          <a:lstStyle/>
          <a:p>
            <a:pPr algn="ctr"/>
            <a:r>
              <a:rPr lang="ru-RU" sz="3200" b="1" i="1" dirty="0" smtClean="0"/>
              <a:t>Несклоняемые существительные</a:t>
            </a:r>
            <a:endParaRPr lang="ru-RU" sz="3200" b="1" i="1" dirty="0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2393826" y="2222304"/>
            <a:ext cx="3924300" cy="426720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Иноязычные</a:t>
            </a:r>
          </a:p>
          <a:p>
            <a:pPr marL="0" indent="0" algn="ctr">
              <a:buNone/>
            </a:pPr>
            <a:r>
              <a:rPr lang="ru-RU" sz="2400" b="1" i="1" dirty="0" smtClean="0">
                <a:solidFill>
                  <a:srgbClr val="00B050"/>
                </a:solidFill>
              </a:rPr>
              <a:t>(заимствованные)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2483768" y="3068960"/>
            <a:ext cx="4824536" cy="42672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/</a:t>
            </a:r>
          </a:p>
          <a:p>
            <a:r>
              <a:rPr lang="ru-RU" dirty="0" smtClean="0"/>
              <a:t>на –</a:t>
            </a:r>
            <a:r>
              <a:rPr lang="ru-RU" b="1" dirty="0" smtClean="0"/>
              <a:t>О,Е,У,Ю,И,А</a:t>
            </a:r>
          </a:p>
          <a:p>
            <a:r>
              <a:rPr lang="ru-RU" b="1" dirty="0"/>
              <a:t> </a:t>
            </a:r>
            <a:r>
              <a:rPr lang="ru-RU" dirty="0" smtClean="0"/>
              <a:t>не имеют –</a:t>
            </a:r>
          </a:p>
          <a:p>
            <a:r>
              <a:rPr lang="ru-RU" dirty="0"/>
              <a:t> </a:t>
            </a:r>
            <a:r>
              <a:rPr lang="ru-RU" dirty="0" smtClean="0"/>
              <a:t>всё слово – </a:t>
            </a:r>
          </a:p>
          <a:p>
            <a:r>
              <a:rPr lang="ru-RU" dirty="0"/>
              <a:t> </a:t>
            </a:r>
            <a:r>
              <a:rPr lang="ru-RU" dirty="0" smtClean="0"/>
              <a:t>не изменяются по падежам и числам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00092" y="4139880"/>
            <a:ext cx="504056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оловина рамки 13"/>
          <p:cNvSpPr/>
          <p:nvPr/>
        </p:nvSpPr>
        <p:spPr>
          <a:xfrm rot="10800000">
            <a:off x="5220072" y="4571928"/>
            <a:ext cx="936104" cy="441248"/>
          </a:xfrm>
          <a:prstGeom prst="halfFram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4067944" y="1700808"/>
            <a:ext cx="576064" cy="57606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Левая фигурная скобка 17"/>
          <p:cNvSpPr/>
          <p:nvPr/>
        </p:nvSpPr>
        <p:spPr>
          <a:xfrm rot="16200000">
            <a:off x="4121186" y="2065616"/>
            <a:ext cx="469580" cy="2479675"/>
          </a:xfrm>
          <a:prstGeom prst="leftBrace">
            <a:avLst>
              <a:gd name="adj1" fmla="val 8333"/>
              <a:gd name="adj2" fmla="val 54757"/>
            </a:avLst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13901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/>
              <a:t>3. Розыск </a:t>
            </a:r>
            <a:endParaRPr lang="ru-RU" sz="54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Андрей\Desktop\картинки\lupa-czlowiek-szklo-powiekszajace-think_660x494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132856"/>
            <a:ext cx="3924300" cy="2937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913692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/>
              <a:t>Найдите и выпишите несклоняемые существительные</a:t>
            </a:r>
            <a:endParaRPr lang="ru-RU" sz="2800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1 - вариант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 поле</a:t>
            </a:r>
          </a:p>
          <a:p>
            <a:r>
              <a:rPr lang="ru-RU" dirty="0"/>
              <a:t> </a:t>
            </a:r>
            <a:r>
              <a:rPr lang="ru-RU" dirty="0" smtClean="0"/>
              <a:t>ми</a:t>
            </a:r>
            <a:r>
              <a:rPr lang="ru-RU" b="1" dirty="0" smtClean="0">
                <a:solidFill>
                  <a:srgbClr val="7030A0"/>
                </a:solidFill>
              </a:rPr>
              <a:t>сс</a:t>
            </a:r>
          </a:p>
          <a:p>
            <a:r>
              <a:rPr lang="ru-RU" dirty="0"/>
              <a:t> </a:t>
            </a:r>
            <a:r>
              <a:rPr lang="ru-RU" dirty="0" smtClean="0"/>
              <a:t>кегли</a:t>
            </a:r>
          </a:p>
          <a:p>
            <a:r>
              <a:rPr lang="ru-RU" dirty="0"/>
              <a:t> </a:t>
            </a:r>
            <a:r>
              <a:rPr lang="ru-RU" dirty="0" smtClean="0"/>
              <a:t>к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  <a:r>
              <a:rPr lang="ru-RU" b="1" dirty="0" smtClean="0">
                <a:solidFill>
                  <a:srgbClr val="7030A0"/>
                </a:solidFill>
              </a:rPr>
              <a:t>н</a:t>
            </a:r>
            <a:r>
              <a:rPr lang="ru-RU" dirty="0" smtClean="0"/>
              <a:t>ф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р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b="1" dirty="0" smtClean="0">
                <a:solidFill>
                  <a:srgbClr val="7030A0"/>
                </a:solidFill>
              </a:rPr>
              <a:t>н</a:t>
            </a:r>
            <a:r>
              <a:rPr lang="ru-RU" dirty="0" smtClean="0"/>
              <a:t>сье</a:t>
            </a:r>
          </a:p>
          <a:p>
            <a:r>
              <a:rPr lang="ru-RU" dirty="0"/>
              <a:t> </a:t>
            </a:r>
            <a:r>
              <a:rPr lang="ru-RU" b="1" dirty="0" smtClean="0">
                <a:solidFill>
                  <a:srgbClr val="7030A0"/>
                </a:solidFill>
              </a:rPr>
              <a:t>Т</a:t>
            </a:r>
            <a:r>
              <a:rPr lang="ru-RU" dirty="0" smtClean="0"/>
              <a:t>б</a:t>
            </a:r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лиси</a:t>
            </a:r>
          </a:p>
          <a:p>
            <a:r>
              <a:rPr lang="ru-RU" dirty="0"/>
              <a:t> </a:t>
            </a:r>
            <a:r>
              <a:rPr lang="ru-RU" dirty="0" smtClean="0"/>
              <a:t>молоко</a:t>
            </a:r>
          </a:p>
          <a:p>
            <a:r>
              <a:rPr lang="ru-RU" dirty="0"/>
              <a:t> </a:t>
            </a:r>
            <a:r>
              <a:rPr lang="ru-RU" dirty="0" smtClean="0"/>
              <a:t>д</a:t>
            </a:r>
            <a:r>
              <a:rPr lang="ru-RU" b="1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по</a:t>
            </a:r>
          </a:p>
          <a:p>
            <a:r>
              <a:rPr lang="ru-RU" dirty="0"/>
              <a:t> </a:t>
            </a:r>
            <a:r>
              <a:rPr lang="ru-RU" dirty="0" smtClean="0"/>
              <a:t>пони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ru-RU" dirty="0" smtClean="0"/>
              <a:t>2 - вариант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 море</a:t>
            </a:r>
          </a:p>
          <a:p>
            <a:r>
              <a:rPr lang="ru-RU" dirty="0"/>
              <a:t> </a:t>
            </a:r>
            <a:r>
              <a:rPr lang="ru-RU" dirty="0" smtClean="0"/>
              <a:t>фрау</a:t>
            </a:r>
          </a:p>
          <a:p>
            <a:r>
              <a:rPr lang="ru-RU" dirty="0"/>
              <a:t> </a:t>
            </a:r>
            <a:r>
              <a:rPr lang="ru-RU" dirty="0" smtClean="0"/>
              <a:t>м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эстр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</a:p>
          <a:p>
            <a:r>
              <a:rPr lang="ru-RU" dirty="0"/>
              <a:t> </a:t>
            </a:r>
            <a:r>
              <a:rPr lang="ru-RU" dirty="0" smtClean="0"/>
              <a:t>гантели</a:t>
            </a:r>
          </a:p>
          <a:p>
            <a:r>
              <a:rPr lang="ru-RU" dirty="0"/>
              <a:t> </a:t>
            </a:r>
            <a:r>
              <a:rPr lang="ru-RU" dirty="0" smtClean="0"/>
              <a:t>фл</a:t>
            </a:r>
            <a:r>
              <a:rPr lang="ru-RU" b="1" dirty="0" smtClean="0">
                <a:solidFill>
                  <a:srgbClr val="FF0000"/>
                </a:solidFill>
              </a:rPr>
              <a:t>а</a:t>
            </a:r>
            <a:r>
              <a:rPr lang="ru-RU" dirty="0" smtClean="0"/>
              <a:t>минг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</a:p>
          <a:p>
            <a:r>
              <a:rPr lang="ru-RU" dirty="0"/>
              <a:t> </a:t>
            </a:r>
            <a:r>
              <a:rPr lang="ru-RU" b="1" dirty="0" smtClean="0">
                <a:solidFill>
                  <a:srgbClr val="7030A0"/>
                </a:solidFill>
              </a:rPr>
              <a:t>С</a:t>
            </a:r>
            <a:r>
              <a:rPr lang="ru-RU" dirty="0" smtClean="0"/>
              <a:t>очи</a:t>
            </a:r>
          </a:p>
          <a:p>
            <a:r>
              <a:rPr lang="ru-RU" dirty="0"/>
              <a:t> </a:t>
            </a:r>
            <a:r>
              <a:rPr lang="ru-RU" dirty="0" smtClean="0"/>
              <a:t>облако</a:t>
            </a:r>
          </a:p>
          <a:p>
            <a:r>
              <a:rPr lang="ru-RU" dirty="0"/>
              <a:t> </a:t>
            </a:r>
            <a:r>
              <a:rPr lang="ru-RU" dirty="0" smtClean="0"/>
              <a:t>манг</a:t>
            </a:r>
            <a:r>
              <a:rPr lang="ru-RU" b="1" dirty="0" smtClean="0">
                <a:solidFill>
                  <a:srgbClr val="FF0000"/>
                </a:solidFill>
              </a:rPr>
              <a:t>о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091211" y="1920244"/>
            <a:ext cx="72008" cy="38884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27984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Мисс, конферансье, Тбилиси, депо,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п</a:t>
            </a:r>
            <a:r>
              <a:rPr lang="ru-RU" dirty="0" smtClean="0"/>
              <a:t>они, фрау, маэстро, фламинго,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Сочи, манго.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652327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253903"/>
              </p:ext>
            </p:extLst>
          </p:nvPr>
        </p:nvGraphicFramePr>
        <p:xfrm>
          <a:off x="611560" y="1772818"/>
          <a:ext cx="8001000" cy="430247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4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049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</a:rPr>
                        <a:t> Значение </a:t>
                      </a:r>
                      <a:r>
                        <a:rPr lang="ru-RU" sz="2400" b="1" dirty="0" smtClean="0">
                          <a:ln>
                            <a:noFill/>
                          </a:ln>
                        </a:rPr>
                        <a:t>н</a:t>
                      </a:r>
                      <a:r>
                        <a:rPr lang="ru-RU" sz="2400" b="1" dirty="0" smtClean="0"/>
                        <a:t>есклоняемого</a:t>
                      </a:r>
                      <a:r>
                        <a:rPr lang="ru-RU" sz="2400" b="1" baseline="0" dirty="0" smtClean="0"/>
                        <a:t> существительного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Род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0494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0494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0494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0494">
                <a:tc>
                  <a:txBody>
                    <a:bodyPr/>
                    <a:lstStyle/>
                    <a:p>
                      <a:r>
                        <a:rPr lang="ru-RU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486745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 smtClean="0"/>
              <a:t>4. Экспертиза </a:t>
            </a:r>
            <a:endParaRPr lang="ru-RU" sz="5400" b="1" dirty="0"/>
          </a:p>
        </p:txBody>
      </p:sp>
      <p:pic>
        <p:nvPicPr>
          <p:cNvPr id="3074" name="Picture 2" descr="C:\Users\Андрей\Desktop\картинки\436e4d28ebc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341376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70303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964488" cy="1216025"/>
          </a:xfrm>
        </p:spPr>
        <p:txBody>
          <a:bodyPr/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dirty="0" smtClean="0"/>
              <a:t>Найдите </a:t>
            </a:r>
            <a:r>
              <a:rPr lang="ru-RU" sz="2000" b="1" dirty="0" smtClean="0"/>
              <a:t>несклоняемые</a:t>
            </a:r>
            <a:r>
              <a:rPr lang="ru-RU" sz="2000" dirty="0" smtClean="0"/>
              <a:t> существительные</a:t>
            </a:r>
            <a:br>
              <a:rPr lang="ru-RU" sz="2000" dirty="0" smtClean="0"/>
            </a:br>
            <a:r>
              <a:rPr lang="ru-RU" sz="2000" b="1" i="1" dirty="0" smtClean="0">
                <a:solidFill>
                  <a:srgbClr val="7030A0"/>
                </a:solidFill>
              </a:rPr>
              <a:t>мужского</a:t>
            </a:r>
            <a:r>
              <a:rPr lang="ru-RU" sz="2000" b="1" i="1" dirty="0" smtClean="0"/>
              <a:t> </a:t>
            </a:r>
            <a:r>
              <a:rPr lang="ru-RU" sz="2000" dirty="0" smtClean="0"/>
              <a:t>рода – </a:t>
            </a:r>
            <a:r>
              <a:rPr lang="ru-RU" sz="2000" b="1" dirty="0" smtClean="0"/>
              <a:t>1 вар</a:t>
            </a:r>
            <a:r>
              <a:rPr lang="ru-RU" sz="2000" dirty="0" smtClean="0"/>
              <a:t>., </a:t>
            </a:r>
            <a:r>
              <a:rPr lang="ru-RU" sz="2000" b="1" dirty="0" smtClean="0">
                <a:solidFill>
                  <a:srgbClr val="7030A0"/>
                </a:solidFill>
              </a:rPr>
              <a:t>среднего</a:t>
            </a:r>
            <a:r>
              <a:rPr lang="ru-RU" sz="2000" dirty="0" smtClean="0"/>
              <a:t> рода </a:t>
            </a:r>
            <a:r>
              <a:rPr lang="ru-RU" sz="2400" dirty="0" smtClean="0"/>
              <a:t>– </a:t>
            </a:r>
            <a:r>
              <a:rPr lang="ru-RU" sz="2400" b="1" dirty="0" smtClean="0"/>
              <a:t>2 вар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r>
              <a:rPr lang="ru-RU" sz="2000" dirty="0" smtClean="0"/>
              <a:t>Составьте с ними </a:t>
            </a:r>
            <a:r>
              <a:rPr lang="ru-RU" sz="2000" b="1" i="1" dirty="0" smtClean="0"/>
              <a:t>словосочетания по схеме: </a:t>
            </a:r>
            <a:br>
              <a:rPr lang="ru-RU" sz="2000" b="1" i="1" dirty="0" smtClean="0"/>
            </a:br>
            <a:r>
              <a:rPr lang="ru-RU" sz="2000" b="1" i="1" dirty="0" smtClean="0">
                <a:solidFill>
                  <a:srgbClr val="00B050"/>
                </a:solidFill>
              </a:rPr>
              <a:t>прил. + сущ.  </a:t>
            </a:r>
            <a:r>
              <a:rPr lang="ru-RU" sz="2000" dirty="0" smtClean="0"/>
              <a:t>Запишите их.</a:t>
            </a:r>
            <a:br>
              <a:rPr lang="ru-RU" sz="20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539552" y="1628800"/>
            <a:ext cx="3924300" cy="42672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 Онтарио</a:t>
            </a:r>
          </a:p>
          <a:p>
            <a:pPr marL="0" indent="0">
              <a:buNone/>
            </a:pPr>
            <a:r>
              <a:rPr lang="ru-RU" dirty="0" smtClean="0"/>
              <a:t>2. Гоби</a:t>
            </a:r>
          </a:p>
          <a:p>
            <a:pPr marL="0" indent="0">
              <a:buNone/>
            </a:pPr>
            <a:r>
              <a:rPr lang="ru-RU" dirty="0" smtClean="0"/>
              <a:t>3. леди</a:t>
            </a:r>
          </a:p>
          <a:p>
            <a:pPr marL="0" indent="0">
              <a:buNone/>
            </a:pPr>
            <a:r>
              <a:rPr lang="ru-RU" dirty="0" smtClean="0"/>
              <a:t>4. фойе</a:t>
            </a:r>
          </a:p>
          <a:p>
            <a:pPr marL="0" indent="0">
              <a:buNone/>
            </a:pPr>
            <a:r>
              <a:rPr lang="ru-RU" dirty="0" smtClean="0"/>
              <a:t>5. эму</a:t>
            </a:r>
          </a:p>
          <a:p>
            <a:pPr marL="0" indent="0">
              <a:buNone/>
            </a:pPr>
            <a:r>
              <a:rPr lang="ru-RU" dirty="0" smtClean="0"/>
              <a:t>6. портье</a:t>
            </a:r>
          </a:p>
          <a:p>
            <a:pPr marL="0" indent="0">
              <a:buNone/>
            </a:pPr>
            <a:r>
              <a:rPr lang="ru-RU" dirty="0" smtClean="0"/>
              <a:t>7. авеню</a:t>
            </a:r>
          </a:p>
          <a:p>
            <a:pPr marL="0" indent="0">
              <a:buNone/>
            </a:pPr>
            <a:r>
              <a:rPr lang="ru-RU" dirty="0" smtClean="0"/>
              <a:t>8. трико</a:t>
            </a:r>
          </a:p>
          <a:p>
            <a:pPr marL="0" indent="0">
              <a:buNone/>
            </a:pPr>
            <a:r>
              <a:rPr lang="ru-RU" dirty="0" smtClean="0"/>
              <a:t>9. Осло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283968" y="1772816"/>
            <a:ext cx="4499794" cy="42672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Город, столица Норвегии</a:t>
            </a:r>
          </a:p>
          <a:p>
            <a:pPr marL="0" indent="0" algn="just">
              <a:buNone/>
            </a:pPr>
            <a:r>
              <a:rPr lang="ru-RU" sz="2000" dirty="0" smtClean="0"/>
              <a:t>Самая большая пустыня Азии</a:t>
            </a:r>
          </a:p>
          <a:p>
            <a:pPr marL="0" indent="0" algn="just">
              <a:buNone/>
            </a:pPr>
            <a:r>
              <a:rPr lang="ru-RU" sz="2000" dirty="0" smtClean="0"/>
              <a:t>Птица Австралии</a:t>
            </a:r>
          </a:p>
          <a:p>
            <a:pPr marL="0" indent="0">
              <a:buNone/>
            </a:pPr>
            <a:r>
              <a:rPr lang="ru-RU" sz="2000" dirty="0" smtClean="0"/>
              <a:t>Замужняя женщина аристократического круга</a:t>
            </a:r>
          </a:p>
          <a:p>
            <a:pPr marL="0" indent="0" algn="just">
              <a:buNone/>
            </a:pPr>
            <a:r>
              <a:rPr lang="ru-RU" sz="2000" dirty="0" smtClean="0"/>
              <a:t>Зал для зрителей во время антракта</a:t>
            </a:r>
          </a:p>
          <a:p>
            <a:pPr marL="0" indent="0" algn="just">
              <a:buNone/>
            </a:pPr>
            <a:r>
              <a:rPr lang="ru-RU" sz="2000" dirty="0" smtClean="0"/>
              <a:t>Костюм, плотно облегающий тело</a:t>
            </a:r>
          </a:p>
          <a:p>
            <a:pPr marL="0" indent="0" algn="just">
              <a:buNone/>
            </a:pPr>
            <a:r>
              <a:rPr lang="ru-RU" sz="2000" dirty="0" smtClean="0"/>
              <a:t>Озеро в США</a:t>
            </a:r>
          </a:p>
          <a:p>
            <a:pPr marL="0" indent="0" algn="just">
              <a:buNone/>
            </a:pPr>
            <a:r>
              <a:rPr lang="ru-RU" sz="2000" dirty="0" smtClean="0"/>
              <a:t>Служащий в гостинице</a:t>
            </a:r>
          </a:p>
          <a:p>
            <a:pPr marL="0" indent="0" algn="just">
              <a:buNone/>
            </a:pPr>
            <a:r>
              <a:rPr lang="ru-RU" sz="2000" dirty="0" smtClean="0"/>
              <a:t>Широкая улица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19550783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001000" cy="1216025"/>
          </a:xfrm>
        </p:spPr>
        <p:txBody>
          <a:bodyPr/>
          <a:lstStyle/>
          <a:p>
            <a:pPr algn="ctr"/>
            <a:r>
              <a:rPr lang="ru-RU" b="1" dirty="0" smtClean="0"/>
              <a:t>5. Расшифровка</a:t>
            </a:r>
            <a:endParaRPr lang="ru-RU" b="1" dirty="0"/>
          </a:p>
        </p:txBody>
      </p:sp>
      <p:pic>
        <p:nvPicPr>
          <p:cNvPr id="4" name="Picture 2" descr="C:\Users\Андрей\Desktop\картинки\wpapers_ru_Appl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72816"/>
            <a:ext cx="56896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72528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789040"/>
            <a:ext cx="8001000" cy="1216025"/>
          </a:xfrm>
        </p:spPr>
        <p:txBody>
          <a:bodyPr/>
          <a:lstStyle/>
          <a:p>
            <a:pPr algn="ctr"/>
            <a:r>
              <a:rPr lang="ru-RU" sz="4800" b="1" dirty="0" smtClean="0">
                <a:latin typeface="Comic Sans MS" pitchFamily="66" charset="0"/>
              </a:rPr>
              <a:t>Детективное</a:t>
            </a:r>
            <a:br>
              <a:rPr lang="ru-RU" sz="4800" b="1" dirty="0" smtClean="0">
                <a:latin typeface="Comic Sans MS" pitchFamily="66" charset="0"/>
              </a:rPr>
            </a:br>
            <a:r>
              <a:rPr lang="ru-RU" sz="4800" b="1" dirty="0" smtClean="0">
                <a:latin typeface="Comic Sans MS" pitchFamily="66" charset="0"/>
              </a:rPr>
              <a:t>агентство  </a:t>
            </a:r>
            <a:r>
              <a:rPr lang="ru-RU" sz="4800" b="1">
                <a:latin typeface="Comic Sans MS" pitchFamily="66" charset="0"/>
              </a:rPr>
              <a:t/>
            </a:r>
            <a:br>
              <a:rPr lang="ru-RU" sz="4800" b="1">
                <a:latin typeface="Comic Sans MS" pitchFamily="66" charset="0"/>
              </a:rPr>
            </a:br>
            <a:r>
              <a:rPr lang="ru-RU" sz="4800" b="1" i="1" dirty="0" smtClean="0">
                <a:latin typeface="+mn-lt"/>
              </a:rPr>
              <a:t>6</a:t>
            </a:r>
            <a:r>
              <a:rPr lang="ru-RU" sz="4800" b="1" i="1" smtClean="0">
                <a:latin typeface="+mn-lt"/>
              </a:rPr>
              <a:t> </a:t>
            </a:r>
            <a:r>
              <a:rPr lang="ru-RU" sz="4800" b="1" i="1" dirty="0" smtClean="0">
                <a:latin typeface="+mn-lt"/>
              </a:rPr>
              <a:t>б класс</a:t>
            </a:r>
            <a:endParaRPr lang="ru-RU" sz="4800" b="1" i="1" dirty="0">
              <a:latin typeface="+mn-lt"/>
            </a:endParaRPr>
          </a:p>
        </p:txBody>
      </p:sp>
      <p:pic>
        <p:nvPicPr>
          <p:cNvPr id="1026" name="Picture 2" descr="C:\Users\Андрей\Desktop\картинки\detective2e126412199369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886" y="4360"/>
            <a:ext cx="2417114" cy="3022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ндрей\Desktop\картинки\detective_conan_119-699945bd6-708x102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4" y="3529204"/>
            <a:ext cx="2288087" cy="3309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466504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001000" cy="12160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8100194" cy="554312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400" dirty="0"/>
              <a:t>Чтобы грамотными стать и писать отлично,</a:t>
            </a:r>
          </a:p>
          <a:p>
            <a:pPr marL="0" indent="0">
              <a:buNone/>
            </a:pPr>
            <a:r>
              <a:rPr lang="ru-RU" sz="2400" dirty="0"/>
              <a:t>Никогда нельзя менять в падежах различных</a:t>
            </a:r>
          </a:p>
          <a:p>
            <a:pPr marL="0" indent="0">
              <a:buNone/>
            </a:pPr>
            <a:r>
              <a:rPr lang="ru-RU" sz="2400" dirty="0"/>
              <a:t>Ни кино, ни домино, ни бюро и ни метро,</a:t>
            </a:r>
          </a:p>
          <a:p>
            <a:pPr marL="0" indent="0">
              <a:buNone/>
            </a:pPr>
            <a:r>
              <a:rPr lang="ru-RU" sz="2400" dirty="0"/>
              <a:t>Ни кашне и ни пенсне, ни шоссе, ни шимпанзе.</a:t>
            </a:r>
          </a:p>
          <a:p>
            <a:pPr marL="0" indent="0">
              <a:buNone/>
            </a:pPr>
            <a:r>
              <a:rPr lang="ru-RU" sz="2400" dirty="0"/>
              <a:t>Можно песню распевать и в гостях, и дома,</a:t>
            </a:r>
          </a:p>
          <a:p>
            <a:pPr marL="0" indent="0">
              <a:buNone/>
            </a:pPr>
            <a:r>
              <a:rPr lang="ru-RU" sz="2400" dirty="0"/>
              <a:t>Если только не менять окончанье слова</a:t>
            </a:r>
          </a:p>
          <a:p>
            <a:pPr marL="0" indent="0">
              <a:buNone/>
            </a:pPr>
            <a:r>
              <a:rPr lang="ru-RU" sz="2400" dirty="0"/>
              <a:t>Ни какао, ни депо, ни кафе и ни пальто,</a:t>
            </a:r>
          </a:p>
          <a:p>
            <a:pPr marL="0" indent="0">
              <a:buNone/>
            </a:pPr>
            <a:r>
              <a:rPr lang="ru-RU" sz="2400" dirty="0"/>
              <a:t>Ни колибри, какаду, ни жюри, ни кенгуру.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001728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Сегодня на уроке: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я научился………</a:t>
            </a:r>
          </a:p>
          <a:p>
            <a:r>
              <a:rPr lang="ru-RU" dirty="0"/>
              <a:t> </a:t>
            </a:r>
            <a:r>
              <a:rPr lang="ru-RU" dirty="0" smtClean="0"/>
              <a:t>было ………….</a:t>
            </a:r>
          </a:p>
          <a:p>
            <a:r>
              <a:rPr lang="ru-RU" dirty="0"/>
              <a:t> </a:t>
            </a:r>
            <a:r>
              <a:rPr lang="ru-RU" dirty="0" smtClean="0"/>
              <a:t>могу похвалить…….</a:t>
            </a:r>
          </a:p>
          <a:p>
            <a:r>
              <a:rPr lang="ru-RU" dirty="0"/>
              <a:t> </a:t>
            </a:r>
            <a:r>
              <a:rPr lang="ru-RU" dirty="0" smtClean="0"/>
              <a:t>стало открытием……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18560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правило (стр.241)</a:t>
            </a:r>
          </a:p>
          <a:p>
            <a:r>
              <a:rPr lang="ru-RU" dirty="0"/>
              <a:t> </a:t>
            </a:r>
            <a:r>
              <a:rPr lang="ru-RU" dirty="0" smtClean="0"/>
              <a:t>упр. 241 //  текст с несклоняемыми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сущ. «Традиции страны»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78150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001000" cy="1216025"/>
          </a:xfrm>
        </p:spPr>
        <p:txBody>
          <a:bodyPr/>
          <a:lstStyle/>
          <a:p>
            <a:pPr algn="ctr"/>
            <a:r>
              <a:rPr lang="ru-RU" sz="6000" b="1" dirty="0" smtClean="0"/>
              <a:t>1. Версия</a:t>
            </a:r>
            <a:endParaRPr lang="ru-RU" sz="6000" b="1" dirty="0"/>
          </a:p>
        </p:txBody>
      </p:sp>
      <p:pic>
        <p:nvPicPr>
          <p:cNvPr id="2050" name="Picture 2" descr="C:\Users\Андрей\Desktop\картинки\Thinki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5311667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52539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-99392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23528" y="1700808"/>
            <a:ext cx="4040188" cy="3951288"/>
          </a:xfrm>
        </p:spPr>
        <p:txBody>
          <a:bodyPr/>
          <a:lstStyle/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Как – то рано поутру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С другом сели мы в метру 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И поехали в метре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Фильм смотреть о </a:t>
            </a:r>
            <a:r>
              <a:rPr lang="ru-RU" sz="2000" b="1" dirty="0" err="1">
                <a:latin typeface="Arial"/>
                <a:cs typeface="Arial"/>
              </a:rPr>
              <a:t>кенгуре</a:t>
            </a:r>
            <a:r>
              <a:rPr lang="ru-RU" sz="2000" b="1" dirty="0">
                <a:latin typeface="Arial"/>
                <a:cs typeface="Arial"/>
              </a:rPr>
              <a:t>.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Font typeface="Wingdings" pitchFamily="2" charset="2"/>
              <a:buChar char="l"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Вот сидим мы с ним в </a:t>
            </a:r>
            <a:r>
              <a:rPr lang="ru-RU" sz="2000" b="1" dirty="0" err="1">
                <a:latin typeface="Arial"/>
                <a:cs typeface="Arial"/>
              </a:rPr>
              <a:t>кине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Без </a:t>
            </a:r>
            <a:r>
              <a:rPr lang="ru-RU" sz="2000" b="1" dirty="0" err="1">
                <a:latin typeface="Arial"/>
                <a:cs typeface="Arial"/>
              </a:rPr>
              <a:t>пальта</a:t>
            </a:r>
            <a:r>
              <a:rPr lang="ru-RU" sz="2000" b="1" dirty="0">
                <a:latin typeface="Arial"/>
                <a:cs typeface="Arial"/>
              </a:rPr>
              <a:t> и без кашне,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А вернее, я и ты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Без </a:t>
            </a:r>
            <a:r>
              <a:rPr lang="ru-RU" sz="2000" b="1" dirty="0" err="1">
                <a:latin typeface="Arial"/>
                <a:cs typeface="Arial"/>
              </a:rPr>
              <a:t>кашна</a:t>
            </a:r>
            <a:r>
              <a:rPr lang="ru-RU" sz="2000" b="1" dirty="0">
                <a:latin typeface="Arial"/>
                <a:cs typeface="Arial"/>
              </a:rPr>
              <a:t> и без </a:t>
            </a:r>
            <a:r>
              <a:rPr lang="ru-RU" sz="2000" b="1" dirty="0" err="1">
                <a:latin typeface="Arial"/>
                <a:cs typeface="Arial"/>
              </a:rPr>
              <a:t>пальты</a:t>
            </a:r>
            <a:r>
              <a:rPr lang="ru-RU" sz="2000" b="1" dirty="0" smtClean="0">
                <a:latin typeface="Arial"/>
                <a:cs typeface="Arial"/>
              </a:rPr>
              <a:t>.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latin typeface="Arial"/>
                <a:cs typeface="Arial"/>
              </a:rPr>
              <a:t>Любит </a:t>
            </a:r>
            <a:r>
              <a:rPr lang="ru-RU" sz="2000" b="1" dirty="0" err="1">
                <a:latin typeface="Arial"/>
                <a:cs typeface="Arial"/>
              </a:rPr>
              <a:t>кины</a:t>
            </a:r>
            <a:r>
              <a:rPr lang="ru-RU" sz="2000" b="1" dirty="0">
                <a:latin typeface="Arial"/>
                <a:cs typeface="Arial"/>
              </a:rPr>
              <a:t> детвора,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latin typeface="Arial"/>
                <a:cs typeface="Arial"/>
              </a:rPr>
              <a:t>Если в </a:t>
            </a:r>
            <a:r>
              <a:rPr lang="ru-RU" sz="2000" b="1" dirty="0" err="1">
                <a:latin typeface="Arial"/>
                <a:cs typeface="Arial"/>
              </a:rPr>
              <a:t>кинах</a:t>
            </a:r>
            <a:r>
              <a:rPr lang="ru-RU" sz="2000" b="1" dirty="0">
                <a:latin typeface="Arial"/>
                <a:cs typeface="Arial"/>
              </a:rPr>
              <a:t> </a:t>
            </a:r>
            <a:r>
              <a:rPr lang="ru-RU" sz="2000" b="1" dirty="0" err="1">
                <a:latin typeface="Arial"/>
                <a:cs typeface="Arial"/>
              </a:rPr>
              <a:t>кенгура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latin typeface="Arial"/>
                <a:cs typeface="Arial"/>
              </a:rPr>
              <a:t>Бродит – бродит по </a:t>
            </a:r>
            <a:r>
              <a:rPr lang="ru-RU" sz="2000" b="1" dirty="0" err="1">
                <a:latin typeface="Arial"/>
                <a:cs typeface="Arial"/>
              </a:rPr>
              <a:t>шоссу</a:t>
            </a:r>
            <a:r>
              <a:rPr lang="ru-RU" sz="2000" b="1" dirty="0">
                <a:latin typeface="Arial"/>
                <a:cs typeface="Arial"/>
              </a:rPr>
              <a:t>,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latin typeface="Arial"/>
                <a:cs typeface="Arial"/>
              </a:rPr>
              <a:t>Носит в сумке </a:t>
            </a:r>
            <a:r>
              <a:rPr lang="ru-RU" sz="2000" b="1" dirty="0" err="1">
                <a:latin typeface="Arial"/>
                <a:cs typeface="Arial"/>
              </a:rPr>
              <a:t>шимпанзу</a:t>
            </a:r>
            <a:r>
              <a:rPr lang="ru-RU" sz="2000" b="1" dirty="0">
                <a:latin typeface="Arial"/>
                <a:cs typeface="Arial"/>
              </a:rPr>
              <a:t>.</a:t>
            </a:r>
          </a:p>
          <a:p>
            <a:pPr marL="342900" lvl="0" indent="-342900" eaLnBrk="1" hangingPunct="1">
              <a:buClr>
                <a:srgbClr val="CCCCFF"/>
              </a:buClr>
              <a:buFont typeface="Wingdings" pitchFamily="2" charset="2"/>
              <a:buChar char="l"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endParaRPr lang="ru-RU" sz="2000" b="1" dirty="0">
              <a:latin typeface="Arial"/>
              <a:cs typeface="Arial"/>
            </a:endParaRPr>
          </a:p>
          <a:p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572000" y="476672"/>
            <a:ext cx="4041775" cy="6397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716016" y="1340768"/>
            <a:ext cx="4041775" cy="3951288"/>
          </a:xfrm>
        </p:spPr>
        <p:txBody>
          <a:bodyPr/>
          <a:lstStyle/>
          <a:p>
            <a:pPr marL="342900" lvl="0" indent="-342900" algn="ctr" eaLnBrk="1" hangingPunct="1">
              <a:lnSpc>
                <a:spcPct val="90000"/>
              </a:lnSpc>
              <a:buClrTx/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Кенгуру в кафу зашел,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Занял там свободный стол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И сидит за доминой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С </a:t>
            </a:r>
            <a:r>
              <a:rPr lang="ru-RU" sz="2000" b="1" dirty="0" err="1">
                <a:solidFill>
                  <a:srgbClr val="000000"/>
                </a:solidFill>
                <a:latin typeface="Arial"/>
                <a:cs typeface="Arial"/>
              </a:rPr>
              <a:t>шимпанзой</a:t>
            </a: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 и </a:t>
            </a:r>
            <a:r>
              <a:rPr lang="ru-RU" sz="2000" b="1" dirty="0" err="1">
                <a:solidFill>
                  <a:srgbClr val="000000"/>
                </a:solidFill>
                <a:latin typeface="Arial"/>
                <a:cs typeface="Arial"/>
              </a:rPr>
              <a:t>какадой</a:t>
            </a: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 smtClean="0">
                <a:latin typeface="Arial"/>
                <a:cs typeface="Arial"/>
              </a:rPr>
              <a:t>Вдруг </a:t>
            </a:r>
            <a:r>
              <a:rPr lang="ru-RU" sz="2000" b="1" dirty="0">
                <a:latin typeface="Arial"/>
                <a:cs typeface="Arial"/>
              </a:rPr>
              <a:t>огромный обезьян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Стал играть на </a:t>
            </a:r>
            <a:r>
              <a:rPr lang="ru-RU" sz="2000" b="1" dirty="0" err="1">
                <a:latin typeface="Arial"/>
                <a:cs typeface="Arial"/>
              </a:rPr>
              <a:t>фортепьян</a:t>
            </a:r>
            <a:r>
              <a:rPr lang="ru-RU" sz="2000" b="1" dirty="0">
                <a:latin typeface="Arial"/>
                <a:cs typeface="Arial"/>
              </a:rPr>
              <a:t>,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Тут и взрослый, сняв </a:t>
            </a:r>
            <a:r>
              <a:rPr lang="ru-RU" sz="2000" b="1" dirty="0" err="1">
                <a:latin typeface="Arial"/>
                <a:cs typeface="Arial"/>
              </a:rPr>
              <a:t>пенсню</a:t>
            </a:r>
            <a:r>
              <a:rPr lang="ru-RU" sz="2000" b="1" dirty="0">
                <a:latin typeface="Arial"/>
                <a:cs typeface="Arial"/>
              </a:rPr>
              <a:t>,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Хохотал на всю </a:t>
            </a:r>
            <a:r>
              <a:rPr lang="ru-RU" sz="2000" b="1" dirty="0" err="1">
                <a:latin typeface="Arial"/>
                <a:cs typeface="Arial"/>
              </a:rPr>
              <a:t>киню</a:t>
            </a:r>
            <a:r>
              <a:rPr lang="ru-RU" sz="2000" b="1" dirty="0">
                <a:latin typeface="Arial"/>
                <a:cs typeface="Arial"/>
              </a:rPr>
              <a:t>.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FontTx/>
              <a:buChar char="•"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Интересное кино.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Жаль, что кончилось оно.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В гардероб пора бежать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Будут </a:t>
            </a:r>
            <a:r>
              <a:rPr lang="ru-RU" sz="2000" b="1" dirty="0" err="1">
                <a:latin typeface="Arial"/>
                <a:cs typeface="Arial"/>
              </a:rPr>
              <a:t>п</a:t>
            </a:r>
            <a:r>
              <a:rPr lang="ru-RU" sz="2000" b="1" dirty="0" err="1">
                <a:solidFill>
                  <a:srgbClr val="FF0000"/>
                </a:solidFill>
                <a:latin typeface="Arial"/>
                <a:cs typeface="Arial"/>
              </a:rPr>
              <a:t>о</a:t>
            </a:r>
            <a:r>
              <a:rPr lang="ru-RU" sz="2000" b="1" dirty="0" err="1">
                <a:latin typeface="Arial"/>
                <a:cs typeface="Arial"/>
              </a:rPr>
              <a:t>льта</a:t>
            </a:r>
            <a:r>
              <a:rPr lang="ru-RU" sz="2000" b="1" dirty="0">
                <a:latin typeface="Arial"/>
                <a:cs typeface="Arial"/>
              </a:rPr>
              <a:t> выдавать.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4309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51520" y="-99392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23528" y="1700808"/>
            <a:ext cx="4040188" cy="3951288"/>
          </a:xfrm>
        </p:spPr>
        <p:txBody>
          <a:bodyPr/>
          <a:lstStyle/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Как – то рано поутру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С другом сели мы в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метро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И поехали в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метро</a:t>
            </a:r>
            <a:endParaRPr lang="ru-RU" sz="2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Фильм смотреть о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кенгуру.</a:t>
            </a:r>
            <a:endParaRPr lang="ru-RU" sz="2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Font typeface="Wingdings" pitchFamily="2" charset="2"/>
              <a:buChar char="l"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Вот сидим мы с ним в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кино</a:t>
            </a:r>
            <a:endParaRPr lang="ru-RU" sz="2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Без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пальто</a:t>
            </a:r>
            <a:r>
              <a:rPr lang="ru-RU" sz="2000" b="1" dirty="0" smtClean="0">
                <a:latin typeface="Arial"/>
                <a:cs typeface="Arial"/>
              </a:rPr>
              <a:t> </a:t>
            </a:r>
            <a:r>
              <a:rPr lang="ru-RU" sz="2000" b="1" dirty="0">
                <a:latin typeface="Arial"/>
                <a:cs typeface="Arial"/>
              </a:rPr>
              <a:t>и без </a:t>
            </a:r>
            <a:r>
              <a:rPr lang="ru-RU" sz="2000" b="1" dirty="0">
                <a:solidFill>
                  <a:srgbClr val="FF0000"/>
                </a:solidFill>
                <a:latin typeface="Arial"/>
                <a:cs typeface="Arial"/>
              </a:rPr>
              <a:t>кашне</a:t>
            </a:r>
            <a:r>
              <a:rPr lang="ru-RU" sz="2000" b="1" dirty="0">
                <a:latin typeface="Arial"/>
                <a:cs typeface="Arial"/>
              </a:rPr>
              <a:t>,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А вернее, я и ты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r>
              <a:rPr lang="ru-RU" sz="2000" b="1" dirty="0">
                <a:latin typeface="Arial"/>
                <a:cs typeface="Arial"/>
              </a:rPr>
              <a:t>Без </a:t>
            </a:r>
            <a:r>
              <a:rPr lang="ru-RU" sz="2000" b="1" dirty="0" smtClean="0">
                <a:latin typeface="Arial"/>
                <a:cs typeface="Arial"/>
              </a:rPr>
              <a:t>кашне </a:t>
            </a:r>
            <a:r>
              <a:rPr lang="ru-RU" sz="2000" b="1" dirty="0">
                <a:latin typeface="Arial"/>
                <a:cs typeface="Arial"/>
              </a:rPr>
              <a:t>и без </a:t>
            </a:r>
            <a:r>
              <a:rPr lang="ru-RU" sz="2000" b="1" dirty="0" smtClean="0">
                <a:latin typeface="Arial"/>
                <a:cs typeface="Arial"/>
              </a:rPr>
              <a:t>пальто.</a:t>
            </a: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 smtClean="0">
                <a:latin typeface="Arial"/>
                <a:cs typeface="Arial"/>
              </a:rPr>
              <a:t>Любит кино детвора,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 smtClean="0">
                <a:latin typeface="Arial"/>
                <a:cs typeface="Arial"/>
              </a:rPr>
              <a:t>Если в кино кенгуру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 smtClean="0">
                <a:latin typeface="Arial"/>
                <a:cs typeface="Arial"/>
              </a:rPr>
              <a:t>Бродит – бродит по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шоссе</a:t>
            </a:r>
            <a:r>
              <a:rPr lang="ru-RU" sz="2000" b="1" dirty="0" smtClean="0">
                <a:latin typeface="Arial"/>
                <a:cs typeface="Arial"/>
              </a:rPr>
              <a:t>,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 smtClean="0">
                <a:latin typeface="Arial"/>
                <a:cs typeface="Arial"/>
              </a:rPr>
              <a:t>Носит в сумке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шимпанзе</a:t>
            </a:r>
            <a:r>
              <a:rPr lang="ru-RU" sz="2000" b="1" dirty="0" smtClean="0">
                <a:latin typeface="Arial"/>
                <a:cs typeface="Arial"/>
              </a:rPr>
              <a:t>.</a:t>
            </a:r>
          </a:p>
          <a:p>
            <a:pPr marL="342900" lvl="0" indent="-342900" eaLnBrk="1" hangingPunct="1">
              <a:buClr>
                <a:srgbClr val="CCCCFF"/>
              </a:buClr>
              <a:buFont typeface="Wingdings" pitchFamily="2" charset="2"/>
              <a:buChar char="l"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>
                <a:srgbClr val="996666"/>
              </a:buClr>
              <a:buSzPct val="80000"/>
              <a:buNone/>
            </a:pPr>
            <a:endParaRPr lang="ru-RU" sz="2000" b="1" dirty="0">
              <a:latin typeface="Arial"/>
              <a:cs typeface="Arial"/>
            </a:endParaRPr>
          </a:p>
          <a:p>
            <a:endParaRPr lang="ru-RU" sz="20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572000" y="476672"/>
            <a:ext cx="4041775" cy="6397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4788024" y="1412776"/>
            <a:ext cx="4041775" cy="3951288"/>
          </a:xfrm>
        </p:spPr>
        <p:txBody>
          <a:bodyPr/>
          <a:lstStyle/>
          <a:p>
            <a:pPr marL="342900" lvl="0" indent="-342900" algn="ctr" eaLnBrk="1" hangingPunct="1">
              <a:lnSpc>
                <a:spcPct val="90000"/>
              </a:lnSpc>
              <a:buClrTx/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Кенгуру в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кафе </a:t>
            </a:r>
            <a:r>
              <a:rPr lang="ru-RU" sz="2000" b="1" dirty="0" smtClean="0">
                <a:solidFill>
                  <a:srgbClr val="000000"/>
                </a:solidFill>
                <a:latin typeface="Arial"/>
                <a:cs typeface="Arial"/>
              </a:rPr>
              <a:t>зашел</a:t>
            </a: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,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Занял там свободный стол</a:t>
            </a: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И сидит за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домино</a:t>
            </a:r>
            <a:endParaRPr lang="ru-RU" sz="2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342900" lvl="0" indent="-342900" eaLnBrk="1" hangingPunct="1">
              <a:buClr>
                <a:srgbClr val="CCCCFF"/>
              </a:buClr>
              <a:buNone/>
            </a:pP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С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шимпанзе</a:t>
            </a:r>
            <a:r>
              <a:rPr lang="ru-RU" sz="2000" b="1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Arial"/>
                <a:cs typeface="Arial"/>
              </a:rPr>
              <a:t>и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какаду.</a:t>
            </a:r>
            <a:endParaRPr lang="ru-RU" sz="2000" b="1" dirty="0">
              <a:solidFill>
                <a:srgbClr val="FF0000"/>
              </a:solidFill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endParaRPr lang="ru-RU" sz="2000" b="1" dirty="0" smtClean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 smtClean="0">
                <a:latin typeface="Arial"/>
                <a:cs typeface="Arial"/>
              </a:rPr>
              <a:t>Вдруг огромная обезьяна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 smtClean="0">
                <a:latin typeface="Arial"/>
                <a:cs typeface="Arial"/>
              </a:rPr>
              <a:t>Стала </a:t>
            </a:r>
            <a:r>
              <a:rPr lang="ru-RU" sz="2000" b="1" dirty="0">
                <a:latin typeface="Arial"/>
                <a:cs typeface="Arial"/>
              </a:rPr>
              <a:t>играть на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фортепьяно</a:t>
            </a:r>
            <a:r>
              <a:rPr lang="ru-RU" sz="2000" b="1" dirty="0" smtClean="0">
                <a:latin typeface="Arial"/>
                <a:cs typeface="Arial"/>
              </a:rPr>
              <a:t>,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Тут и взрослый, сняв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пенсне</a:t>
            </a:r>
            <a:r>
              <a:rPr lang="ru-RU" sz="2000" b="1" dirty="0" smtClean="0">
                <a:latin typeface="Arial"/>
                <a:cs typeface="Arial"/>
              </a:rPr>
              <a:t>,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Хохотал на </a:t>
            </a:r>
            <a:r>
              <a:rPr lang="ru-RU" sz="2000" b="1" dirty="0" smtClean="0">
                <a:latin typeface="Arial"/>
                <a:cs typeface="Arial"/>
              </a:rPr>
              <a:t>всё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кино</a:t>
            </a:r>
            <a:r>
              <a:rPr lang="ru-RU" sz="2000" b="1" dirty="0" smtClean="0">
                <a:latin typeface="Arial"/>
                <a:cs typeface="Arial"/>
              </a:rPr>
              <a:t>.</a:t>
            </a: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FontTx/>
              <a:buChar char="•"/>
            </a:pPr>
            <a:endParaRPr lang="ru-RU" sz="2000" b="1" dirty="0">
              <a:latin typeface="Arial"/>
              <a:cs typeface="Arial"/>
            </a:endParaRP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Интересное кино.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Жаль, что кончилось оно.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В гардероб пора бежать</a:t>
            </a:r>
          </a:p>
          <a:p>
            <a:pPr marL="342900" lvl="0" indent="-342900" eaLnBrk="1" hangingPunct="1">
              <a:lnSpc>
                <a:spcPct val="90000"/>
              </a:lnSpc>
              <a:buClrTx/>
              <a:buNone/>
            </a:pPr>
            <a:r>
              <a:rPr lang="ru-RU" sz="2000" b="1" dirty="0">
                <a:latin typeface="Arial"/>
                <a:cs typeface="Arial"/>
              </a:rPr>
              <a:t>Будут </a:t>
            </a:r>
            <a:r>
              <a:rPr lang="ru-RU" sz="2000" b="1" dirty="0" smtClean="0">
                <a:solidFill>
                  <a:srgbClr val="FF0000"/>
                </a:solidFill>
                <a:latin typeface="Arial"/>
                <a:cs typeface="Arial"/>
              </a:rPr>
              <a:t>пальто </a:t>
            </a:r>
            <a:r>
              <a:rPr lang="ru-RU" sz="2000" b="1" dirty="0" smtClean="0">
                <a:latin typeface="Arial"/>
                <a:cs typeface="Arial"/>
              </a:rPr>
              <a:t>выдавать</a:t>
            </a:r>
            <a:r>
              <a:rPr lang="ru-RU" sz="2000" b="1" dirty="0">
                <a:latin typeface="Arial"/>
                <a:cs typeface="Arial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97064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348880"/>
            <a:ext cx="8291264" cy="3951288"/>
          </a:xfrm>
        </p:spPr>
        <p:txBody>
          <a:bodyPr/>
          <a:lstStyle/>
          <a:p>
            <a:r>
              <a:rPr lang="ru-RU" b="1" dirty="0" smtClean="0"/>
              <a:t> КАШНЕ- </a:t>
            </a:r>
            <a:r>
              <a:rPr lang="ru-RU" dirty="0" smtClean="0"/>
              <a:t>узкий шарф, надеваемый под пальто.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23528" y="3645024"/>
            <a:ext cx="8712968" cy="39512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b="1" dirty="0" smtClean="0"/>
              <a:t>ПЕНСНЕ</a:t>
            </a:r>
            <a:r>
              <a:rPr lang="ru-RU" dirty="0" smtClean="0"/>
              <a:t>- очки без дужек, держатся на переносице.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00265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pPr algn="ctr"/>
            <a:r>
              <a:rPr lang="ru-RU" sz="4000" b="1" dirty="0" smtClean="0"/>
              <a:t>Нескл</a:t>
            </a:r>
            <a:r>
              <a:rPr lang="ru-RU" sz="4000" b="1" dirty="0" smtClean="0">
                <a:solidFill>
                  <a:srgbClr val="FF0000"/>
                </a:solidFill>
              </a:rPr>
              <a:t>о</a:t>
            </a:r>
            <a:r>
              <a:rPr lang="ru-RU" sz="4000" b="1" dirty="0" smtClean="0"/>
              <a:t>няемые существительные 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sz="44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-828600" y="3140968"/>
            <a:ext cx="4040188" cy="3951288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>
          <a:xfrm>
            <a:off x="2123728" y="2132856"/>
            <a:ext cx="4896544" cy="3951288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 smtClean="0"/>
              <a:t>(неизм</a:t>
            </a:r>
            <a:r>
              <a:rPr lang="ru-RU" sz="3600" b="1" dirty="0" smtClean="0">
                <a:solidFill>
                  <a:srgbClr val="FF0000"/>
                </a:solidFill>
              </a:rPr>
              <a:t>е</a:t>
            </a:r>
            <a:r>
              <a:rPr lang="ru-RU" sz="3600" b="1" dirty="0" smtClean="0"/>
              <a:t>няемые)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8776638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8001000" cy="1216025"/>
          </a:xfrm>
        </p:spPr>
        <p:txBody>
          <a:bodyPr/>
          <a:lstStyle/>
          <a:p>
            <a:pPr algn="ctr"/>
            <a:r>
              <a:rPr lang="ru-RU" sz="4000" b="1" dirty="0" smtClean="0"/>
              <a:t>Нескл</a:t>
            </a:r>
            <a:r>
              <a:rPr lang="ru-RU" sz="4000" b="1" dirty="0" smtClean="0">
                <a:solidFill>
                  <a:srgbClr val="FF0000"/>
                </a:solidFill>
              </a:rPr>
              <a:t>о</a:t>
            </a:r>
            <a:r>
              <a:rPr lang="ru-RU" sz="4000" b="1" dirty="0" smtClean="0"/>
              <a:t>няемые существительные 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400" b="1" dirty="0" smtClean="0"/>
              <a:t>Цели :.....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9552" y="2708920"/>
            <a:ext cx="7524700" cy="4483224"/>
          </a:xfrm>
        </p:spPr>
        <p:txBody>
          <a:bodyPr/>
          <a:lstStyle/>
          <a:p>
            <a:r>
              <a:rPr lang="ru-RU" dirty="0" smtClean="0"/>
              <a:t> узнать</a:t>
            </a:r>
          </a:p>
          <a:p>
            <a:r>
              <a:rPr lang="ru-RU" dirty="0"/>
              <a:t> </a:t>
            </a:r>
            <a:r>
              <a:rPr lang="ru-RU" dirty="0" smtClean="0"/>
              <a:t>вспомнить</a:t>
            </a:r>
          </a:p>
          <a:p>
            <a:r>
              <a:rPr lang="ru-RU" dirty="0"/>
              <a:t> </a:t>
            </a:r>
            <a:r>
              <a:rPr lang="ru-RU" dirty="0" smtClean="0"/>
              <a:t>закрепить</a:t>
            </a:r>
          </a:p>
          <a:p>
            <a:r>
              <a:rPr lang="ru-RU" dirty="0"/>
              <a:t> </a:t>
            </a:r>
            <a:r>
              <a:rPr lang="ru-RU" dirty="0" smtClean="0"/>
              <a:t>научиться</a:t>
            </a:r>
          </a:p>
          <a:p>
            <a:r>
              <a:rPr lang="ru-RU" dirty="0"/>
              <a:t> </a:t>
            </a:r>
            <a:r>
              <a:rPr lang="ru-RU" dirty="0" smtClean="0"/>
              <a:t>повторить</a:t>
            </a:r>
          </a:p>
          <a:p>
            <a:r>
              <a:rPr lang="ru-RU" dirty="0"/>
              <a:t> </a:t>
            </a:r>
            <a:r>
              <a:rPr lang="ru-RU" dirty="0" smtClean="0"/>
              <a:t>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1874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7461646" cy="4267200"/>
          </a:xfrm>
        </p:spPr>
        <p:txBody>
          <a:bodyPr/>
          <a:lstStyle/>
          <a:p>
            <a:r>
              <a:rPr lang="ru-RU" dirty="0" smtClean="0"/>
              <a:t> узнать, какие слова являются несклоняемыми</a:t>
            </a:r>
          </a:p>
          <a:p>
            <a:endParaRPr lang="ru-RU" dirty="0" smtClean="0"/>
          </a:p>
          <a:p>
            <a:r>
              <a:rPr lang="ru-RU" dirty="0" smtClean="0"/>
              <a:t> познакомиться с  особенностями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r>
              <a:rPr lang="ru-RU" dirty="0" smtClean="0"/>
              <a:t>научиться находить их в тексте, правильно употреблять в речи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24128" y="6453336"/>
            <a:ext cx="3924300" cy="42672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920108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</TotalTime>
  <Words>633</Words>
  <Application>Microsoft Office PowerPoint</Application>
  <PresentationFormat>Экран (4:3)</PresentationFormat>
  <Paragraphs>180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Comic Sans MS</vt:lpstr>
      <vt:lpstr>Times New Roman</vt:lpstr>
      <vt:lpstr>Verdana</vt:lpstr>
      <vt:lpstr>Wingdings</vt:lpstr>
      <vt:lpstr>Тема Office</vt:lpstr>
      <vt:lpstr>Профиль</vt:lpstr>
      <vt:lpstr>Презентация к уроку русского языка в 6-ом классе «Несклоняемые имена существительные»</vt:lpstr>
      <vt:lpstr>Детективное агентство   6 б класс</vt:lpstr>
      <vt:lpstr>1. Версия</vt:lpstr>
      <vt:lpstr>Презентация PowerPoint</vt:lpstr>
      <vt:lpstr>Презентация PowerPoint</vt:lpstr>
      <vt:lpstr>Презентация PowerPoint</vt:lpstr>
      <vt:lpstr>Несклоняемые существительные </vt:lpstr>
      <vt:lpstr>Несклоняемые существительные </vt:lpstr>
      <vt:lpstr>Презентация PowerPoint</vt:lpstr>
      <vt:lpstr>2.Фоторобот </vt:lpstr>
      <vt:lpstr>Определите особенности несклоняемых существительных. Составьте схему.</vt:lpstr>
      <vt:lpstr>Несклоняемые существительные</vt:lpstr>
      <vt:lpstr>3. Розыск </vt:lpstr>
      <vt:lpstr>Найдите и выпишите несклоняемые существительные</vt:lpstr>
      <vt:lpstr>Презентация PowerPoint</vt:lpstr>
      <vt:lpstr>Презентация PowerPoint</vt:lpstr>
      <vt:lpstr>4. Экспертиза </vt:lpstr>
      <vt:lpstr>          Найдите несклоняемые существительные мужского рода – 1 вар., среднего рода – 2 вар. Составьте с ними словосочетания по схеме:  прил. + сущ.  Запишите их.  </vt:lpstr>
      <vt:lpstr>5. Расшифровка</vt:lpstr>
      <vt:lpstr>Презентация PowerPoint</vt:lpstr>
      <vt:lpstr>Сегодня на уроке: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</dc:creator>
  <cp:lastModifiedBy>Пользователь Windows</cp:lastModifiedBy>
  <cp:revision>36</cp:revision>
  <dcterms:created xsi:type="dcterms:W3CDTF">2015-04-08T19:07:29Z</dcterms:created>
  <dcterms:modified xsi:type="dcterms:W3CDTF">2022-12-05T20:13:43Z</dcterms:modified>
</cp:coreProperties>
</file>