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63" r:id="rId2"/>
    <p:sldId id="256" r:id="rId3"/>
    <p:sldId id="322" r:id="rId4"/>
    <p:sldId id="257" r:id="rId5"/>
    <p:sldId id="258" r:id="rId6"/>
    <p:sldId id="308" r:id="rId7"/>
    <p:sldId id="323" r:id="rId8"/>
    <p:sldId id="259" r:id="rId9"/>
    <p:sldId id="324" r:id="rId10"/>
    <p:sldId id="260" r:id="rId11"/>
    <p:sldId id="309" r:id="rId12"/>
    <p:sldId id="261" r:id="rId13"/>
    <p:sldId id="262" r:id="rId14"/>
    <p:sldId id="325" r:id="rId15"/>
    <p:sldId id="263" r:id="rId16"/>
    <p:sldId id="326" r:id="rId17"/>
    <p:sldId id="264" r:id="rId18"/>
    <p:sldId id="310" r:id="rId19"/>
    <p:sldId id="340" r:id="rId20"/>
    <p:sldId id="265" r:id="rId21"/>
    <p:sldId id="266" r:id="rId22"/>
    <p:sldId id="311" r:id="rId23"/>
    <p:sldId id="327" r:id="rId24"/>
    <p:sldId id="267" r:id="rId25"/>
    <p:sldId id="328" r:id="rId26"/>
    <p:sldId id="312" r:id="rId27"/>
    <p:sldId id="268" r:id="rId28"/>
    <p:sldId id="329" r:id="rId29"/>
    <p:sldId id="330" r:id="rId30"/>
    <p:sldId id="269" r:id="rId31"/>
    <p:sldId id="313" r:id="rId32"/>
    <p:sldId id="270" r:id="rId33"/>
    <p:sldId id="331" r:id="rId34"/>
    <p:sldId id="271" r:id="rId35"/>
    <p:sldId id="314" r:id="rId36"/>
    <p:sldId id="315" r:id="rId37"/>
    <p:sldId id="332" r:id="rId38"/>
    <p:sldId id="272" r:id="rId39"/>
    <p:sldId id="274" r:id="rId40"/>
    <p:sldId id="275" r:id="rId41"/>
    <p:sldId id="333" r:id="rId42"/>
    <p:sldId id="277" r:id="rId43"/>
    <p:sldId id="341" r:id="rId44"/>
    <p:sldId id="278" r:id="rId45"/>
    <p:sldId id="276" r:id="rId46"/>
    <p:sldId id="335" r:id="rId47"/>
    <p:sldId id="279" r:id="rId48"/>
    <p:sldId id="316" r:id="rId49"/>
    <p:sldId id="336" r:id="rId50"/>
    <p:sldId id="280" r:id="rId51"/>
    <p:sldId id="342" r:id="rId52"/>
    <p:sldId id="281" r:id="rId53"/>
    <p:sldId id="337" r:id="rId54"/>
    <p:sldId id="282" r:id="rId55"/>
    <p:sldId id="317" r:id="rId56"/>
    <p:sldId id="338" r:id="rId57"/>
    <p:sldId id="283" r:id="rId58"/>
    <p:sldId id="343" r:id="rId59"/>
    <p:sldId id="339" r:id="rId60"/>
    <p:sldId id="284" r:id="rId61"/>
    <p:sldId id="344" r:id="rId62"/>
    <p:sldId id="285" r:id="rId63"/>
    <p:sldId id="318" r:id="rId64"/>
    <p:sldId id="286" r:id="rId65"/>
    <p:sldId id="345" r:id="rId66"/>
    <p:sldId id="287" r:id="rId67"/>
    <p:sldId id="346" r:id="rId68"/>
    <p:sldId id="288" r:id="rId69"/>
    <p:sldId id="347" r:id="rId70"/>
    <p:sldId id="289" r:id="rId71"/>
    <p:sldId id="348" r:id="rId72"/>
    <p:sldId id="290" r:id="rId73"/>
    <p:sldId id="349" r:id="rId74"/>
    <p:sldId id="350" r:id="rId75"/>
    <p:sldId id="292" r:id="rId76"/>
    <p:sldId id="351" r:id="rId77"/>
    <p:sldId id="319" r:id="rId78"/>
    <p:sldId id="291" r:id="rId79"/>
    <p:sldId id="352" r:id="rId80"/>
    <p:sldId id="293" r:id="rId81"/>
    <p:sldId id="353" r:id="rId82"/>
    <p:sldId id="294" r:id="rId83"/>
    <p:sldId id="354" r:id="rId84"/>
    <p:sldId id="295" r:id="rId85"/>
    <p:sldId id="355" r:id="rId86"/>
    <p:sldId id="296" r:id="rId87"/>
    <p:sldId id="320" r:id="rId88"/>
    <p:sldId id="321" r:id="rId89"/>
    <p:sldId id="356" r:id="rId90"/>
    <p:sldId id="297" r:id="rId91"/>
    <p:sldId id="357" r:id="rId92"/>
    <p:sldId id="298" r:id="rId93"/>
    <p:sldId id="307" r:id="rId94"/>
    <p:sldId id="299" r:id="rId95"/>
    <p:sldId id="300" r:id="rId96"/>
    <p:sldId id="360" r:id="rId97"/>
    <p:sldId id="301" r:id="rId98"/>
    <p:sldId id="361" r:id="rId99"/>
    <p:sldId id="302" r:id="rId100"/>
    <p:sldId id="362" r:id="rId101"/>
    <p:sldId id="303" r:id="rId102"/>
    <p:sldId id="359" r:id="rId103"/>
    <p:sldId id="304" r:id="rId104"/>
    <p:sldId id="358" r:id="rId105"/>
    <p:sldId id="305" r:id="rId10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29" autoAdjust="0"/>
  </p:normalViewPr>
  <p:slideViewPr>
    <p:cSldViewPr>
      <p:cViewPr varScale="1">
        <p:scale>
          <a:sx n="71" d="100"/>
          <a:sy n="71" d="100"/>
        </p:scale>
        <p:origin x="-13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22.11.2022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Ботаника</a:t>
            </a:r>
            <a:br>
              <a:rPr lang="ru-RU" sz="4000" dirty="0" smtClean="0"/>
            </a:br>
            <a:r>
              <a:rPr lang="ru-RU" sz="4000" dirty="0" smtClean="0"/>
              <a:t>Отработка заданий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ЕГЭ 2023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96273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" y="14001"/>
            <a:ext cx="7520940" cy="548640"/>
          </a:xfrm>
        </p:spPr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4152" r="1552" b="13370"/>
          <a:stretch/>
        </p:blipFill>
        <p:spPr bwMode="auto">
          <a:xfrm>
            <a:off x="796427" y="18226"/>
            <a:ext cx="7954275" cy="36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77490"/>
            <a:ext cx="8190044" cy="318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51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5610" t="43903" r="40487" b="33658"/>
          <a:stretch>
            <a:fillRect/>
          </a:stretch>
        </p:blipFill>
        <p:spPr bwMode="auto">
          <a:xfrm>
            <a:off x="642910" y="0"/>
            <a:ext cx="803672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17079" t="60674" r="37977" b="17977"/>
          <a:stretch>
            <a:fillRect/>
          </a:stretch>
        </p:blipFill>
        <p:spPr bwMode="auto">
          <a:xfrm>
            <a:off x="642910" y="3571876"/>
            <a:ext cx="7858180" cy="298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352743" y="5109663"/>
            <a:ext cx="2131906" cy="983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Завязь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Тычинки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Лепестки венчика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Околоцветник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340548" y="6121962"/>
            <a:ext cx="1728192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241332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018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7520940" cy="548640"/>
          </a:xfrm>
        </p:spPr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6364" t="39773" r="37272" b="36363"/>
          <a:stretch>
            <a:fillRect/>
          </a:stretch>
        </p:blipFill>
        <p:spPr bwMode="auto">
          <a:xfrm>
            <a:off x="0" y="1000108"/>
            <a:ext cx="884810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583" y="5082204"/>
            <a:ext cx="7520940" cy="548640"/>
          </a:xfrm>
        </p:spPr>
        <p:txBody>
          <a:bodyPr/>
          <a:lstStyle/>
          <a:p>
            <a:r>
              <a:rPr lang="ru-RU" dirty="0" smtClean="0"/>
              <a:t>235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6364" t="39773" r="37272" b="36363"/>
          <a:stretch>
            <a:fillRect/>
          </a:stretch>
        </p:blipFill>
        <p:spPr bwMode="auto">
          <a:xfrm>
            <a:off x="0" y="1000108"/>
            <a:ext cx="884810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55576" y="5013176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95244" y="15240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30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8763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7520940" cy="548640"/>
          </a:xfrm>
        </p:spPr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6596" t="29787" r="38298" b="43617"/>
          <a:stretch>
            <a:fillRect/>
          </a:stretch>
        </p:blipFill>
        <p:spPr bwMode="auto">
          <a:xfrm>
            <a:off x="0" y="571480"/>
            <a:ext cx="878401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7520940" cy="548640"/>
          </a:xfrm>
        </p:spPr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6596" t="29787" r="38298" b="43617"/>
          <a:stretch>
            <a:fillRect/>
          </a:stretch>
        </p:blipFill>
        <p:spPr bwMode="auto">
          <a:xfrm>
            <a:off x="0" y="571480"/>
            <a:ext cx="8784016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7" y="4797152"/>
            <a:ext cx="9153927" cy="137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8299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7520940" cy="6715148"/>
          </a:xfrm>
        </p:spPr>
        <p:txBody>
          <a:bodyPr/>
          <a:lstStyle/>
          <a:p>
            <a:r>
              <a:rPr lang="ru-RU" sz="2400" dirty="0" smtClean="0"/>
              <a:t>30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28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400" dirty="0" smtClean="0"/>
              <a:t>26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25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20</a:t>
            </a:r>
            <a:br>
              <a:rPr lang="ru-RU" sz="24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16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14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6000" t="49334" r="38133" b="43999"/>
          <a:stretch>
            <a:fillRect/>
          </a:stretch>
        </p:blipFill>
        <p:spPr bwMode="auto">
          <a:xfrm>
            <a:off x="642910" y="0"/>
            <a:ext cx="8215338" cy="95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 l="17167" t="38702" r="39015" b="55434"/>
          <a:stretch>
            <a:fillRect/>
          </a:stretch>
        </p:blipFill>
        <p:spPr bwMode="auto">
          <a:xfrm>
            <a:off x="714348" y="1000108"/>
            <a:ext cx="7715304" cy="82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 l="16778" t="59801" r="39202" b="33970"/>
          <a:stretch>
            <a:fillRect/>
          </a:stretch>
        </p:blipFill>
        <p:spPr bwMode="auto">
          <a:xfrm>
            <a:off x="714348" y="1928802"/>
            <a:ext cx="757242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 l="16148" t="23969" r="39445" b="67200"/>
          <a:stretch>
            <a:fillRect/>
          </a:stretch>
        </p:blipFill>
        <p:spPr bwMode="auto">
          <a:xfrm>
            <a:off x="785786" y="2714620"/>
            <a:ext cx="7429552" cy="118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/>
          <a:srcRect l="15081" t="32316" r="40754" b="62298"/>
          <a:stretch>
            <a:fillRect/>
          </a:stretch>
        </p:blipFill>
        <p:spPr bwMode="auto">
          <a:xfrm>
            <a:off x="714348" y="3857628"/>
            <a:ext cx="7429552" cy="72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/>
          <a:srcRect l="16501" t="85944" r="39496" b="8327"/>
          <a:stretch>
            <a:fillRect/>
          </a:stretch>
        </p:blipFill>
        <p:spPr bwMode="auto">
          <a:xfrm>
            <a:off x="785786" y="4643446"/>
            <a:ext cx="7358114" cy="76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/>
          <a:srcRect l="17006" t="55802" r="38352" b="37555"/>
          <a:stretch>
            <a:fillRect/>
          </a:stretch>
        </p:blipFill>
        <p:spPr bwMode="auto">
          <a:xfrm>
            <a:off x="785786" y="5429264"/>
            <a:ext cx="7358114" cy="87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" y="188640"/>
            <a:ext cx="7520940" cy="548640"/>
          </a:xfrm>
        </p:spPr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" t="4152" r="1552" b="13370"/>
          <a:stretch/>
        </p:blipFill>
        <p:spPr bwMode="auto">
          <a:xfrm>
            <a:off x="796427" y="18226"/>
            <a:ext cx="7954275" cy="36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" y="3673833"/>
            <a:ext cx="8190044" cy="318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20614" y="4941168"/>
            <a:ext cx="202338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</a:rPr>
              <a:t>Главный корень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Придаточный корень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Боковой корень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Корнеплод 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547362" y="6295608"/>
            <a:ext cx="1656377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132432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49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" y="980728"/>
            <a:ext cx="9264326" cy="474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6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5" y="147"/>
            <a:ext cx="7520940" cy="548640"/>
          </a:xfrm>
        </p:spPr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548680"/>
            <a:ext cx="916031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45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5" y="147"/>
            <a:ext cx="7520940" cy="548640"/>
          </a:xfrm>
        </p:spPr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" y="548680"/>
            <a:ext cx="916031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827543" y="3068960"/>
            <a:ext cx="648072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8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5" y="147"/>
            <a:ext cx="7520940" cy="548640"/>
          </a:xfrm>
        </p:spPr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1" b="14958"/>
          <a:stretch/>
        </p:blipFill>
        <p:spPr bwMode="auto">
          <a:xfrm>
            <a:off x="827583" y="188640"/>
            <a:ext cx="7608433" cy="337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562350"/>
            <a:ext cx="89058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25006" y="5210175"/>
            <a:ext cx="202338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</a:rPr>
              <a:t>Покровная ткань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Основная ткань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Пробка 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Ситовидные трубки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5" y="147"/>
            <a:ext cx="7520940" cy="548640"/>
          </a:xfrm>
        </p:spPr>
        <p:txBody>
          <a:bodyPr/>
          <a:lstStyle/>
          <a:p>
            <a:r>
              <a:rPr lang="ru-RU" dirty="0" smtClean="0"/>
              <a:t>6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1" b="14958"/>
          <a:stretch/>
        </p:blipFill>
        <p:spPr bwMode="auto">
          <a:xfrm>
            <a:off x="827583" y="188640"/>
            <a:ext cx="7608433" cy="337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562350"/>
            <a:ext cx="89058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25006" y="5210175"/>
            <a:ext cx="202338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</a:rPr>
              <a:t>Покровная ткань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Основная ткань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Пробка 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Ситовидные трубки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708338" y="6309360"/>
            <a:ext cx="1727678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231432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384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05" y="116632"/>
            <a:ext cx="7520940" cy="548640"/>
          </a:xfrm>
        </p:spPr>
        <p:txBody>
          <a:bodyPr/>
          <a:lstStyle/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00175"/>
            <a:ext cx="882015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05" y="116632"/>
            <a:ext cx="7520940" cy="548640"/>
          </a:xfrm>
        </p:spPr>
        <p:txBody>
          <a:bodyPr/>
          <a:lstStyle/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82015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752"/>
            <a:ext cx="6744269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61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05" y="116632"/>
            <a:ext cx="7520940" cy="548640"/>
          </a:xfrm>
        </p:spPr>
        <p:txBody>
          <a:bodyPr/>
          <a:lstStyle/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82015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7" r="3070"/>
          <a:stretch/>
        </p:blipFill>
        <p:spPr bwMode="auto">
          <a:xfrm>
            <a:off x="176063" y="1188970"/>
            <a:ext cx="6870195" cy="286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1" y="620688"/>
            <a:ext cx="9199776" cy="304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72048"/>
            <a:ext cx="7520940" cy="548640"/>
          </a:xfrm>
        </p:spPr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013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520940" cy="548640"/>
          </a:xfrm>
        </p:spPr>
        <p:txBody>
          <a:bodyPr/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88" y="802967"/>
            <a:ext cx="9188288" cy="42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36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520940" cy="548640"/>
          </a:xfrm>
        </p:spPr>
        <p:txBody>
          <a:bodyPr/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3" y="0"/>
            <a:ext cx="8498502" cy="396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9297592" cy="313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232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520940" cy="548640"/>
          </a:xfrm>
        </p:spPr>
        <p:txBody>
          <a:bodyPr/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3" y="0"/>
            <a:ext cx="8498502" cy="396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97" y="3284984"/>
            <a:ext cx="9297592" cy="313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4469" y="2828637"/>
            <a:ext cx="9155092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1. Хламидомонада  2.Эвглена    3. </a:t>
            </a:r>
            <a:r>
              <a:rPr lang="ru-RU" dirty="0" err="1" smtClean="0">
                <a:solidFill>
                  <a:schemeClr val="tx1"/>
                </a:solidFill>
              </a:rPr>
              <a:t>Спирагира</a:t>
            </a:r>
            <a:r>
              <a:rPr lang="ru-RU" dirty="0" smtClean="0">
                <a:solidFill>
                  <a:schemeClr val="tx1"/>
                </a:solidFill>
              </a:rPr>
              <a:t>   4. </a:t>
            </a:r>
            <a:r>
              <a:rPr lang="ru-RU" dirty="0" err="1" smtClean="0">
                <a:solidFill>
                  <a:schemeClr val="tx1"/>
                </a:solidFill>
              </a:rPr>
              <a:t>Ламирания</a:t>
            </a:r>
            <a:r>
              <a:rPr lang="ru-RU" dirty="0" smtClean="0">
                <a:solidFill>
                  <a:schemeClr val="tx1"/>
                </a:solidFill>
              </a:rPr>
              <a:t>    5. </a:t>
            </a:r>
            <a:r>
              <a:rPr lang="ru-RU" dirty="0" err="1" smtClean="0">
                <a:solidFill>
                  <a:schemeClr val="tx1"/>
                </a:solidFill>
              </a:rPr>
              <a:t>Улотрикс</a:t>
            </a:r>
            <a:r>
              <a:rPr lang="ru-RU" dirty="0" smtClean="0">
                <a:solidFill>
                  <a:schemeClr val="tx1"/>
                </a:solidFill>
              </a:rPr>
              <a:t>   6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smtClean="0">
                <a:solidFill>
                  <a:schemeClr val="tx1"/>
                </a:solidFill>
              </a:rPr>
              <a:t>Вольвокс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3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520940" cy="548640"/>
          </a:xfrm>
        </p:spPr>
        <p:txBody>
          <a:bodyPr/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93" y="0"/>
            <a:ext cx="8498502" cy="396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97" y="3284984"/>
            <a:ext cx="9297592" cy="313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4469" y="2828637"/>
            <a:ext cx="9155092" cy="504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1. Хламидомонада  2.Эвглена    3. </a:t>
            </a:r>
            <a:r>
              <a:rPr lang="ru-RU" dirty="0" err="1" smtClean="0">
                <a:solidFill>
                  <a:schemeClr val="tx1"/>
                </a:solidFill>
              </a:rPr>
              <a:t>Спирагира</a:t>
            </a:r>
            <a:r>
              <a:rPr lang="ru-RU" dirty="0" smtClean="0">
                <a:solidFill>
                  <a:schemeClr val="tx1"/>
                </a:solidFill>
              </a:rPr>
              <a:t>   4. </a:t>
            </a:r>
            <a:r>
              <a:rPr lang="ru-RU" dirty="0" err="1" smtClean="0">
                <a:solidFill>
                  <a:schemeClr val="tx1"/>
                </a:solidFill>
              </a:rPr>
              <a:t>Ламирания</a:t>
            </a:r>
            <a:r>
              <a:rPr lang="ru-RU" dirty="0" smtClean="0">
                <a:solidFill>
                  <a:schemeClr val="tx1"/>
                </a:solidFill>
              </a:rPr>
              <a:t>    5. </a:t>
            </a:r>
            <a:r>
              <a:rPr lang="ru-RU" dirty="0" err="1" smtClean="0">
                <a:solidFill>
                  <a:schemeClr val="tx1"/>
                </a:solidFill>
              </a:rPr>
              <a:t>Улотрикс</a:t>
            </a:r>
            <a:r>
              <a:rPr lang="ru-RU" dirty="0" smtClean="0">
                <a:solidFill>
                  <a:schemeClr val="tx1"/>
                </a:solidFill>
              </a:rPr>
              <a:t>   6</a:t>
            </a:r>
            <a:r>
              <a:rPr lang="ru-RU" dirty="0">
                <a:solidFill>
                  <a:schemeClr val="tx1"/>
                </a:solidFill>
              </a:rPr>
              <a:t>. </a:t>
            </a:r>
            <a:r>
              <a:rPr lang="ru-RU" dirty="0" smtClean="0">
                <a:solidFill>
                  <a:schemeClr val="tx1"/>
                </a:solidFill>
              </a:rPr>
              <a:t>Вольвокс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04248" y="5876016"/>
            <a:ext cx="1580788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234414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5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1" y="764704"/>
            <a:ext cx="9257528" cy="493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3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1" y="764704"/>
            <a:ext cx="9257528" cy="493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948264" y="3233378"/>
            <a:ext cx="936104" cy="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978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b="11383"/>
          <a:stretch/>
        </p:blipFill>
        <p:spPr bwMode="auto">
          <a:xfrm>
            <a:off x="1331640" y="13289"/>
            <a:ext cx="6816043" cy="357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29024"/>
            <a:ext cx="8064896" cy="322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6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b="11383"/>
          <a:stretch/>
        </p:blipFill>
        <p:spPr bwMode="auto">
          <a:xfrm>
            <a:off x="4080705" y="506270"/>
            <a:ext cx="5110605" cy="268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29024"/>
            <a:ext cx="8064896" cy="322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270"/>
            <a:ext cx="4266885" cy="32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9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b="11383"/>
          <a:stretch/>
        </p:blipFill>
        <p:spPr bwMode="auto">
          <a:xfrm>
            <a:off x="4080705" y="506270"/>
            <a:ext cx="5110605" cy="268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29024"/>
            <a:ext cx="8064896" cy="322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270"/>
            <a:ext cx="4266885" cy="32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53070" y="5085184"/>
            <a:ext cx="202338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</a:rPr>
              <a:t>Спора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Взрослая особь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Гаметы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Зигота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4" b="11383"/>
          <a:stretch/>
        </p:blipFill>
        <p:spPr bwMode="auto">
          <a:xfrm>
            <a:off x="4080705" y="506270"/>
            <a:ext cx="5110605" cy="268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29024"/>
            <a:ext cx="8064896" cy="322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6270"/>
            <a:ext cx="4266885" cy="32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53070" y="5085184"/>
            <a:ext cx="202338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</a:rPr>
              <a:t>Спора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Взрослая особь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Гаметы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Зигота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72200" y="6309360"/>
            <a:ext cx="2332006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142324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2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1" y="620688"/>
            <a:ext cx="9199776" cy="304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72048"/>
            <a:ext cx="7520940" cy="548640"/>
          </a:xfrm>
        </p:spPr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971600" y="4293096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156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27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520940" cy="548640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" y="620688"/>
            <a:ext cx="901632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06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520940" cy="548640"/>
          </a:xfrm>
        </p:spPr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71" y="0"/>
            <a:ext cx="8401572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73052"/>
            <a:ext cx="5292080" cy="448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17187" y="4470653"/>
            <a:ext cx="1662525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145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0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0591"/>
            <a:ext cx="7520940" cy="548640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036496" cy="467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85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0591"/>
            <a:ext cx="7520940" cy="548640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036496" cy="467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5652120" y="3573016"/>
            <a:ext cx="1224136" cy="3600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1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0591"/>
            <a:ext cx="7520940" cy="548640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0" t="24491" r="27763" b="17134"/>
          <a:stretch/>
        </p:blipFill>
        <p:spPr bwMode="auto">
          <a:xfrm>
            <a:off x="2152550" y="28600"/>
            <a:ext cx="4680520" cy="357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" y="3373692"/>
            <a:ext cx="8987171" cy="348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04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0591"/>
            <a:ext cx="7520940" cy="548640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0" t="24491" r="27763" b="17134"/>
          <a:stretch/>
        </p:blipFill>
        <p:spPr bwMode="auto">
          <a:xfrm>
            <a:off x="251520" y="408463"/>
            <a:ext cx="3921056" cy="299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" y="3373692"/>
            <a:ext cx="8987171" cy="348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19412" r="8088" b="6471"/>
          <a:stretch/>
        </p:blipFill>
        <p:spPr bwMode="auto">
          <a:xfrm>
            <a:off x="3745869" y="-18034"/>
            <a:ext cx="5379075" cy="341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53070" y="5085184"/>
            <a:ext cx="202338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</a:rPr>
              <a:t>Рыльце пестика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Завязь</a:t>
            </a:r>
          </a:p>
          <a:p>
            <a:endParaRPr lang="ru-RU" sz="1500" dirty="0" smtClean="0">
              <a:solidFill>
                <a:schemeClr val="tx1"/>
              </a:solidFill>
            </a:endParaRPr>
          </a:p>
          <a:p>
            <a:endParaRPr lang="ru-RU" sz="1500" dirty="0" smtClean="0">
              <a:solidFill>
                <a:schemeClr val="tx1"/>
              </a:solidFill>
            </a:endParaRPr>
          </a:p>
          <a:p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0591"/>
            <a:ext cx="7520940" cy="548640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0" t="24491" r="27763" b="17134"/>
          <a:stretch/>
        </p:blipFill>
        <p:spPr bwMode="auto">
          <a:xfrm>
            <a:off x="251520" y="408463"/>
            <a:ext cx="3921056" cy="299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" y="3373692"/>
            <a:ext cx="8987171" cy="348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53070" y="5085184"/>
            <a:ext cx="202338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</a:rPr>
              <a:t>Рыльце пестика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Завязь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Зародышевый мешок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Семязачаток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7454" r="21439" b="13592"/>
          <a:stretch/>
        </p:blipFill>
        <p:spPr bwMode="auto">
          <a:xfrm>
            <a:off x="4631610" y="36755"/>
            <a:ext cx="3603741" cy="336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3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0591"/>
            <a:ext cx="7520940" cy="548640"/>
          </a:xfrm>
        </p:spPr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0" t="24491" r="27763" b="17134"/>
          <a:stretch/>
        </p:blipFill>
        <p:spPr bwMode="auto">
          <a:xfrm>
            <a:off x="576635" y="620688"/>
            <a:ext cx="3921056" cy="299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5" y="3373692"/>
            <a:ext cx="8987171" cy="348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53070" y="5085184"/>
            <a:ext cx="202338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</a:rPr>
              <a:t>Рыльце пестика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Завязь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Зародышевый мешок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Семязачаток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7" t="7454" r="21439" b="13592"/>
          <a:stretch/>
        </p:blipFill>
        <p:spPr bwMode="auto">
          <a:xfrm>
            <a:off x="4631610" y="36755"/>
            <a:ext cx="3603741" cy="3362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64560" y="6093296"/>
            <a:ext cx="2511896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331242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27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036496" cy="413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6974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591"/>
            <a:ext cx="7520940" cy="548640"/>
          </a:xfrm>
        </p:spPr>
        <p:txBody>
          <a:bodyPr/>
          <a:lstStyle/>
          <a:p>
            <a:r>
              <a:rPr lang="ru-RU" dirty="0" smtClean="0"/>
              <a:t>11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t="15754" b="5269"/>
          <a:stretch/>
        </p:blipFill>
        <p:spPr bwMode="auto">
          <a:xfrm>
            <a:off x="837874" y="116632"/>
            <a:ext cx="8149805" cy="326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49174"/>
            <a:ext cx="8299454" cy="390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657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520940" cy="548640"/>
          </a:xfrm>
        </p:spPr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025235" cy="538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8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" y="0"/>
            <a:ext cx="7520940" cy="548640"/>
          </a:xfrm>
        </p:spPr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890"/>
            <a:ext cx="9144225" cy="528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40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" y="0"/>
            <a:ext cx="7520940" cy="548640"/>
          </a:xfrm>
        </p:spPr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890"/>
            <a:ext cx="9144225" cy="528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843808" y="2060848"/>
            <a:ext cx="360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5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" y="0"/>
            <a:ext cx="7520940" cy="548640"/>
          </a:xfrm>
        </p:spPr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1257" r="14243" b="11903"/>
          <a:stretch/>
        </p:blipFill>
        <p:spPr bwMode="auto">
          <a:xfrm>
            <a:off x="1115616" y="0"/>
            <a:ext cx="6788728" cy="353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90192"/>
            <a:ext cx="9108679" cy="36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40152" y="5993904"/>
            <a:ext cx="320384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</a:rPr>
              <a:t>Коробочка на ножке (М)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</a:rPr>
              <a:t>Заросток П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</a:rPr>
              <a:t>Сорус П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</a:rPr>
              <a:t>Спороносный колосок Х</a:t>
            </a:r>
          </a:p>
          <a:p>
            <a:pPr marL="342900" indent="-342900">
              <a:buFont typeface="+mj-lt"/>
              <a:buAutoNum type="arabicPeriod"/>
            </a:pP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" y="0"/>
            <a:ext cx="7520940" cy="548640"/>
          </a:xfrm>
        </p:spPr>
        <p:txBody>
          <a:bodyPr/>
          <a:lstStyle/>
          <a:p>
            <a:r>
              <a:rPr lang="ru-RU" dirty="0" smtClean="0"/>
              <a:t>12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21257" r="14243" b="11903"/>
          <a:stretch/>
        </p:blipFill>
        <p:spPr bwMode="auto">
          <a:xfrm>
            <a:off x="1115616" y="0"/>
            <a:ext cx="6788728" cy="353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90192"/>
            <a:ext cx="9108679" cy="36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940152" y="5993904"/>
            <a:ext cx="320384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</a:rPr>
              <a:t>Коробочка на ножке (М)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</a:rPr>
              <a:t>Заросток П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</a:rPr>
              <a:t>Сорус П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chemeClr val="tx1"/>
                </a:solidFill>
              </a:rPr>
              <a:t>Спороносный колосок Х</a:t>
            </a:r>
          </a:p>
          <a:p>
            <a:pPr marL="342900" indent="-342900">
              <a:buFont typeface="+mj-lt"/>
              <a:buAutoNum type="arabicPeriod"/>
            </a:pP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2311401"/>
            <a:ext cx="2573337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4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7520940" cy="548640"/>
          </a:xfrm>
        </p:spPr>
        <p:txBody>
          <a:bodyPr/>
          <a:lstStyle/>
          <a:p>
            <a:r>
              <a:rPr lang="ru-RU" dirty="0" smtClean="0"/>
              <a:t>13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" y="908720"/>
            <a:ext cx="9135426" cy="444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50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520940" cy="548640"/>
          </a:xfrm>
        </p:spPr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71513"/>
            <a:ext cx="923925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76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520940" cy="548640"/>
          </a:xfrm>
        </p:spPr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71513"/>
            <a:ext cx="923925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572000" y="3429000"/>
            <a:ext cx="172819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1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520940" cy="548640"/>
          </a:xfrm>
        </p:spPr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23497" b="16463"/>
          <a:stretch/>
        </p:blipFill>
        <p:spPr bwMode="auto">
          <a:xfrm>
            <a:off x="899592" y="4727"/>
            <a:ext cx="7792316" cy="33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9" y="3405954"/>
            <a:ext cx="9047361" cy="341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0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520940" cy="548640"/>
          </a:xfrm>
        </p:spPr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23497" b="16463"/>
          <a:stretch/>
        </p:blipFill>
        <p:spPr bwMode="auto">
          <a:xfrm>
            <a:off x="899592" y="4727"/>
            <a:ext cx="7792316" cy="33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4465"/>
            <a:ext cx="9047361" cy="341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32935" y="4941168"/>
            <a:ext cx="1811065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Трутовик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Пенициллин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Дрожжи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Шляпочные</a:t>
            </a:r>
          </a:p>
          <a:p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520940" cy="548640"/>
          </a:xfrm>
        </p:spPr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1" t="23497" b="16463"/>
          <a:stretch/>
        </p:blipFill>
        <p:spPr bwMode="auto">
          <a:xfrm>
            <a:off x="899592" y="4727"/>
            <a:ext cx="7792316" cy="33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4465"/>
            <a:ext cx="9047361" cy="341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32935" y="4941168"/>
            <a:ext cx="1811065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Трутовик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Пенициллин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Дрожжи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Шляпочные</a:t>
            </a: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076521" y="6021288"/>
            <a:ext cx="1970839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423413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97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3031"/>
            <a:ext cx="7520940" cy="548640"/>
          </a:xfrm>
        </p:spPr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9" b="18994"/>
          <a:stretch/>
        </p:blipFill>
        <p:spPr bwMode="auto">
          <a:xfrm>
            <a:off x="827583" y="116632"/>
            <a:ext cx="783043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9" y="2924944"/>
            <a:ext cx="8947079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62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14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1122186"/>
            <a:ext cx="9129076" cy="395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3663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229200"/>
            <a:ext cx="1296144" cy="548640"/>
          </a:xfrm>
        </p:spPr>
        <p:txBody>
          <a:bodyPr/>
          <a:lstStyle/>
          <a:p>
            <a:r>
              <a:rPr lang="ru-RU" dirty="0" smtClean="0"/>
              <a:t>126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" y="1122186"/>
            <a:ext cx="9129076" cy="395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75360" y="5181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6359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8" y="836712"/>
            <a:ext cx="9025622" cy="514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306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8" y="836712"/>
            <a:ext cx="9025622" cy="514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4631189" y="3861048"/>
            <a:ext cx="516875" cy="2880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7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8" y="161078"/>
            <a:ext cx="7520940" cy="548640"/>
          </a:xfrm>
        </p:spPr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t="22627" b="10126"/>
          <a:stretch/>
        </p:blipFill>
        <p:spPr bwMode="auto">
          <a:xfrm>
            <a:off x="976097" y="360542"/>
            <a:ext cx="8104909" cy="345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8855"/>
            <a:ext cx="9081006" cy="304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2598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8" y="161078"/>
            <a:ext cx="7520940" cy="548640"/>
          </a:xfrm>
        </p:spPr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8" t="22627" r="23289" b="10126"/>
          <a:stretch/>
        </p:blipFill>
        <p:spPr bwMode="auto">
          <a:xfrm>
            <a:off x="4926187" y="188640"/>
            <a:ext cx="4074459" cy="345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8855"/>
            <a:ext cx="9081006" cy="304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8"/>
          <a:stretch/>
        </p:blipFill>
        <p:spPr bwMode="auto">
          <a:xfrm>
            <a:off x="755576" y="197314"/>
            <a:ext cx="4032448" cy="354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34663" y="5390215"/>
            <a:ext cx="202338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Сосуды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Ситовидные трубки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Пробка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Камбий </a:t>
            </a:r>
          </a:p>
          <a:p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3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8" y="161078"/>
            <a:ext cx="7520940" cy="548640"/>
          </a:xfrm>
        </p:spPr>
        <p:txBody>
          <a:bodyPr/>
          <a:lstStyle/>
          <a:p>
            <a:r>
              <a:rPr lang="ru-RU" dirty="0" smtClean="0"/>
              <a:t>16</a:t>
            </a:r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8" t="22627" r="23289" b="10126"/>
          <a:stretch/>
        </p:blipFill>
        <p:spPr bwMode="auto">
          <a:xfrm>
            <a:off x="4926187" y="188640"/>
            <a:ext cx="4074459" cy="345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8855"/>
            <a:ext cx="9081006" cy="3048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8"/>
          <a:stretch/>
        </p:blipFill>
        <p:spPr bwMode="auto">
          <a:xfrm>
            <a:off x="755576" y="197314"/>
            <a:ext cx="4032448" cy="354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45673" y="5526386"/>
            <a:ext cx="202338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Сосуды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Ситовидные трубки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Пробка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Камбий </a:t>
            </a: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591555" y="6381328"/>
            <a:ext cx="2409091" cy="4663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241342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85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18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1340768"/>
            <a:ext cx="8975487" cy="366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2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 18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535"/>
            <a:ext cx="8460432" cy="345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39909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1" t="55864" r="11313" b="10083"/>
          <a:stretch/>
        </p:blipFill>
        <p:spPr bwMode="auto">
          <a:xfrm>
            <a:off x="7140388" y="4005064"/>
            <a:ext cx="1613647" cy="203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84" y="3810000"/>
            <a:ext cx="1587773" cy="302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86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18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" y="1340768"/>
            <a:ext cx="8975487" cy="366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228184" y="4257092"/>
            <a:ext cx="936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0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3031"/>
            <a:ext cx="7520940" cy="548640"/>
          </a:xfrm>
        </p:spPr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9" b="18994"/>
          <a:stretch/>
        </p:blipFill>
        <p:spPr bwMode="auto">
          <a:xfrm>
            <a:off x="827583" y="116632"/>
            <a:ext cx="783043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527"/>
            <a:ext cx="8947079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87429" y="4891055"/>
            <a:ext cx="1656571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</a:rPr>
              <a:t>Цветковые чешуи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Рыльце пестика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Завязь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Пыльник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0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9" y="332656"/>
            <a:ext cx="7520940" cy="548640"/>
          </a:xfrm>
        </p:spPr>
        <p:txBody>
          <a:bodyPr/>
          <a:lstStyle/>
          <a:p>
            <a:r>
              <a:rPr lang="ru-RU" dirty="0" smtClean="0"/>
              <a:t> 18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r="3444" b="13833"/>
          <a:stretch/>
        </p:blipFill>
        <p:spPr bwMode="auto">
          <a:xfrm>
            <a:off x="1163782" y="0"/>
            <a:ext cx="7980218" cy="31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8715"/>
            <a:ext cx="9329489" cy="325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852936"/>
            <a:ext cx="8568952" cy="7457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        1. Семянка   2. Зерновка   3. Боб    4. Стручок     5. Ягода    6. Яблоко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8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9" y="332656"/>
            <a:ext cx="7520940" cy="548640"/>
          </a:xfrm>
        </p:spPr>
        <p:txBody>
          <a:bodyPr/>
          <a:lstStyle/>
          <a:p>
            <a:r>
              <a:rPr lang="ru-RU" dirty="0" smtClean="0"/>
              <a:t> 18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r="3444" b="13833"/>
          <a:stretch/>
        </p:blipFill>
        <p:spPr bwMode="auto">
          <a:xfrm>
            <a:off x="1163782" y="0"/>
            <a:ext cx="7980218" cy="31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98715"/>
            <a:ext cx="9144000" cy="3259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852936"/>
            <a:ext cx="8568952" cy="7457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        1. Семянка   2. Зерновка   3. Боб    4. Стручок     5. Ягода    6. Яблоко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94383" y="6171855"/>
            <a:ext cx="1949617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 123411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3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24904"/>
            <a:ext cx="8676456" cy="593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378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24904"/>
            <a:ext cx="8676456" cy="593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07704" y="5013176"/>
            <a:ext cx="2088232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/>
              <a:t>Шишка с семенами</a:t>
            </a:r>
            <a:endParaRPr lang="ru-RU" sz="1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94892" y="4373626"/>
            <a:ext cx="3275856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/>
              <a:t>Шишка с семязачатками</a:t>
            </a:r>
            <a:endParaRPr lang="ru-RU" sz="1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40696" y="2824931"/>
            <a:ext cx="2088232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/>
              <a:t>Шишка с пыльцой</a:t>
            </a:r>
            <a:endParaRPr lang="ru-RU" sz="14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652120" y="5589240"/>
            <a:ext cx="2088232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/>
              <a:t>ветви</a:t>
            </a:r>
            <a:endParaRPr lang="ru-RU" sz="14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228184" y="3429000"/>
            <a:ext cx="2088232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/>
              <a:t>Лист</a:t>
            </a:r>
          </a:p>
          <a:p>
            <a:r>
              <a:rPr lang="ru-RU" sz="1400" dirty="0" smtClean="0"/>
              <a:t>хвоя</a:t>
            </a:r>
            <a:endParaRPr lang="ru-RU" sz="14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948264" y="4510786"/>
            <a:ext cx="2088232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/>
              <a:t>Укороченный побег</a:t>
            </a:r>
            <a:endParaRPr lang="ru-RU" sz="1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771800" y="5589240"/>
            <a:ext cx="2560513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/>
              <a:t>Шишка второго года</a:t>
            </a:r>
          </a:p>
          <a:p>
            <a:r>
              <a:rPr lang="ru-RU" sz="1400" dirty="0" smtClean="0"/>
              <a:t>Со зрелыми семенами</a:t>
            </a:r>
            <a:endParaRPr lang="ru-RU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539" y="0"/>
            <a:ext cx="2520280" cy="249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6170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20940" cy="548640"/>
          </a:xfrm>
        </p:spPr>
        <p:txBody>
          <a:bodyPr/>
          <a:lstStyle/>
          <a:p>
            <a:r>
              <a:rPr lang="ru-RU" dirty="0" smtClean="0"/>
              <a:t>19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t="17697" b="19607"/>
          <a:stretch/>
        </p:blipFill>
        <p:spPr bwMode="auto">
          <a:xfrm>
            <a:off x="755575" y="-28808"/>
            <a:ext cx="7769937" cy="381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7" y="3615534"/>
            <a:ext cx="8028384" cy="332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06447" y="5085184"/>
            <a:ext cx="2131906" cy="983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Семязачаток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Шишка с семенами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Шишка с пыльцой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Зрелая шишка (2год)</a:t>
            </a:r>
          </a:p>
        </p:txBody>
      </p:sp>
    </p:spTree>
    <p:extLst>
      <p:ext uri="{BB962C8B-B14F-4D97-AF65-F5344CB8AC3E}">
        <p14:creationId xmlns:p14="http://schemas.microsoft.com/office/powerpoint/2010/main" val="18318843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20940" cy="548640"/>
          </a:xfrm>
        </p:spPr>
        <p:txBody>
          <a:bodyPr/>
          <a:lstStyle/>
          <a:p>
            <a:r>
              <a:rPr lang="ru-RU" dirty="0" smtClean="0"/>
              <a:t>19</a:t>
            </a:r>
            <a:endParaRPr lang="ru-R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8" t="17697" b="19607"/>
          <a:stretch/>
        </p:blipFill>
        <p:spPr bwMode="auto">
          <a:xfrm>
            <a:off x="755575" y="-28808"/>
            <a:ext cx="7769937" cy="381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7" y="3615534"/>
            <a:ext cx="8028384" cy="332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106447" y="5085184"/>
            <a:ext cx="2131906" cy="983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Семязачаток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Шишка с семенами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Шишка с пыльцой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Зрелая шишка (2год)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26562" y="6282557"/>
            <a:ext cx="1745837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231341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63861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520940" cy="548640"/>
          </a:xfrm>
        </p:spPr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81063"/>
            <a:ext cx="901065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0251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520940" cy="548640"/>
          </a:xfrm>
        </p:spPr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81063"/>
            <a:ext cx="901065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627784" y="5229200"/>
            <a:ext cx="27363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3798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520940" cy="548640"/>
          </a:xfrm>
        </p:spPr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9142" b="14520"/>
          <a:stretch/>
        </p:blipFill>
        <p:spPr bwMode="auto">
          <a:xfrm>
            <a:off x="1072921" y="-31010"/>
            <a:ext cx="7385643" cy="309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40" y="3191018"/>
            <a:ext cx="7847004" cy="36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16216" y="4793704"/>
            <a:ext cx="2173028" cy="813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Получение </a:t>
            </a:r>
            <a:r>
              <a:rPr lang="ru-RU" sz="1400" dirty="0" err="1" smtClean="0">
                <a:solidFill>
                  <a:schemeClr val="tx1"/>
                </a:solidFill>
              </a:rPr>
              <a:t>эксплантов</a:t>
            </a:r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Деление клеток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Появление </a:t>
            </a:r>
            <a:r>
              <a:rPr lang="ru-RU" sz="1400" dirty="0" err="1" smtClean="0">
                <a:solidFill>
                  <a:schemeClr val="tx1"/>
                </a:solidFill>
              </a:rPr>
              <a:t>побегоб</a:t>
            </a:r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180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520940" cy="548640"/>
          </a:xfrm>
        </p:spPr>
        <p:txBody>
          <a:bodyPr/>
          <a:lstStyle/>
          <a:p>
            <a:r>
              <a:rPr lang="ru-RU" dirty="0" smtClean="0"/>
              <a:t>20</a:t>
            </a:r>
            <a:endParaRPr lang="ru-RU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t="19142" b="14520"/>
          <a:stretch/>
        </p:blipFill>
        <p:spPr bwMode="auto">
          <a:xfrm>
            <a:off x="1072921" y="-31010"/>
            <a:ext cx="7385643" cy="3095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50" y="3211622"/>
            <a:ext cx="7847004" cy="36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16216" y="4793704"/>
            <a:ext cx="2173028" cy="813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Получение </a:t>
            </a:r>
            <a:r>
              <a:rPr lang="ru-RU" sz="1400" dirty="0" err="1" smtClean="0">
                <a:solidFill>
                  <a:schemeClr val="tx1"/>
                </a:solidFill>
              </a:rPr>
              <a:t>эксплантов</a:t>
            </a:r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Деление клеток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Появление </a:t>
            </a:r>
            <a:r>
              <a:rPr lang="ru-RU" sz="1400" dirty="0" err="1" smtClean="0">
                <a:solidFill>
                  <a:schemeClr val="tx1"/>
                </a:solidFill>
              </a:rPr>
              <a:t>побегоб</a:t>
            </a:r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876256" y="6093296"/>
            <a:ext cx="1780868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13212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83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3031"/>
            <a:ext cx="7520940" cy="548640"/>
          </a:xfrm>
        </p:spPr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9" b="18994"/>
          <a:stretch/>
        </p:blipFill>
        <p:spPr bwMode="auto">
          <a:xfrm>
            <a:off x="827583" y="116632"/>
            <a:ext cx="783043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527"/>
            <a:ext cx="8947079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87429" y="4891055"/>
            <a:ext cx="1656571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dirty="0" smtClean="0">
                <a:solidFill>
                  <a:schemeClr val="tx1"/>
                </a:solidFill>
              </a:rPr>
              <a:t>Цветковые чешуи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Рыльце пестика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Завязь</a:t>
            </a:r>
          </a:p>
          <a:p>
            <a:r>
              <a:rPr lang="ru-RU" sz="1500" dirty="0" smtClean="0">
                <a:solidFill>
                  <a:schemeClr val="tx1"/>
                </a:solidFill>
              </a:rPr>
              <a:t>Пыльник</a:t>
            </a:r>
          </a:p>
          <a:p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012160" y="6093296"/>
            <a:ext cx="1872208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241233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23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21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619125"/>
            <a:ext cx="9229726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7371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21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619125"/>
            <a:ext cx="9229726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7164288" y="3573016"/>
            <a:ext cx="1296144" cy="720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9989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21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t="14869" r="4517" b="12650"/>
          <a:stretch/>
        </p:blipFill>
        <p:spPr bwMode="auto">
          <a:xfrm>
            <a:off x="1115616" y="23873"/>
            <a:ext cx="7133487" cy="359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4" y="3573332"/>
            <a:ext cx="88201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9926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21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15543" r="4835" b="14108"/>
          <a:stretch/>
        </p:blipFill>
        <p:spPr bwMode="auto">
          <a:xfrm>
            <a:off x="2703731" y="0"/>
            <a:ext cx="6472843" cy="318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88" y="3313432"/>
            <a:ext cx="4953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00192" y="5216394"/>
            <a:ext cx="2440395" cy="1236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</a:rPr>
              <a:t>Яйцеклетка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</a:rPr>
              <a:t>Зигота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</a:rPr>
              <a:t>Спорофит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</a:rPr>
              <a:t>Спора </a:t>
            </a:r>
          </a:p>
        </p:txBody>
      </p:sp>
    </p:spTree>
    <p:extLst>
      <p:ext uri="{BB962C8B-B14F-4D97-AF65-F5344CB8AC3E}">
        <p14:creationId xmlns:p14="http://schemas.microsoft.com/office/powerpoint/2010/main" val="21155552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21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" t="14869" r="4517" b="12650"/>
          <a:stretch/>
        </p:blipFill>
        <p:spPr bwMode="auto">
          <a:xfrm>
            <a:off x="1115616" y="23873"/>
            <a:ext cx="7133487" cy="359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9" y="3573332"/>
            <a:ext cx="88201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00192" y="5216394"/>
            <a:ext cx="1408979" cy="813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Яйцеклетка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Зигота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Спорофит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Спора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7236296" y="6309360"/>
            <a:ext cx="1611288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324141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01130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520940" cy="548640"/>
          </a:xfrm>
        </p:spPr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" b="33"/>
          <a:stretch/>
        </p:blipFill>
        <p:spPr bwMode="auto">
          <a:xfrm>
            <a:off x="161365" y="692695"/>
            <a:ext cx="8915959" cy="386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8448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520940" cy="548640"/>
          </a:xfrm>
        </p:spPr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" b="33"/>
          <a:stretch/>
        </p:blipFill>
        <p:spPr bwMode="auto">
          <a:xfrm>
            <a:off x="161365" y="692695"/>
            <a:ext cx="8915959" cy="386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203848" y="3645024"/>
            <a:ext cx="50405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457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520940" cy="548640"/>
          </a:xfrm>
        </p:spPr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" b="33"/>
          <a:stretch/>
        </p:blipFill>
        <p:spPr bwMode="auto">
          <a:xfrm>
            <a:off x="161365" y="692695"/>
            <a:ext cx="8915959" cy="386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1" b="4091"/>
          <a:stretch/>
        </p:blipFill>
        <p:spPr bwMode="auto">
          <a:xfrm>
            <a:off x="1522095" y="3630706"/>
            <a:ext cx="6506716" cy="322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6694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520940" cy="548640"/>
          </a:xfrm>
        </p:spPr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b="17599"/>
          <a:stretch/>
        </p:blipFill>
        <p:spPr bwMode="auto">
          <a:xfrm>
            <a:off x="1066798" y="-31367"/>
            <a:ext cx="8010525" cy="318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6" y="3284984"/>
            <a:ext cx="9185645" cy="327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47669" y="4703476"/>
            <a:ext cx="1408979" cy="813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Кисть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Сложный колос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Корзинка </a:t>
            </a:r>
          </a:p>
        </p:txBody>
      </p:sp>
    </p:spTree>
    <p:extLst>
      <p:ext uri="{BB962C8B-B14F-4D97-AF65-F5344CB8AC3E}">
        <p14:creationId xmlns:p14="http://schemas.microsoft.com/office/powerpoint/2010/main" val="35398431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520940" cy="548640"/>
          </a:xfrm>
        </p:spPr>
        <p:txBody>
          <a:bodyPr/>
          <a:lstStyle/>
          <a:p>
            <a:r>
              <a:rPr lang="ru-RU" dirty="0" smtClean="0"/>
              <a:t>22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b="17599"/>
          <a:stretch/>
        </p:blipFill>
        <p:spPr bwMode="auto">
          <a:xfrm>
            <a:off x="1066798" y="-31367"/>
            <a:ext cx="8010525" cy="318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46" y="3284984"/>
            <a:ext cx="9185645" cy="327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747669" y="4703476"/>
            <a:ext cx="1408979" cy="813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Кисть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Сложный колос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Корзинка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020272" y="6032014"/>
            <a:ext cx="2087466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312332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55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" y="14001"/>
            <a:ext cx="7520940" cy="548640"/>
          </a:xfrm>
        </p:spPr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" y="476672"/>
            <a:ext cx="9036496" cy="453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7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20940" cy="548640"/>
          </a:xfrm>
        </p:spPr>
        <p:txBody>
          <a:bodyPr/>
          <a:lstStyle/>
          <a:p>
            <a:r>
              <a:rPr lang="ru-RU" dirty="0" smtClean="0"/>
              <a:t>24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803" t="44445" r="39753" b="17283"/>
          <a:stretch>
            <a:fillRect/>
          </a:stretch>
        </p:blipFill>
        <p:spPr bwMode="auto">
          <a:xfrm>
            <a:off x="642910" y="142852"/>
            <a:ext cx="8143932" cy="561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81494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20940" cy="548640"/>
          </a:xfrm>
        </p:spPr>
        <p:txBody>
          <a:bodyPr/>
          <a:lstStyle/>
          <a:p>
            <a:r>
              <a:rPr lang="ru-RU" dirty="0" smtClean="0"/>
              <a:t>24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803" t="44445" r="39753" b="17283"/>
          <a:stretch>
            <a:fillRect/>
          </a:stretch>
        </p:blipFill>
        <p:spPr bwMode="auto">
          <a:xfrm>
            <a:off x="642910" y="142852"/>
            <a:ext cx="8143932" cy="561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419872" y="465313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5333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844" t="44610" r="38661" b="31691"/>
          <a:stretch>
            <a:fillRect/>
          </a:stretch>
        </p:blipFill>
        <p:spPr bwMode="auto">
          <a:xfrm>
            <a:off x="395536" y="3643314"/>
            <a:ext cx="7374869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20940" cy="548640"/>
          </a:xfrm>
        </p:spPr>
        <p:txBody>
          <a:bodyPr/>
          <a:lstStyle/>
          <a:p>
            <a:r>
              <a:rPr lang="ru-RU" dirty="0" smtClean="0"/>
              <a:t>24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5803" t="50293" r="39753" b="24366"/>
          <a:stretch>
            <a:fillRect/>
          </a:stretch>
        </p:blipFill>
        <p:spPr bwMode="auto">
          <a:xfrm>
            <a:off x="714348" y="0"/>
            <a:ext cx="814393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389227" y="5093912"/>
            <a:ext cx="1408979" cy="813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Деления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Роста Всасывания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Проведения </a:t>
            </a:r>
          </a:p>
        </p:txBody>
      </p:sp>
    </p:spTree>
    <p:extLst>
      <p:ext uri="{BB962C8B-B14F-4D97-AF65-F5344CB8AC3E}">
        <p14:creationId xmlns:p14="http://schemas.microsoft.com/office/powerpoint/2010/main" val="40581494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7844" t="44610" r="38661" b="31691"/>
          <a:stretch>
            <a:fillRect/>
          </a:stretch>
        </p:blipFill>
        <p:spPr bwMode="auto">
          <a:xfrm>
            <a:off x="395536" y="3643314"/>
            <a:ext cx="7374869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520940" cy="548640"/>
          </a:xfrm>
        </p:spPr>
        <p:txBody>
          <a:bodyPr/>
          <a:lstStyle/>
          <a:p>
            <a:r>
              <a:rPr lang="ru-RU" dirty="0" smtClean="0"/>
              <a:t>24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5803" t="50293" r="39753" b="24366"/>
          <a:stretch>
            <a:fillRect/>
          </a:stretch>
        </p:blipFill>
        <p:spPr bwMode="auto">
          <a:xfrm>
            <a:off x="714348" y="0"/>
            <a:ext cx="814393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389228" y="5093912"/>
            <a:ext cx="1209164" cy="813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Деления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Роста Всасывания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Проведения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084168" y="6165304"/>
            <a:ext cx="1514223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231413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6947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7520940" cy="548640"/>
          </a:xfrm>
        </p:spPr>
        <p:txBody>
          <a:bodyPr/>
          <a:lstStyle/>
          <a:p>
            <a:r>
              <a:rPr lang="ru-RU" dirty="0" smtClean="0"/>
              <a:t>25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3913" t="40218" r="40869" b="28260"/>
          <a:stretch>
            <a:fillRect/>
          </a:stretch>
        </p:blipFill>
        <p:spPr bwMode="auto">
          <a:xfrm>
            <a:off x="714348" y="142852"/>
            <a:ext cx="8072462" cy="4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7520940" cy="548640"/>
          </a:xfrm>
        </p:spPr>
        <p:txBody>
          <a:bodyPr/>
          <a:lstStyle/>
          <a:p>
            <a:r>
              <a:rPr lang="ru-RU" dirty="0" smtClean="0"/>
              <a:t>25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3913" t="40218" r="40869" b="28260"/>
          <a:stretch>
            <a:fillRect/>
          </a:stretch>
        </p:blipFill>
        <p:spPr bwMode="auto">
          <a:xfrm>
            <a:off x="714348" y="142852"/>
            <a:ext cx="8072462" cy="4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2483768" y="2056511"/>
            <a:ext cx="1440160" cy="2160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7488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7520940" cy="548640"/>
          </a:xfrm>
        </p:spPr>
        <p:txBody>
          <a:bodyPr/>
          <a:lstStyle/>
          <a:p>
            <a:r>
              <a:rPr lang="ru-RU" dirty="0" smtClean="0"/>
              <a:t>25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3913" t="44220" r="40869" b="31271"/>
          <a:stretch>
            <a:fillRect/>
          </a:stretch>
        </p:blipFill>
        <p:spPr bwMode="auto">
          <a:xfrm>
            <a:off x="714348" y="0"/>
            <a:ext cx="807246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6901" t="52113" r="38028" b="22535"/>
          <a:stretch>
            <a:fillRect/>
          </a:stretch>
        </p:blipFill>
        <p:spPr bwMode="auto">
          <a:xfrm>
            <a:off x="1071538" y="3428999"/>
            <a:ext cx="7358114" cy="331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7520940" cy="548640"/>
          </a:xfrm>
        </p:spPr>
        <p:txBody>
          <a:bodyPr/>
          <a:lstStyle/>
          <a:p>
            <a:r>
              <a:rPr lang="ru-RU" dirty="0" smtClean="0"/>
              <a:t>25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3913" t="40218" r="40869" b="28260"/>
          <a:stretch>
            <a:fillRect/>
          </a:stretch>
        </p:blipFill>
        <p:spPr bwMode="auto">
          <a:xfrm>
            <a:off x="1259632" y="0"/>
            <a:ext cx="6881988" cy="383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80" y="3401973"/>
            <a:ext cx="7092280" cy="345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0307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7520940" cy="548640"/>
          </a:xfrm>
        </p:spPr>
        <p:txBody>
          <a:bodyPr/>
          <a:lstStyle/>
          <a:p>
            <a:r>
              <a:rPr lang="ru-RU" dirty="0" smtClean="0"/>
              <a:t>25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3913" t="44220" r="40869" b="31271"/>
          <a:stretch>
            <a:fillRect/>
          </a:stretch>
        </p:blipFill>
        <p:spPr bwMode="auto">
          <a:xfrm>
            <a:off x="714348" y="0"/>
            <a:ext cx="807246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6901" t="52113" r="38028" b="22535"/>
          <a:stretch>
            <a:fillRect/>
          </a:stretch>
        </p:blipFill>
        <p:spPr bwMode="auto">
          <a:xfrm>
            <a:off x="1101082" y="3428998"/>
            <a:ext cx="7358114" cy="331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161021" y="4628960"/>
            <a:ext cx="2131906" cy="983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Семя однодольных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Семя двудольных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Семядоля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Зародышевый корешок</a:t>
            </a:r>
          </a:p>
        </p:txBody>
      </p:sp>
    </p:spTree>
    <p:extLst>
      <p:ext uri="{BB962C8B-B14F-4D97-AF65-F5344CB8AC3E}">
        <p14:creationId xmlns:p14="http://schemas.microsoft.com/office/powerpoint/2010/main" val="35097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7520940" cy="548640"/>
          </a:xfrm>
        </p:spPr>
        <p:txBody>
          <a:bodyPr/>
          <a:lstStyle/>
          <a:p>
            <a:r>
              <a:rPr lang="ru-RU" dirty="0" smtClean="0"/>
              <a:t>25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3913" t="44220" r="40869" b="31271"/>
          <a:stretch>
            <a:fillRect/>
          </a:stretch>
        </p:blipFill>
        <p:spPr bwMode="auto">
          <a:xfrm>
            <a:off x="714348" y="0"/>
            <a:ext cx="807246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6901" t="52113" r="38028" b="22535"/>
          <a:stretch>
            <a:fillRect/>
          </a:stretch>
        </p:blipFill>
        <p:spPr bwMode="auto">
          <a:xfrm>
            <a:off x="1101082" y="3428998"/>
            <a:ext cx="7358114" cy="331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161021" y="4628960"/>
            <a:ext cx="2131906" cy="983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Семя однодольных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Семя двудольных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Семядоля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Зародышевый корешок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974554" y="5877272"/>
            <a:ext cx="1621782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342133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865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" y="14001"/>
            <a:ext cx="7520940" cy="548640"/>
          </a:xfrm>
        </p:spPr>
        <p:txBody>
          <a:bodyPr/>
          <a:lstStyle/>
          <a:p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" y="476672"/>
            <a:ext cx="9036496" cy="453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732240" y="4005064"/>
            <a:ext cx="468052" cy="0"/>
          </a:xfrm>
          <a:prstGeom prst="line">
            <a:avLst/>
          </a:prstGeom>
          <a:ln w="762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32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7520940" cy="548640"/>
          </a:xfrm>
        </p:spPr>
        <p:txBody>
          <a:bodyPr/>
          <a:lstStyle/>
          <a:p>
            <a:r>
              <a:rPr lang="ru-RU" dirty="0" smtClean="0"/>
              <a:t>27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5238" t="67857" r="40952" b="11904"/>
          <a:stretch>
            <a:fillRect/>
          </a:stretch>
        </p:blipFill>
        <p:spPr bwMode="auto">
          <a:xfrm>
            <a:off x="285720" y="857232"/>
            <a:ext cx="8572528" cy="316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7520940" cy="548640"/>
          </a:xfrm>
        </p:spPr>
        <p:txBody>
          <a:bodyPr/>
          <a:lstStyle/>
          <a:p>
            <a:r>
              <a:rPr lang="ru-RU" dirty="0" smtClean="0"/>
              <a:t>27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5238" t="67857" r="40952" b="11904"/>
          <a:stretch>
            <a:fillRect/>
          </a:stretch>
        </p:blipFill>
        <p:spPr bwMode="auto">
          <a:xfrm>
            <a:off x="285720" y="857232"/>
            <a:ext cx="8572528" cy="316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0596"/>
            <a:ext cx="9036496" cy="170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815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28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5455" t="48864" r="39090" b="18181"/>
          <a:stretch>
            <a:fillRect/>
          </a:stretch>
        </p:blipFill>
        <p:spPr bwMode="auto">
          <a:xfrm>
            <a:off x="645383" y="0"/>
            <a:ext cx="8498617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28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5455" t="48864" r="39090" b="18181"/>
          <a:stretch>
            <a:fillRect/>
          </a:stretch>
        </p:blipFill>
        <p:spPr bwMode="auto">
          <a:xfrm>
            <a:off x="645383" y="0"/>
            <a:ext cx="7022961" cy="407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t="6470" r="14706" b="30948"/>
          <a:stretch/>
        </p:blipFill>
        <p:spPr bwMode="auto">
          <a:xfrm>
            <a:off x="272160" y="3895328"/>
            <a:ext cx="4873377" cy="296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5" t="22272" r="14894" b="7646"/>
          <a:stretch/>
        </p:blipFill>
        <p:spPr bwMode="auto">
          <a:xfrm>
            <a:off x="5151181" y="3895328"/>
            <a:ext cx="3992820" cy="296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t="82025" r="20887" b="-2111"/>
          <a:stretch/>
        </p:blipFill>
        <p:spPr bwMode="auto">
          <a:xfrm>
            <a:off x="6468037" y="620688"/>
            <a:ext cx="2608730" cy="67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2010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28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8512" t="54595" r="40987" b="22957"/>
          <a:stretch>
            <a:fillRect/>
          </a:stretch>
        </p:blipFill>
        <p:spPr bwMode="auto">
          <a:xfrm>
            <a:off x="928662" y="0"/>
            <a:ext cx="757242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15610" t="47561" r="38536" b="28049"/>
          <a:stretch>
            <a:fillRect/>
          </a:stretch>
        </p:blipFill>
        <p:spPr bwMode="auto">
          <a:xfrm>
            <a:off x="500034" y="3422896"/>
            <a:ext cx="8072494" cy="343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980112" y="4671478"/>
            <a:ext cx="2131906" cy="983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Завязь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Тычинка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Рыльце пестика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Зародыш семени</a:t>
            </a:r>
          </a:p>
          <a:p>
            <a:endParaRPr lang="ru-RU" sz="1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28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16532" t="35251" r="37763" b="22204"/>
          <a:stretch>
            <a:fillRect/>
          </a:stretch>
        </p:blipFill>
        <p:spPr bwMode="auto">
          <a:xfrm>
            <a:off x="644950" y="0"/>
            <a:ext cx="8345967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28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16532" t="35251" r="37763" b="22204"/>
          <a:stretch>
            <a:fillRect/>
          </a:stretch>
        </p:blipFill>
        <p:spPr bwMode="auto">
          <a:xfrm>
            <a:off x="644950" y="0"/>
            <a:ext cx="8345967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131840" y="5517232"/>
            <a:ext cx="10801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824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0395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5610" t="43903" r="40487" b="29268"/>
          <a:stretch>
            <a:fillRect/>
          </a:stretch>
        </p:blipFill>
        <p:spPr bwMode="auto">
          <a:xfrm>
            <a:off x="642910" y="0"/>
            <a:ext cx="8036726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3" r="48411" b="4367"/>
          <a:stretch/>
        </p:blipFill>
        <p:spPr bwMode="auto">
          <a:xfrm>
            <a:off x="6411598" y="3213560"/>
            <a:ext cx="2732402" cy="32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5610" t="43903" r="40487" b="29268"/>
          <a:stretch>
            <a:fillRect/>
          </a:stretch>
        </p:blipFill>
        <p:spPr bwMode="auto">
          <a:xfrm>
            <a:off x="642910" y="0"/>
            <a:ext cx="8036726" cy="3929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3" r="48411" b="4367"/>
          <a:stretch/>
        </p:blipFill>
        <p:spPr bwMode="auto">
          <a:xfrm>
            <a:off x="6411598" y="3213560"/>
            <a:ext cx="2732402" cy="326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4499992" y="1340768"/>
            <a:ext cx="360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14635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520940" cy="548640"/>
          </a:xfrm>
        </p:spPr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5610" t="43903" r="40487" b="33658"/>
          <a:stretch>
            <a:fillRect/>
          </a:stretch>
        </p:blipFill>
        <p:spPr bwMode="auto">
          <a:xfrm>
            <a:off x="642910" y="0"/>
            <a:ext cx="803672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17079" t="60674" r="37977" b="17977"/>
          <a:stretch>
            <a:fillRect/>
          </a:stretch>
        </p:blipFill>
        <p:spPr bwMode="auto">
          <a:xfrm>
            <a:off x="642910" y="3571876"/>
            <a:ext cx="7858180" cy="298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352743" y="5109663"/>
            <a:ext cx="2131906" cy="983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</a:rPr>
              <a:t>Пестик 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Тычинки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Лепестки венчика</a:t>
            </a:r>
          </a:p>
          <a:p>
            <a:r>
              <a:rPr lang="ru-RU" sz="1400" dirty="0" smtClean="0">
                <a:solidFill>
                  <a:schemeClr val="tx1"/>
                </a:solidFill>
              </a:rPr>
              <a:t>Околоцветник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490</TotalTime>
  <Words>415</Words>
  <Application>Microsoft Office PowerPoint</Application>
  <PresentationFormat>Экран (4:3)</PresentationFormat>
  <Paragraphs>257</Paragraphs>
  <Slides>105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105</vt:i4>
      </vt:variant>
    </vt:vector>
  </HeadingPairs>
  <TitlesOfParts>
    <vt:vector size="106" baseType="lpstr">
      <vt:lpstr>Углы</vt:lpstr>
      <vt:lpstr> Ботаника Отработка заданий</vt:lpstr>
      <vt:lpstr>1</vt:lpstr>
      <vt:lpstr>1</vt:lpstr>
      <vt:lpstr>2</vt:lpstr>
      <vt:lpstr>2</vt:lpstr>
      <vt:lpstr>2</vt:lpstr>
      <vt:lpstr>2</vt:lpstr>
      <vt:lpstr>4</vt:lpstr>
      <vt:lpstr>4</vt:lpstr>
      <vt:lpstr>4</vt:lpstr>
      <vt:lpstr>4</vt:lpstr>
      <vt:lpstr>5</vt:lpstr>
      <vt:lpstr>6</vt:lpstr>
      <vt:lpstr>6</vt:lpstr>
      <vt:lpstr>6</vt:lpstr>
      <vt:lpstr>6</vt:lpstr>
      <vt:lpstr>7</vt:lpstr>
      <vt:lpstr>7</vt:lpstr>
      <vt:lpstr>7</vt:lpstr>
      <vt:lpstr>8</vt:lpstr>
      <vt:lpstr>8</vt:lpstr>
      <vt:lpstr>8</vt:lpstr>
      <vt:lpstr>8</vt:lpstr>
      <vt:lpstr>9</vt:lpstr>
      <vt:lpstr>9</vt:lpstr>
      <vt:lpstr>9</vt:lpstr>
      <vt:lpstr>9</vt:lpstr>
      <vt:lpstr>9</vt:lpstr>
      <vt:lpstr>9</vt:lpstr>
      <vt:lpstr>9</vt:lpstr>
      <vt:lpstr>9</vt:lpstr>
      <vt:lpstr>10</vt:lpstr>
      <vt:lpstr>10</vt:lpstr>
      <vt:lpstr>10</vt:lpstr>
      <vt:lpstr>10</vt:lpstr>
      <vt:lpstr>10</vt:lpstr>
      <vt:lpstr>10</vt:lpstr>
      <vt:lpstr>11</vt:lpstr>
      <vt:lpstr>11</vt:lpstr>
      <vt:lpstr>12</vt:lpstr>
      <vt:lpstr>12</vt:lpstr>
      <vt:lpstr>12</vt:lpstr>
      <vt:lpstr>12</vt:lpstr>
      <vt:lpstr>13</vt:lpstr>
      <vt:lpstr>14</vt:lpstr>
      <vt:lpstr>14</vt:lpstr>
      <vt:lpstr>14</vt:lpstr>
      <vt:lpstr>14</vt:lpstr>
      <vt:lpstr>14</vt:lpstr>
      <vt:lpstr>14</vt:lpstr>
      <vt:lpstr>126</vt:lpstr>
      <vt:lpstr>16</vt:lpstr>
      <vt:lpstr>16</vt:lpstr>
      <vt:lpstr>16</vt:lpstr>
      <vt:lpstr>16</vt:lpstr>
      <vt:lpstr>16</vt:lpstr>
      <vt:lpstr> 18</vt:lpstr>
      <vt:lpstr> 18</vt:lpstr>
      <vt:lpstr> 18</vt:lpstr>
      <vt:lpstr> 18</vt:lpstr>
      <vt:lpstr> 18</vt:lpstr>
      <vt:lpstr>19</vt:lpstr>
      <vt:lpstr>19</vt:lpstr>
      <vt:lpstr>19</vt:lpstr>
      <vt:lpstr>19</vt:lpstr>
      <vt:lpstr>20</vt:lpstr>
      <vt:lpstr>20</vt:lpstr>
      <vt:lpstr>20</vt:lpstr>
      <vt:lpstr>20</vt:lpstr>
      <vt:lpstr>21</vt:lpstr>
      <vt:lpstr>21</vt:lpstr>
      <vt:lpstr>21</vt:lpstr>
      <vt:lpstr>21</vt:lpstr>
      <vt:lpstr>21</vt:lpstr>
      <vt:lpstr>22</vt:lpstr>
      <vt:lpstr>22</vt:lpstr>
      <vt:lpstr>22</vt:lpstr>
      <vt:lpstr>22</vt:lpstr>
      <vt:lpstr>22</vt:lpstr>
      <vt:lpstr>24</vt:lpstr>
      <vt:lpstr>24</vt:lpstr>
      <vt:lpstr>24</vt:lpstr>
      <vt:lpstr>24</vt:lpstr>
      <vt:lpstr>25</vt:lpstr>
      <vt:lpstr>25</vt:lpstr>
      <vt:lpstr>25</vt:lpstr>
      <vt:lpstr>25</vt:lpstr>
      <vt:lpstr>25</vt:lpstr>
      <vt:lpstr>25</vt:lpstr>
      <vt:lpstr>27</vt:lpstr>
      <vt:lpstr>27</vt:lpstr>
      <vt:lpstr>28</vt:lpstr>
      <vt:lpstr>28</vt:lpstr>
      <vt:lpstr>28</vt:lpstr>
      <vt:lpstr>28</vt:lpstr>
      <vt:lpstr>28</vt:lpstr>
      <vt:lpstr>30</vt:lpstr>
      <vt:lpstr>30</vt:lpstr>
      <vt:lpstr>30</vt:lpstr>
      <vt:lpstr>30</vt:lpstr>
      <vt:lpstr>30</vt:lpstr>
      <vt:lpstr>235</vt:lpstr>
      <vt:lpstr>30</vt:lpstr>
      <vt:lpstr>30</vt:lpstr>
      <vt:lpstr>30   28   26   25   20   16   14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303_12</dc:creator>
  <cp:lastModifiedBy>303_12</cp:lastModifiedBy>
  <cp:revision>43</cp:revision>
  <dcterms:created xsi:type="dcterms:W3CDTF">2022-11-08T06:05:33Z</dcterms:created>
  <dcterms:modified xsi:type="dcterms:W3CDTF">2022-11-22T10:21:24Z</dcterms:modified>
</cp:coreProperties>
</file>