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0"/>
  </p:notesMasterIdLst>
  <p:handoutMasterIdLst>
    <p:handoutMasterId r:id="rId31"/>
  </p:handoutMasterIdLst>
  <p:sldIdLst>
    <p:sldId id="256" r:id="rId3"/>
    <p:sldId id="281" r:id="rId4"/>
    <p:sldId id="257" r:id="rId5"/>
    <p:sldId id="261" r:id="rId6"/>
    <p:sldId id="262" r:id="rId7"/>
    <p:sldId id="258" r:id="rId8"/>
    <p:sldId id="259" r:id="rId9"/>
    <p:sldId id="263" r:id="rId10"/>
    <p:sldId id="282" r:id="rId11"/>
    <p:sldId id="265" r:id="rId12"/>
    <p:sldId id="264" r:id="rId13"/>
    <p:sldId id="266" r:id="rId14"/>
    <p:sldId id="269" r:id="rId15"/>
    <p:sldId id="268" r:id="rId16"/>
    <p:sldId id="267" r:id="rId17"/>
    <p:sldId id="286" r:id="rId18"/>
    <p:sldId id="271" r:id="rId19"/>
    <p:sldId id="287" r:id="rId20"/>
    <p:sldId id="280" r:id="rId21"/>
    <p:sldId id="270" r:id="rId22"/>
    <p:sldId id="285" r:id="rId23"/>
    <p:sldId id="288" r:id="rId24"/>
    <p:sldId id="290" r:id="rId25"/>
    <p:sldId id="289" r:id="rId26"/>
    <p:sldId id="272" r:id="rId27"/>
    <p:sldId id="283" r:id="rId28"/>
    <p:sldId id="27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5D"/>
    <a:srgbClr val="FFCE33"/>
    <a:srgbClr val="007A37"/>
    <a:srgbClr val="009A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5808" autoAdjust="0"/>
    <p:restoredTop sz="94667" autoAdjust="0"/>
  </p:normalViewPr>
  <p:slideViewPr>
    <p:cSldViewPr>
      <p:cViewPr>
        <p:scale>
          <a:sx n="66" d="100"/>
          <a:sy n="66" d="100"/>
        </p:scale>
        <p:origin x="-1908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FA977-60EE-4BE9-B874-D940093BEAF3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89A64-35EF-4F9A-B2D4-5A711CC03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26070-FAB8-4FF4-B92C-FAC0A7315E66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3E080-58EA-4E83-8660-2CE93E849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3E080-58EA-4E83-8660-2CE93E849DE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3E080-58EA-4E83-8660-2CE93E849DE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690E2E-CC12-4514-8BBB-A97F0FC998D2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42E9EB-F9D1-430A-9858-4A9E6D7574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690E2E-CC12-4514-8BBB-A97F0FC998D2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42E9EB-F9D1-430A-9858-4A9E6D757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690E2E-CC12-4514-8BBB-A97F0FC998D2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42E9EB-F9D1-430A-9858-4A9E6D757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0E2E-CC12-4514-8BBB-A97F0FC998D2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442E9EB-F9D1-430A-9858-4A9E6D757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0E2E-CC12-4514-8BBB-A97F0FC998D2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442E9EB-F9D1-430A-9858-4A9E6D757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0E2E-CC12-4514-8BBB-A97F0FC998D2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E9EB-F9D1-430A-9858-4A9E6D7574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0E2E-CC12-4514-8BBB-A97F0FC998D2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E9EB-F9D1-430A-9858-4A9E6D757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0E2E-CC12-4514-8BBB-A97F0FC998D2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442E9EB-F9D1-430A-9858-4A9E6D7574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0E2E-CC12-4514-8BBB-A97F0FC998D2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E9EB-F9D1-430A-9858-4A9E6D757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0E2E-CC12-4514-8BBB-A97F0FC998D2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E9EB-F9D1-430A-9858-4A9E6D757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0E2E-CC12-4514-8BBB-A97F0FC998D2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E9EB-F9D1-430A-9858-4A9E6D757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690E2E-CC12-4514-8BBB-A97F0FC998D2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42E9EB-F9D1-430A-9858-4A9E6D757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0E2E-CC12-4514-8BBB-A97F0FC998D2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E9EB-F9D1-430A-9858-4A9E6D7574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0E2E-CC12-4514-8BBB-A97F0FC998D2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E9EB-F9D1-430A-9858-4A9E6D757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90E2E-CC12-4514-8BBB-A97F0FC998D2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E9EB-F9D1-430A-9858-4A9E6D757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690E2E-CC12-4514-8BBB-A97F0FC998D2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42E9EB-F9D1-430A-9858-4A9E6D7574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690E2E-CC12-4514-8BBB-A97F0FC998D2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42E9EB-F9D1-430A-9858-4A9E6D757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690E2E-CC12-4514-8BBB-A97F0FC998D2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42E9EB-F9D1-430A-9858-4A9E6D757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690E2E-CC12-4514-8BBB-A97F0FC998D2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42E9EB-F9D1-430A-9858-4A9E6D757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690E2E-CC12-4514-8BBB-A97F0FC998D2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42E9EB-F9D1-430A-9858-4A9E6D7574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690E2E-CC12-4514-8BBB-A97F0FC998D2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42E9EB-F9D1-430A-9858-4A9E6D757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690E2E-CC12-4514-8BBB-A97F0FC998D2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42E9EB-F9D1-430A-9858-4A9E6D7574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9690E2E-CC12-4514-8BBB-A97F0FC998D2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442E9EB-F9D1-430A-9858-4A9E6D7574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9690E2E-CC12-4514-8BBB-A97F0FC998D2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442E9EB-F9D1-430A-9858-4A9E6D7574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28596" y="1214422"/>
            <a:ext cx="82502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Чем питались на Руси?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256" y="5143512"/>
            <a:ext cx="3500462" cy="141577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Воспитатель высшей квалификационной категории </a:t>
            </a:r>
            <a:r>
              <a:rPr lang="ru-RU" b="1" dirty="0" smtClean="0"/>
              <a:t>МБДОУ № 135 г. Рязани </a:t>
            </a:r>
          </a:p>
          <a:p>
            <a:r>
              <a:rPr lang="ru-RU" b="1" dirty="0" smtClean="0"/>
              <a:t>                          </a:t>
            </a:r>
            <a:r>
              <a:rPr lang="ru-RU" b="1" dirty="0" err="1" smtClean="0"/>
              <a:t>Юханова</a:t>
            </a:r>
            <a:r>
              <a:rPr lang="ru-RU" b="1" dirty="0" smtClean="0"/>
              <a:t> И.В</a:t>
            </a:r>
            <a:r>
              <a:rPr lang="ru-RU" dirty="0" smtClean="0"/>
              <a:t>.</a:t>
            </a:r>
            <a:endParaRPr lang="ru-RU" b="1" dirty="0" smtClean="0"/>
          </a:p>
          <a:p>
            <a:r>
              <a:rPr lang="ru-RU" b="1" dirty="0" smtClean="0"/>
              <a:t>                         </a:t>
            </a:r>
            <a:endParaRPr lang="ru-RU" dirty="0"/>
          </a:p>
        </p:txBody>
      </p:sp>
      <p:pic>
        <p:nvPicPr>
          <p:cNvPr id="1026" name="Picture 2" descr="C:\Documents and Settings\Admin\Рабочий стол\чем питались на руси\1249724592_rfood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786058"/>
            <a:ext cx="4607134" cy="33575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628" y="357166"/>
            <a:ext cx="350046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Проект подготовительной </a:t>
            </a:r>
          </a:p>
          <a:p>
            <a:pPr algn="ctr"/>
            <a:r>
              <a:rPr lang="ru-RU" b="1" dirty="0" smtClean="0"/>
              <a:t>группы №6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2350574" cy="1143000"/>
          </a:xfrm>
        </p:spPr>
        <p:txBody>
          <a:bodyPr/>
          <a:lstStyle/>
          <a:p>
            <a:r>
              <a:rPr lang="ru-RU" b="1" dirty="0" err="1" smtClean="0"/>
              <a:t>Хлёбово</a:t>
            </a:r>
            <a:endParaRPr lang="ru-RU" b="1" dirty="0"/>
          </a:p>
        </p:txBody>
      </p:sp>
      <p:pic>
        <p:nvPicPr>
          <p:cNvPr id="8194" name="Picture 2" descr="C:\Documents and Settings\Admin\Рабочий стол\shhi-suzdalskie-serye_16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357298"/>
            <a:ext cx="6429420" cy="4610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3850772" cy="1143000"/>
          </a:xfrm>
        </p:spPr>
        <p:txBody>
          <a:bodyPr/>
          <a:lstStyle/>
          <a:p>
            <a:r>
              <a:rPr lang="ru-RU" b="1" dirty="0" smtClean="0"/>
              <a:t>Рыбные блюда</a:t>
            </a:r>
            <a:endParaRPr lang="ru-RU" b="1" dirty="0"/>
          </a:p>
        </p:txBody>
      </p:sp>
      <p:pic>
        <p:nvPicPr>
          <p:cNvPr id="9218" name="Picture 2" descr="C:\Documents and Settings\Admin\Рабочий стол\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857232"/>
            <a:ext cx="2524125" cy="1428750"/>
          </a:xfrm>
          <a:prstGeom prst="rect">
            <a:avLst/>
          </a:prstGeom>
          <a:noFill/>
        </p:spPr>
      </p:pic>
      <p:pic>
        <p:nvPicPr>
          <p:cNvPr id="9219" name="Picture 3" descr="C:\Documents and Settings\Admin\Рабочий стол\13252-cac4302c_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857496"/>
            <a:ext cx="4478824" cy="3476688"/>
          </a:xfrm>
          <a:prstGeom prst="rect">
            <a:avLst/>
          </a:prstGeom>
          <a:noFill/>
        </p:spPr>
      </p:pic>
      <p:pic>
        <p:nvPicPr>
          <p:cNvPr id="9220" name="Picture 4" descr="C:\Documents and Settings\Admin\Рабочий стол\Kat39_11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285860"/>
            <a:ext cx="2285984" cy="4286280"/>
          </a:xfrm>
          <a:prstGeom prst="rect">
            <a:avLst/>
          </a:prstGeom>
          <a:noFill/>
        </p:spPr>
      </p:pic>
      <p:pic>
        <p:nvPicPr>
          <p:cNvPr id="6" name="Picture 4" descr="C:\Documents and Settings\Admin\Рабочий стол\Kat39_11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214422"/>
            <a:ext cx="2285984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Documents and Settings\Admin\Рабочий стол\112136e8a409bb4ea1ddfc0eefe397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928670"/>
            <a:ext cx="3286147" cy="3286148"/>
          </a:xfrm>
          <a:prstGeom prst="rect">
            <a:avLst/>
          </a:prstGeom>
          <a:noFill/>
        </p:spPr>
      </p:pic>
      <p:pic>
        <p:nvPicPr>
          <p:cNvPr id="10243" name="Picture 3" descr="C:\Documents and Settings\Admin\Рабочий стол\x_8083f87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929066"/>
            <a:ext cx="3643303" cy="27083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Мясные и молочные блюда</a:t>
            </a:r>
            <a:endParaRPr lang="ru-RU" b="1" dirty="0"/>
          </a:p>
        </p:txBody>
      </p:sp>
      <p:pic>
        <p:nvPicPr>
          <p:cNvPr id="10242" name="Picture 2" descr="C:\Documents and Settings\Admin\Рабочий стол\0_7b1d6_3d50880f_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1357298"/>
            <a:ext cx="2643206" cy="356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\Рабочий стол\Новая папка (2)\semesch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6429373" y="2500323"/>
            <a:ext cx="3500462" cy="1928793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34ba3654b745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071810"/>
            <a:ext cx="3017839" cy="1674901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Новая папка (2)\mixed_nut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610580"/>
            <a:ext cx="3714744" cy="2247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2922078" cy="1143000"/>
          </a:xfrm>
        </p:spPr>
        <p:txBody>
          <a:bodyPr/>
          <a:lstStyle/>
          <a:p>
            <a:r>
              <a:rPr lang="ru-RU" b="1" dirty="0" smtClean="0"/>
              <a:t>Лакомства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571612"/>
            <a:ext cx="6072230" cy="1631216"/>
          </a:xfrm>
          <a:prstGeom prst="rect">
            <a:avLst/>
          </a:prstGeom>
          <a:solidFill>
            <a:srgbClr val="FFD85D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2000" b="1" dirty="0" smtClean="0"/>
              <a:t>Мед и ягоды </a:t>
            </a:r>
          </a:p>
          <a:p>
            <a:r>
              <a:rPr lang="ru-RU" sz="2000" b="1" dirty="0" smtClean="0"/>
              <a:t>Пряники</a:t>
            </a:r>
          </a:p>
          <a:p>
            <a:r>
              <a:rPr lang="ru-RU" sz="2000" b="1" dirty="0" err="1" smtClean="0"/>
              <a:t>Левишники</a:t>
            </a:r>
            <a:r>
              <a:rPr lang="ru-RU" sz="2000" u="sng" dirty="0" smtClean="0"/>
              <a:t> </a:t>
            </a:r>
            <a:r>
              <a:rPr lang="ru-RU" u="sng" dirty="0" smtClean="0"/>
              <a:t>(</a:t>
            </a:r>
            <a:r>
              <a:rPr lang="en-US" dirty="0" smtClean="0"/>
              <a:t>XIV</a:t>
            </a:r>
            <a:r>
              <a:rPr lang="ru-RU" dirty="0" smtClean="0"/>
              <a:t>—</a:t>
            </a:r>
            <a:r>
              <a:rPr lang="en-US" dirty="0" smtClean="0"/>
              <a:t>XV</a:t>
            </a:r>
            <a:r>
              <a:rPr lang="ru-RU" dirty="0" smtClean="0"/>
              <a:t> </a:t>
            </a:r>
            <a:r>
              <a:rPr lang="ru-RU" dirty="0" err="1" smtClean="0"/>
              <a:t>вв</a:t>
            </a:r>
            <a:r>
              <a:rPr lang="ru-RU" dirty="0" smtClean="0"/>
              <a:t>)</a:t>
            </a:r>
          </a:p>
          <a:p>
            <a:r>
              <a:rPr lang="ru-RU" sz="2000" b="1" dirty="0" smtClean="0"/>
              <a:t>Орехи</a:t>
            </a:r>
            <a:r>
              <a:rPr lang="ru-RU" dirty="0" smtClean="0"/>
              <a:t>  (лесные, волошские (грецкие ), кедровые (</a:t>
            </a:r>
            <a:r>
              <a:rPr lang="en-US" dirty="0" smtClean="0"/>
              <a:t>XVII</a:t>
            </a:r>
            <a:r>
              <a:rPr lang="ru-RU" dirty="0" smtClean="0"/>
              <a:t> в.), </a:t>
            </a:r>
            <a:r>
              <a:rPr lang="ru-RU" sz="2000" b="1" dirty="0" smtClean="0"/>
              <a:t>Семечки</a:t>
            </a:r>
            <a:r>
              <a:rPr lang="ru-RU" b="1" dirty="0" smtClean="0"/>
              <a:t> </a:t>
            </a:r>
            <a:r>
              <a:rPr lang="ru-RU" dirty="0" smtClean="0"/>
              <a:t>(подсолнечные).   </a:t>
            </a:r>
            <a:endParaRPr lang="ru-RU" dirty="0"/>
          </a:p>
        </p:txBody>
      </p:sp>
      <p:pic>
        <p:nvPicPr>
          <p:cNvPr id="1027" name="Picture 3" descr="C:\Documents and Settings\Admin\Рабочий стол\Новая папка (2)\fresh-hone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214290"/>
            <a:ext cx="3214710" cy="2145089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картинки\картинки2\14_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4641906"/>
            <a:ext cx="3346450" cy="2216094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pryan-honey-0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3357562"/>
            <a:ext cx="2786050" cy="2197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3071810"/>
            <a:ext cx="2928958" cy="1143000"/>
          </a:xfrm>
        </p:spPr>
        <p:txBody>
          <a:bodyPr/>
          <a:lstStyle/>
          <a:p>
            <a:r>
              <a:rPr lang="ru-RU" b="1" dirty="0" smtClean="0"/>
              <a:t>Приправы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428736"/>
            <a:ext cx="3357586" cy="16312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/>
              <a:t>Конопляное,</a:t>
            </a:r>
          </a:p>
          <a:p>
            <a:r>
              <a:rPr lang="ru-RU" sz="2000" b="1" dirty="0" smtClean="0"/>
              <a:t>Ореховое</a:t>
            </a:r>
          </a:p>
          <a:p>
            <a:r>
              <a:rPr lang="ru-RU" sz="2000" b="1" dirty="0" smtClean="0"/>
              <a:t>Маковое</a:t>
            </a:r>
          </a:p>
          <a:p>
            <a:r>
              <a:rPr lang="ru-RU" sz="2000" b="1" dirty="0" smtClean="0"/>
              <a:t> Деревянное (оливковое)</a:t>
            </a:r>
          </a:p>
          <a:p>
            <a:r>
              <a:rPr lang="ru-RU" sz="2000" b="1" dirty="0" smtClean="0"/>
              <a:t>Подсолнечное (17 в.)</a:t>
            </a:r>
            <a:endParaRPr lang="ru-RU" sz="20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88008" y="427038"/>
            <a:ext cx="4493714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Масла</a:t>
            </a:r>
            <a:endParaRPr kumimoji="0" lang="ru-RU" sz="43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4071942"/>
            <a:ext cx="4929222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</a:t>
            </a:r>
            <a:r>
              <a:rPr lang="en-US" b="1" dirty="0" smtClean="0">
                <a:solidFill>
                  <a:schemeClr val="accent3"/>
                </a:solidFill>
              </a:rPr>
              <a:t>X</a:t>
            </a:r>
            <a:r>
              <a:rPr lang="ru-RU" b="1" dirty="0" smtClean="0">
                <a:solidFill>
                  <a:schemeClr val="accent3"/>
                </a:solidFill>
              </a:rPr>
              <a:t>—</a:t>
            </a:r>
            <a:r>
              <a:rPr lang="en-US" b="1" dirty="0" smtClean="0">
                <a:solidFill>
                  <a:schemeClr val="accent3"/>
                </a:solidFill>
              </a:rPr>
              <a:t>XI</a:t>
            </a:r>
            <a:r>
              <a:rPr lang="ru-RU" b="1" dirty="0" smtClean="0">
                <a:solidFill>
                  <a:schemeClr val="accent3"/>
                </a:solidFill>
              </a:rPr>
              <a:t> вв.:</a:t>
            </a:r>
          </a:p>
          <a:p>
            <a:r>
              <a:rPr lang="ru-RU" sz="2000" b="1" dirty="0" smtClean="0"/>
              <a:t>Лук, чеснок, петрушка, анис, кориандр, лавровый лист, черный перец и гвоздика</a:t>
            </a:r>
          </a:p>
          <a:p>
            <a:r>
              <a:rPr lang="ru-RU" b="1" dirty="0" smtClean="0"/>
              <a:t> </a:t>
            </a:r>
            <a:r>
              <a:rPr lang="ru-RU" dirty="0" smtClean="0"/>
              <a:t>                            </a:t>
            </a:r>
            <a:r>
              <a:rPr lang="en-US" b="1" dirty="0" smtClean="0">
                <a:solidFill>
                  <a:schemeClr val="accent3"/>
                </a:solidFill>
              </a:rPr>
              <a:t>XV</a:t>
            </a:r>
            <a:r>
              <a:rPr lang="ru-RU" b="1" dirty="0" smtClean="0">
                <a:solidFill>
                  <a:schemeClr val="accent3"/>
                </a:solidFill>
              </a:rPr>
              <a:t> — начало </a:t>
            </a:r>
            <a:r>
              <a:rPr lang="en-US" b="1" dirty="0" smtClean="0">
                <a:solidFill>
                  <a:schemeClr val="accent3"/>
                </a:solidFill>
              </a:rPr>
              <a:t>XVI</a:t>
            </a:r>
            <a:r>
              <a:rPr lang="ru-RU" b="1" dirty="0" smtClean="0">
                <a:solidFill>
                  <a:schemeClr val="accent3"/>
                </a:solidFill>
              </a:rPr>
              <a:t> вв.:</a:t>
            </a:r>
          </a:p>
          <a:p>
            <a:r>
              <a:rPr lang="ru-RU" sz="2000" b="1" dirty="0" err="1" smtClean="0"/>
              <a:t>имбирь,корица</a:t>
            </a:r>
            <a:r>
              <a:rPr lang="ru-RU" sz="2000" b="1" dirty="0" smtClean="0"/>
              <a:t>, кардамон, аир, шафран</a:t>
            </a:r>
            <a:endParaRPr lang="ru-RU" sz="2000" b="1" dirty="0"/>
          </a:p>
        </p:txBody>
      </p:sp>
      <p:pic>
        <p:nvPicPr>
          <p:cNvPr id="2050" name="Picture 2" descr="C:\Documents and Settings\Admin\Рабочий стол\Новая папка (2)\maslo_podsolnechnoe-800x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14290"/>
            <a:ext cx="4071966" cy="2906711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286124"/>
            <a:ext cx="2238391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img_5546.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500042"/>
            <a:ext cx="3714744" cy="581915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377933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Национальные</a:t>
            </a:r>
            <a:br>
              <a:rPr lang="ru-RU" b="1" dirty="0" smtClean="0"/>
            </a:br>
            <a:r>
              <a:rPr lang="ru-RU" b="1" dirty="0" smtClean="0"/>
              <a:t> напитки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500306"/>
            <a:ext cx="4572032" cy="22467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/>
              <a:t>мед </a:t>
            </a:r>
            <a:r>
              <a:rPr lang="ru-RU" sz="2000" b="1" dirty="0" err="1" smtClean="0"/>
              <a:t>ставленный</a:t>
            </a:r>
            <a:r>
              <a:rPr lang="ru-RU" sz="2000" b="1" dirty="0" smtClean="0"/>
              <a:t>  </a:t>
            </a:r>
            <a:r>
              <a:rPr lang="ru-RU" sz="2000" dirty="0" smtClean="0"/>
              <a:t>(около 880—890 гг.) </a:t>
            </a:r>
          </a:p>
          <a:p>
            <a:r>
              <a:rPr lang="ru-RU" sz="2000" b="1" dirty="0" smtClean="0"/>
              <a:t>березовица пьяная  </a:t>
            </a:r>
            <a:r>
              <a:rPr lang="ru-RU" sz="2000" dirty="0" smtClean="0"/>
              <a:t>(921г.)</a:t>
            </a:r>
          </a:p>
          <a:p>
            <a:r>
              <a:rPr lang="ru-RU" sz="2000" b="1" dirty="0" smtClean="0"/>
              <a:t>мед хмельной  </a:t>
            </a:r>
            <a:r>
              <a:rPr lang="ru-RU" sz="2000" dirty="0" smtClean="0"/>
              <a:t>(920—930 гг.) </a:t>
            </a:r>
          </a:p>
          <a:p>
            <a:r>
              <a:rPr lang="ru-RU" sz="2000" b="1" dirty="0" smtClean="0"/>
              <a:t>мед вареный </a:t>
            </a:r>
            <a:r>
              <a:rPr lang="ru-RU" sz="2000" dirty="0" smtClean="0"/>
              <a:t>(996 г.) </a:t>
            </a:r>
            <a:endParaRPr lang="ru-RU" sz="2000" b="1" dirty="0" smtClean="0"/>
          </a:p>
          <a:p>
            <a:r>
              <a:rPr lang="ru-RU" sz="2000" b="1" dirty="0" smtClean="0"/>
              <a:t>квас, </a:t>
            </a:r>
            <a:r>
              <a:rPr lang="ru-RU" sz="2000" b="1" dirty="0" err="1" smtClean="0"/>
              <a:t>сидера</a:t>
            </a:r>
            <a:r>
              <a:rPr lang="ru-RU" sz="2000" b="1" dirty="0" smtClean="0"/>
              <a:t> </a:t>
            </a:r>
            <a:r>
              <a:rPr lang="ru-RU" sz="2000" dirty="0" smtClean="0"/>
              <a:t>(</a:t>
            </a:r>
            <a:r>
              <a:rPr lang="en-US" sz="2000" dirty="0" smtClean="0"/>
              <a:t>XI</a:t>
            </a:r>
            <a:r>
              <a:rPr lang="ru-RU" sz="2000" dirty="0" smtClean="0"/>
              <a:t> в.)</a:t>
            </a:r>
          </a:p>
          <a:p>
            <a:r>
              <a:rPr lang="ru-RU" sz="2000" b="1" dirty="0" smtClean="0"/>
              <a:t>пиво</a:t>
            </a:r>
            <a:r>
              <a:rPr lang="ru-RU" sz="2000" dirty="0" smtClean="0"/>
              <a:t> (около 1284 г.) </a:t>
            </a:r>
          </a:p>
          <a:p>
            <a:r>
              <a:rPr lang="ru-RU" sz="2000" b="1" dirty="0" smtClean="0"/>
              <a:t> русская водка </a:t>
            </a:r>
            <a:r>
              <a:rPr lang="ru-RU" sz="2000" u="sng" dirty="0" smtClean="0"/>
              <a:t>(</a:t>
            </a:r>
            <a:r>
              <a:rPr lang="ru-RU" sz="2000" dirty="0" smtClean="0"/>
              <a:t>40—70-х годах </a:t>
            </a:r>
            <a:r>
              <a:rPr lang="en-US" sz="2000" dirty="0" smtClean="0"/>
              <a:t>XV</a:t>
            </a:r>
            <a:r>
              <a:rPr lang="ru-RU" sz="2000" dirty="0" smtClean="0"/>
              <a:t> в).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7968" cy="11430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3400" b="1" dirty="0" smtClean="0"/>
              <a:t>Групповой п</a:t>
            </a:r>
            <a:r>
              <a:rPr lang="ru-RU" sz="3400" b="1" dirty="0" smtClean="0"/>
              <a:t>роект </a:t>
            </a:r>
            <a:r>
              <a:rPr lang="ru-RU" sz="3400" b="1" dirty="0" smtClean="0"/>
              <a:t>« Чем питались на Руси»</a:t>
            </a:r>
            <a:endParaRPr lang="ru-RU" sz="3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1714488"/>
            <a:ext cx="428628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Уголок русской кухни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643438" y="4000504"/>
            <a:ext cx="421484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Театрализованная деятельность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643438" y="2857496"/>
            <a:ext cx="421484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Дидактические игры и упражнения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643438" y="3429000"/>
            <a:ext cx="421484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Клуб «Маленький поварёнок»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643438" y="2285992"/>
            <a:ext cx="428628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Занятия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714876" y="4572008"/>
            <a:ext cx="4143404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Посиделки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714876" y="5214950"/>
            <a:ext cx="4143404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Альбом пословиц и поговорок о еде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643438" y="5857892"/>
            <a:ext cx="421484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Панно» Чем питались на Руси»</a:t>
            </a:r>
            <a:endParaRPr lang="ru-RU" b="1" dirty="0"/>
          </a:p>
        </p:txBody>
      </p:sp>
      <p:pic>
        <p:nvPicPr>
          <p:cNvPr id="60418" name="Рисунок 3" descr="C:\Documents and Settings\Admin\Рабочий стол\0bfc3288e5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416502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Уголок «Русская кухня»</a:t>
            </a:r>
            <a:endParaRPr lang="ru-RU" b="1" dirty="0"/>
          </a:p>
        </p:txBody>
      </p:sp>
      <p:pic>
        <p:nvPicPr>
          <p:cNvPr id="15361" name="Picture 1" descr="C:\Documents and Settings\Admin\Рабочий стол\фото стелефона янв 13\P11507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4095778" cy="3071834"/>
          </a:xfrm>
          <a:prstGeom prst="rect">
            <a:avLst/>
          </a:prstGeom>
          <a:noFill/>
        </p:spPr>
      </p:pic>
      <p:pic>
        <p:nvPicPr>
          <p:cNvPr id="2050" name="Picture 2" descr="F:\фото питание\ю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357562"/>
            <a:ext cx="4357686" cy="3078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Выставка книг по теме</a:t>
            </a:r>
            <a:endParaRPr lang="ru-RU" b="1" dirty="0"/>
          </a:p>
        </p:txBody>
      </p:sp>
      <p:pic>
        <p:nvPicPr>
          <p:cNvPr id="61442" name="Picture 2" descr="C:\Documents and Settings\Admin\Рабочий стол\фото стелефона янв 13\P11507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357298"/>
            <a:ext cx="6929486" cy="5197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Беседа «Чем питались на Руси?»</a:t>
            </a:r>
            <a:endParaRPr lang="ru-RU" b="1" dirty="0"/>
          </a:p>
        </p:txBody>
      </p:sp>
      <p:pic>
        <p:nvPicPr>
          <p:cNvPr id="17409" name="Picture 1" descr="F:\фото питание\DSCF44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285860"/>
            <a:ext cx="6786610" cy="5089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472486" cy="8382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Цель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643182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Задачи: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00034" y="1357298"/>
            <a:ext cx="678657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Выявить особенности  питания наших предков  и  привлечь внимание   к вопросу  возможности  сохранения здоровья  через  питание простыми и доступными продуктами.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42910" y="3786190"/>
            <a:ext cx="7143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Дать знания об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истории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питания наших предков;</a:t>
            </a:r>
            <a:r>
              <a:rPr lang="ru-RU" sz="2000" b="1" dirty="0" smtClean="0">
                <a:latin typeface="Arial" pitchFamily="34" charset="0"/>
              </a:rPr>
              <a:t> </a:t>
            </a:r>
            <a:r>
              <a:rPr lang="ru-RU" sz="2000" b="1" dirty="0" smtClean="0">
                <a:latin typeface="Calibri" pitchFamily="34" charset="0"/>
              </a:rPr>
              <a:t>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традиции организации питания;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Закрепить знания о правильном и полезном питании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Формировать интерес к истории своего народа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Занятие </a:t>
            </a:r>
            <a:r>
              <a:rPr lang="ru-RU" b="1" dirty="0" smtClean="0"/>
              <a:t>«Щи да каша –пища наша»</a:t>
            </a:r>
            <a:endParaRPr lang="ru-RU" b="1" dirty="0"/>
          </a:p>
        </p:txBody>
      </p:sp>
      <p:pic>
        <p:nvPicPr>
          <p:cNvPr id="1026" name="Picture 2" descr="F:\фото питание\DSCF44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00173"/>
            <a:ext cx="6715172" cy="5036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Занятие «Хлеб - всему голова»</a:t>
            </a:r>
            <a:endParaRPr lang="ru-RU" b="1" dirty="0"/>
          </a:p>
        </p:txBody>
      </p:sp>
      <p:pic>
        <p:nvPicPr>
          <p:cNvPr id="4097" name="Picture 1" descr="C:\Documents and Settings\Admin\Рабочий стол\фото стелефона янв 13\P11507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285860"/>
            <a:ext cx="6618230" cy="4963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Дидактические игры и упражнения.</a:t>
            </a:r>
            <a:endParaRPr lang="ru-RU" b="1" dirty="0"/>
          </a:p>
        </p:txBody>
      </p:sp>
      <p:pic>
        <p:nvPicPr>
          <p:cNvPr id="1026" name="Picture 2" descr="C:\Documents and Settings\Admin\Рабочий стол\60-01-05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95114"/>
            <a:ext cx="6643734" cy="4618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Пословицы и поговорки </a:t>
            </a:r>
            <a:endParaRPr lang="ru-RU" b="1" dirty="0"/>
          </a:p>
        </p:txBody>
      </p:sp>
      <p:pic>
        <p:nvPicPr>
          <p:cNvPr id="1026" name="Рисунок 28" descr="C:\Documents and Settings\Admin\Рабочий стол\Новая папка (3)\lpog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310410"/>
            <a:ext cx="6215106" cy="517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Театрализованная деятельность</a:t>
            </a:r>
            <a:endParaRPr lang="ru-RU" b="1" dirty="0"/>
          </a:p>
        </p:txBody>
      </p:sp>
      <p:pic>
        <p:nvPicPr>
          <p:cNvPr id="62466" name="Picture 2" descr="C:\Documents and Settings\Admin\Рабочий стол\фото стелефона янв 13\P11507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285860"/>
            <a:ext cx="6545201" cy="4908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фото питание\DSCF44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357562"/>
            <a:ext cx="4191029" cy="31432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Клуб «Маленький поварёнок»</a:t>
            </a:r>
            <a:endParaRPr lang="ru-RU" b="1" dirty="0"/>
          </a:p>
        </p:txBody>
      </p:sp>
      <p:pic>
        <p:nvPicPr>
          <p:cNvPr id="3074" name="Picture 2" descr="F:\фото питание\DSCF44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142984"/>
            <a:ext cx="2928958" cy="3905278"/>
          </a:xfrm>
          <a:prstGeom prst="rect">
            <a:avLst/>
          </a:prstGeom>
          <a:noFill/>
        </p:spPr>
      </p:pic>
      <p:pic>
        <p:nvPicPr>
          <p:cNvPr id="3075" name="Picture 3" descr="F:\фото питание\DSCF44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142984"/>
            <a:ext cx="2839662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Посиделки</a:t>
            </a:r>
            <a:endParaRPr lang="ru-RU" b="1" dirty="0"/>
          </a:p>
        </p:txBody>
      </p:sp>
      <p:pic>
        <p:nvPicPr>
          <p:cNvPr id="2050" name="Picture 2" descr="C:\Documents and Settings\Admin\Рабочий стол\DSCF4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85729"/>
            <a:ext cx="2143140" cy="285752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DSCF45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71612"/>
            <a:ext cx="4357718" cy="3268289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фото стелефона янв 13\P11507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571876"/>
            <a:ext cx="4085666" cy="3064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Составление панно</a:t>
            </a:r>
            <a:br>
              <a:rPr lang="ru-RU" b="1" dirty="0" smtClean="0"/>
            </a:br>
            <a:r>
              <a:rPr lang="ru-RU" b="1" dirty="0" smtClean="0"/>
              <a:t> «Чем питались на Руси?»»</a:t>
            </a:r>
            <a:endParaRPr lang="ru-RU" b="1" dirty="0"/>
          </a:p>
        </p:txBody>
      </p:sp>
      <p:pic>
        <p:nvPicPr>
          <p:cNvPr id="11265" name="Picture 1" descr="C:\Documents and Settings\Admin\Рабочий стол\фото стелефона янв 13\P1150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71612"/>
            <a:ext cx="6715172" cy="5036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357166"/>
            <a:ext cx="4068134" cy="19260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/>
              <a:t>Хлебенные</a:t>
            </a:r>
            <a:r>
              <a:rPr lang="ru-RU" b="1" dirty="0" smtClean="0"/>
              <a:t> и мучные блюда</a:t>
            </a:r>
            <a:endParaRPr lang="ru-RU" b="1" dirty="0"/>
          </a:p>
        </p:txBody>
      </p:sp>
      <p:pic>
        <p:nvPicPr>
          <p:cNvPr id="1034" name="Picture 10" descr="C:\Documents and Settings\Admin\Рабочий стол\482_672219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714620"/>
            <a:ext cx="4870613" cy="3364670"/>
          </a:xfrm>
          <a:prstGeom prst="rect">
            <a:avLst/>
          </a:prstGeom>
          <a:noFill/>
        </p:spPr>
      </p:pic>
      <p:pic>
        <p:nvPicPr>
          <p:cNvPr id="1035" name="Picture 11" descr="C:\Documents and Settings\Admin\Рабочий стол\25-1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57166"/>
            <a:ext cx="3500415" cy="4236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7763830" cy="1472184"/>
          </a:xfrm>
        </p:spPr>
        <p:txBody>
          <a:bodyPr/>
          <a:lstStyle/>
          <a:p>
            <a:r>
              <a:rPr lang="ru-RU" b="1" dirty="0" smtClean="0"/>
              <a:t>Мучные кисели</a:t>
            </a:r>
            <a:endParaRPr lang="ru-RU" b="1" dirty="0"/>
          </a:p>
        </p:txBody>
      </p:sp>
      <p:pic>
        <p:nvPicPr>
          <p:cNvPr id="5" name="Picture 9" descr="C:\Documents and Settings\Admin\Рабочий стол\goro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8940" y="500043"/>
            <a:ext cx="2783769" cy="2500330"/>
          </a:xfrm>
          <a:prstGeom prst="rect">
            <a:avLst/>
          </a:prstGeom>
          <a:noFill/>
        </p:spPr>
      </p:pic>
      <p:pic>
        <p:nvPicPr>
          <p:cNvPr id="7" name="Picture 8" descr="C:\Documents and Settings\Admin\Рабочий стол\saialill_clip_image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549714">
            <a:off x="5210039" y="4122435"/>
            <a:ext cx="3738558" cy="1844897"/>
          </a:xfrm>
          <a:prstGeom prst="rect">
            <a:avLst/>
          </a:prstGeom>
          <a:noFill/>
        </p:spPr>
      </p:pic>
      <p:pic>
        <p:nvPicPr>
          <p:cNvPr id="9" name="Picture 5" descr="C:\Documents and Settings\Admin\Рабочий стол\kisel-iz-rzhanogo-xleba_33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429000"/>
            <a:ext cx="4480383" cy="3214710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28-1-300x2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1714488"/>
            <a:ext cx="367921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im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490">
            <a:off x="5083018" y="112792"/>
            <a:ext cx="3772529" cy="2808438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Рабочий стол\l_93ee_d2941_89e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786190"/>
            <a:ext cx="3684584" cy="2763438"/>
          </a:xfrm>
          <a:prstGeom prst="rect">
            <a:avLst/>
          </a:prstGeom>
          <a:noFill/>
        </p:spPr>
      </p:pic>
      <p:pic>
        <p:nvPicPr>
          <p:cNvPr id="4" name="Picture 3" descr="C:\Documents and Settings\Admin\Рабочий стол\чем питались на руси\Russi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572008"/>
            <a:ext cx="2892420" cy="192828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1265252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714356"/>
            <a:ext cx="3286148" cy="2190765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чем питались на руси\x_dce55b2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2071677"/>
            <a:ext cx="2948000" cy="3243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4286280" cy="14721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Зерновые блюда,</a:t>
            </a:r>
            <a:br>
              <a:rPr lang="ru-RU" b="1" dirty="0" smtClean="0"/>
            </a:br>
            <a:r>
              <a:rPr lang="ru-RU" b="1" dirty="0" smtClean="0"/>
              <a:t>каши</a:t>
            </a:r>
            <a:endParaRPr lang="ru-RU" b="1" dirty="0"/>
          </a:p>
        </p:txBody>
      </p:sp>
      <p:pic>
        <p:nvPicPr>
          <p:cNvPr id="5123" name="Picture 3" descr="C:\Documents and Settings\Admin\Рабочий стол\639_NpAdvH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3328" y="214290"/>
            <a:ext cx="3940303" cy="2928958"/>
          </a:xfrm>
          <a:prstGeom prst="rect">
            <a:avLst/>
          </a:prstGeom>
          <a:noFill/>
        </p:spPr>
      </p:pic>
      <p:pic>
        <p:nvPicPr>
          <p:cNvPr id="5125" name="Picture 5" descr="C:\Documents and Settings\Admin\Рабочий стол\x_683d2bc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4071942"/>
            <a:ext cx="5286412" cy="247478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2000240"/>
            <a:ext cx="4500594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полбяная,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гречневая,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пшённая,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ржаная,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«зеленая» </a:t>
            </a:r>
            <a:r>
              <a:rPr lang="ru-RU" b="1" i="1" dirty="0" smtClean="0"/>
              <a:t>(из молодой недозрелой ржи)</a:t>
            </a:r>
            <a:r>
              <a:rPr lang="ru-RU" b="1" dirty="0" smtClean="0"/>
              <a:t>,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ячменная </a:t>
            </a:r>
            <a:r>
              <a:rPr lang="ru-RU" b="1" i="1" dirty="0" smtClean="0"/>
              <a:t>(ячневая)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643182"/>
            <a:ext cx="5122627" cy="3500462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1339407941_domashnie-makaronnye-izdeli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500042"/>
            <a:ext cx="4821233" cy="3214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4207962" cy="1143000"/>
          </a:xfrm>
        </p:spPr>
        <p:txBody>
          <a:bodyPr/>
          <a:lstStyle/>
          <a:p>
            <a:r>
              <a:rPr lang="ru-RU" b="1" dirty="0" smtClean="0"/>
              <a:t>Овощные блюда</a:t>
            </a:r>
            <a:endParaRPr lang="ru-RU" b="1" dirty="0"/>
          </a:p>
        </p:txBody>
      </p:sp>
      <p:pic>
        <p:nvPicPr>
          <p:cNvPr id="7171" name="Picture 3" descr="C:\Documents and Settings\Admin\Рабочий стол\457916c7a520208709bcfd1008962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643314"/>
            <a:ext cx="3602048" cy="2951075"/>
          </a:xfrm>
          <a:prstGeom prst="rect">
            <a:avLst/>
          </a:prstGeom>
          <a:noFill/>
        </p:spPr>
      </p:pic>
      <p:pic>
        <p:nvPicPr>
          <p:cNvPr id="7174" name="Picture 6" descr="C:\Documents and Settings\Admin\Рабочий стол\540051a2e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065926">
            <a:off x="4671042" y="2356528"/>
            <a:ext cx="2286000" cy="1714500"/>
          </a:xfrm>
          <a:prstGeom prst="rect">
            <a:avLst/>
          </a:prstGeom>
          <a:noFill/>
        </p:spPr>
      </p:pic>
      <p:pic>
        <p:nvPicPr>
          <p:cNvPr id="7175" name="Picture 7" descr="C:\Documents and Settings\Admin\Рабочий стол\image-89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214422"/>
            <a:ext cx="3429024" cy="2408234"/>
          </a:xfrm>
          <a:prstGeom prst="rect">
            <a:avLst/>
          </a:prstGeom>
          <a:noFill/>
        </p:spPr>
      </p:pic>
      <p:pic>
        <p:nvPicPr>
          <p:cNvPr id="7170" name="Picture 2" descr="C:\Documents and Settings\Admin\Рабочий стол\1353099352_2015024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3572" y="3571876"/>
            <a:ext cx="3429024" cy="2571768"/>
          </a:xfrm>
          <a:prstGeom prst="rect">
            <a:avLst/>
          </a:prstGeom>
          <a:noFill/>
        </p:spPr>
      </p:pic>
      <p:pic>
        <p:nvPicPr>
          <p:cNvPr id="7173" name="Picture 5" descr="C:\Documents and Settings\Admin\Рабочий стол\95806075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3837" y="0"/>
            <a:ext cx="3350163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Дары леса</a:t>
            </a:r>
            <a:endParaRPr lang="ru-RU" b="1" dirty="0"/>
          </a:p>
        </p:txBody>
      </p:sp>
      <p:pic>
        <p:nvPicPr>
          <p:cNvPr id="5122" name="Picture 2" descr="C:\Documents and Settings\Admin\Рабочий стол\Новая папка (2)\1351059419_h5hs2z0u9cj4rvj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71678"/>
            <a:ext cx="4006855" cy="3572779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12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57166"/>
            <a:ext cx="3429000" cy="3429000"/>
          </a:xfrm>
          <a:prstGeom prst="rect">
            <a:avLst/>
          </a:prstGeom>
          <a:noFill/>
        </p:spPr>
      </p:pic>
      <p:pic>
        <p:nvPicPr>
          <p:cNvPr id="5125" name="Picture 5" descr="C:\Documents and Settings\Admin\Рабочий стол\artleo.com-39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929067"/>
            <a:ext cx="4357718" cy="255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535353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535353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535353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535353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773</TotalTime>
  <Words>332</Words>
  <Application>Microsoft Office PowerPoint</Application>
  <PresentationFormat>Экран (4:3)</PresentationFormat>
  <Paragraphs>72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Солнцестояние</vt:lpstr>
      <vt:lpstr>Трек</vt:lpstr>
      <vt:lpstr>Слайд 1</vt:lpstr>
      <vt:lpstr>Цель:</vt:lpstr>
      <vt:lpstr>           Хлебенные и мучные блюда</vt:lpstr>
      <vt:lpstr>Мучные кисели</vt:lpstr>
      <vt:lpstr>Слайд 5</vt:lpstr>
      <vt:lpstr>Зерновые блюда, каши</vt:lpstr>
      <vt:lpstr>Слайд 7</vt:lpstr>
      <vt:lpstr>Овощные блюда</vt:lpstr>
      <vt:lpstr>Дары леса</vt:lpstr>
      <vt:lpstr>Хлёбово</vt:lpstr>
      <vt:lpstr>Рыбные блюда</vt:lpstr>
      <vt:lpstr>Мясные и молочные блюда</vt:lpstr>
      <vt:lpstr>Лакомства</vt:lpstr>
      <vt:lpstr>Приправы</vt:lpstr>
      <vt:lpstr>Национальные  напитки</vt:lpstr>
      <vt:lpstr>Групповой проект « Чем питались на Руси»</vt:lpstr>
      <vt:lpstr>Уголок «Русская кухня»</vt:lpstr>
      <vt:lpstr>Выставка книг по теме</vt:lpstr>
      <vt:lpstr>Беседа «Чем питались на Руси?»</vt:lpstr>
      <vt:lpstr>Занятие «Щи да каша –пища наша»</vt:lpstr>
      <vt:lpstr>Занятие «Хлеб - всему голова»</vt:lpstr>
      <vt:lpstr>Дидактические игры и упражнения.</vt:lpstr>
      <vt:lpstr>Пословицы и поговорки </vt:lpstr>
      <vt:lpstr>Театрализованная деятельность</vt:lpstr>
      <vt:lpstr>Клуб «Маленький поварёнок»</vt:lpstr>
      <vt:lpstr>Посиделки</vt:lpstr>
      <vt:lpstr>Составление панно  «Чем питались на Руси?»»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Home</cp:lastModifiedBy>
  <cp:revision>79</cp:revision>
  <dcterms:created xsi:type="dcterms:W3CDTF">2013-02-17T18:03:20Z</dcterms:created>
  <dcterms:modified xsi:type="dcterms:W3CDTF">2016-03-19T23:11:04Z</dcterms:modified>
</cp:coreProperties>
</file>