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27"/>
  </p:notesMasterIdLst>
  <p:sldIdLst>
    <p:sldId id="257" r:id="rId2"/>
    <p:sldId id="259" r:id="rId3"/>
    <p:sldId id="260" r:id="rId4"/>
    <p:sldId id="280" r:id="rId5"/>
    <p:sldId id="261" r:id="rId6"/>
    <p:sldId id="281" r:id="rId7"/>
    <p:sldId id="262" r:id="rId8"/>
    <p:sldId id="263" r:id="rId9"/>
    <p:sldId id="282" r:id="rId10"/>
    <p:sldId id="265" r:id="rId11"/>
    <p:sldId id="276" r:id="rId12"/>
    <p:sldId id="277" r:id="rId13"/>
    <p:sldId id="279" r:id="rId14"/>
    <p:sldId id="278" r:id="rId15"/>
    <p:sldId id="289" r:id="rId16"/>
    <p:sldId id="266" r:id="rId17"/>
    <p:sldId id="272" r:id="rId18"/>
    <p:sldId id="273" r:id="rId19"/>
    <p:sldId id="275" r:id="rId20"/>
    <p:sldId id="274" r:id="rId21"/>
    <p:sldId id="286" r:id="rId22"/>
    <p:sldId id="285" r:id="rId23"/>
    <p:sldId id="284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F3EB90-D3C8-4023-A902-43F05AAF293B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E6D596-E216-499F-839F-AF9CA2113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8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45F1E-A4A1-4EBB-A799-B2948BF529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6D596-E216-499F-839F-AF9CA21134D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D22C0-5878-4A5D-8A30-0B97A3BE1B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CC829-57D6-44BD-BEC0-A3FE0A3B74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3988D-D289-438F-AAE1-A0E3560A78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C4C412-9836-4888-96B2-E05E8B9B1A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8323C6-4C9A-46B2-BEC2-DCE03B712F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3988D-D289-438F-AAE1-A0E3560A78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D22C0-5878-4A5D-8A30-0B97A3BE1B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CC829-57D6-44BD-BEC0-A3FE0A3B74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C4C412-9836-4888-96B2-E05E8B9B1A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0B2C3A-6E34-46DB-A136-FE03159920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8323C6-4C9A-46B2-BEC2-DCE03B712F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3B6D33-0D2D-4866-9C80-869F4ABFE4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0A56BB-C464-46C3-AB72-4EE952C57C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855FE-DA7B-41EB-BC07-BA04AD5B75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266CB7-2498-4974-A676-A224077095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21517-397A-4A24-829D-8D433D060A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7DF25-4492-4090-9280-3EF0BC37F5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D4B9BB-493C-4BC1-8FDB-490780DD7C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88344-A380-447D-ACEF-EBB047E0068C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2BB5F-47AD-40B1-8352-CF20734207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BC678-760A-489D-A8AB-3C3CA6E583CC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23094-C520-4141-9237-1F8A4E883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54562-E274-4115-8DE6-265F9C3A4B3D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BA0FD-76A6-4CE2-ADD3-269CBDFAE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CA20A-1881-4097-9EAB-C5441F006138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44388-91FD-4BDC-8E62-76E7BC1F1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45448-CB4B-4CD2-A409-3557A10900CB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7E282-FF0E-4814-865A-03E833F7EB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F1DF7-BCE0-42AC-B2A4-8F97D80A05F7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64F94-B9AF-48B9-AE13-03C1E4F4B8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9B3E8-69DD-48DF-8374-B9AD3C9958EC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CBE63-BCD3-48F6-852E-9F244C897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19E38-19FA-432B-B8FA-15255AADCE10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75072-342A-42A7-A462-266051F0B4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7DCAC4-A67D-40F9-89FC-D5DBD38088D1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83410-5807-47F3-8B91-13D252BD4D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3A3D6-EA0A-4170-960B-0E6FD69807A0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FB60-8C92-48F4-A952-45E6A3A63F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04384-FEBC-4E5D-BBC3-D36BDF938758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08A0A-CA30-48B3-BAA1-8837A4B605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70DD8-9882-4ED1-A2A3-CF92297BF644}" type="datetimeFigureOut">
              <a:rPr lang="ru-RU" smtClean="0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A5DDDA-117A-43CE-B75C-89B6E06F4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icroscope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2922350" cy="367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771775" y="1052512"/>
            <a:ext cx="6553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5400" b="1" i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</a:rPr>
              <a:t>ЦИТОЛОГИЯ</a:t>
            </a:r>
          </a:p>
          <a:p>
            <a:pPr algn="ctr">
              <a:spcBef>
                <a:spcPct val="50000"/>
              </a:spcBef>
            </a:pP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</a:rPr>
              <a:t>История </a:t>
            </a:r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</a:rPr>
              <a:t>развития науки о клетке</a:t>
            </a:r>
            <a:r>
              <a:rPr lang="ru-RU" sz="66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6600" b="1" dirty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6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Марчелло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Мальпиги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(1</a:t>
            </a:r>
            <a:r>
              <a:rPr lang="ru-RU" b="1" dirty="0" smtClean="0">
                <a:solidFill>
                  <a:srgbClr val="FF0000"/>
                </a:solidFill>
              </a:rPr>
              <a:t>628 – 1694)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499992" y="1772816"/>
            <a:ext cx="4186237" cy="47132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итальянский анатом, который первым применил микроскоп для систематических и сравнительных исследований растений и животных</a:t>
            </a:r>
          </a:p>
        </p:txBody>
      </p:sp>
      <p:pic>
        <p:nvPicPr>
          <p:cNvPr id="19460" name="Picture 4" descr="МАРЧЕЛЛО МАЛЬПИГИ, итальянский анатом, который первым применил микроскоп для систематических и сравнительных исследований растений и животных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030763" cy="4608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1125538"/>
            <a:ext cx="4619625" cy="5000625"/>
          </a:xfrm>
        </p:spPr>
        <p:txBody>
          <a:bodyPr/>
          <a:lstStyle/>
          <a:p>
            <a:r>
              <a:rPr lang="ru-RU" altLang="ja-JP" dirty="0" smtClean="0">
                <a:latin typeface="Times New Roman" pitchFamily="18" charset="0"/>
                <a:cs typeface="ＭＳ Ｐゴシック"/>
              </a:rPr>
              <a:t>До начала 30-х гг. </a:t>
            </a:r>
            <a:r>
              <a:rPr lang="ru-RU" altLang="ja-JP" dirty="0" err="1" smtClean="0">
                <a:latin typeface="Times New Roman" pitchFamily="18" charset="0"/>
                <a:cs typeface="ＭＳ Ｐゴシック"/>
              </a:rPr>
              <a:t>ХХв</a:t>
            </a:r>
            <a:r>
              <a:rPr lang="ru-RU" altLang="ja-JP" dirty="0" smtClean="0">
                <a:latin typeface="Times New Roman" pitchFamily="18" charset="0"/>
                <a:cs typeface="ＭＳ Ｐゴシック"/>
              </a:rPr>
              <a:t>. в цитологии преобладало морфологическое изучение структур клетки, видимых в </a:t>
            </a:r>
            <a:r>
              <a:rPr lang="ru-RU" altLang="ja-JP" b="1" dirty="0" smtClean="0">
                <a:latin typeface="Times New Roman" pitchFamily="18" charset="0"/>
                <a:cs typeface="ＭＳ Ｐゴシック"/>
              </a:rPr>
              <a:t>световой микроскоп</a:t>
            </a:r>
            <a:r>
              <a:rPr lang="ru-RU" altLang="ja-JP" dirty="0" smtClean="0">
                <a:latin typeface="Times New Roman" pitchFamily="18" charset="0"/>
                <a:cs typeface="ＭＳ Ｐゴシック"/>
              </a:rPr>
              <a:t> 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52226" name="Picture 4" descr="microscope9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908720"/>
            <a:ext cx="2794821" cy="41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3132138" y="6078538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ja-JP" sz="2000">
                <a:solidFill>
                  <a:schemeClr val="accent2"/>
                </a:solidFill>
                <a:latin typeface="Times New Roman" pitchFamily="18" charset="0"/>
                <a:cs typeface="ＭＳ Ｐゴシック"/>
              </a:rPr>
              <a:t>Современный световой микроскоп: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788024" y="1052736"/>
            <a:ext cx="4104456" cy="4608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ja-JP" sz="2800" dirty="0">
                <a:latin typeface="Times New Roman" pitchFamily="18" charset="0"/>
              </a:rPr>
              <a:t>В 1928- 1931гг был сконструирован электронный микроскоп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ja-JP" sz="2800" dirty="0">
                <a:latin typeface="Times New Roman" pitchFamily="18" charset="0"/>
              </a:rPr>
              <a:t>В середине ХХ века – сканирующий электронный микроскоп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54274" name="Picture 4" descr="jsm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980728"/>
            <a:ext cx="4050223" cy="36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250825" y="4854575"/>
            <a:ext cx="46307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ja-JP">
                <a:latin typeface="Calibri" pitchFamily="34" charset="0"/>
                <a:cs typeface="ＭＳ Ｐゴシック"/>
              </a:rPr>
              <a:t/>
            </a:r>
            <a:br>
              <a:rPr lang="ru-RU" altLang="ja-JP">
                <a:latin typeface="Calibri" pitchFamily="34" charset="0"/>
                <a:cs typeface="ＭＳ Ｐゴシック"/>
              </a:rPr>
            </a:br>
            <a:r>
              <a:rPr lang="ru-RU" altLang="ja-JP" sz="2000">
                <a:solidFill>
                  <a:schemeClr val="accent2"/>
                </a:solidFill>
                <a:latin typeface="Times New Roman" pitchFamily="18" charset="0"/>
                <a:cs typeface="ＭＳ Ｐゴシック"/>
              </a:rPr>
              <a:t>Сканирующий электронный микроскоп: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LocalAdmin\Desktop\м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343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Современный электронный микроскоп 21 века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ocalAdmin\Desktop\микроскоп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Домашнее задание: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53136"/>
          </a:xfrm>
        </p:spPr>
        <p:txBody>
          <a:bodyPr/>
          <a:lstStyle/>
          <a:p>
            <a:r>
              <a:rPr lang="ru-RU" dirty="0"/>
              <a:t>Используя Интернет или дополнительную литературу, </a:t>
            </a:r>
            <a:r>
              <a:rPr lang="ru-RU" dirty="0" smtClean="0"/>
              <a:t>проведите исследование </a:t>
            </a:r>
            <a:r>
              <a:rPr lang="ru-RU" dirty="0"/>
              <a:t>и сделайте краткие сообщения о </a:t>
            </a:r>
            <a:r>
              <a:rPr lang="ru-RU" dirty="0" smtClean="0"/>
              <a:t>ученых, внесших вклад </a:t>
            </a:r>
            <a:r>
              <a:rPr lang="ru-RU" dirty="0"/>
              <a:t>в </a:t>
            </a:r>
            <a:r>
              <a:rPr lang="ru-RU" dirty="0" smtClean="0"/>
              <a:t>развитие цитологии - </a:t>
            </a:r>
            <a:r>
              <a:rPr lang="ru-RU" dirty="0"/>
              <a:t>науки о клетке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Оформите свое исследование в виде таблицы: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4941168"/>
          <a:ext cx="7416822" cy="15260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9885"/>
                <a:gridCol w="1542111"/>
                <a:gridCol w="352482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Ученый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Дата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Вклад в развитие </a:t>
                      </a:r>
                    </a:p>
                    <a:p>
                      <a:pPr algn="ctr"/>
                      <a:r>
                        <a:rPr lang="ru-RU" sz="2800" dirty="0" smtClean="0"/>
                        <a:t>ЦИТОЛОГИИ</a:t>
                      </a:r>
                      <a:endParaRPr lang="ru-RU" sz="2800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Карл Максимович Бэр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1792-1876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гг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1600200"/>
            <a:ext cx="4932362" cy="4525963"/>
          </a:xfrm>
        </p:spPr>
        <p:txBody>
          <a:bodyPr>
            <a:normAutofit/>
          </a:bodyPr>
          <a:lstStyle/>
          <a:p>
            <a:r>
              <a:rPr lang="ru-RU" sz="239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239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509" name="Picture 5" descr="baer_karl_von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876" y="1484784"/>
            <a:ext cx="3816108" cy="439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Иван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Дорофеевич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Чистяков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1843-1877гг</a:t>
            </a:r>
            <a:r>
              <a:rPr lang="ru-RU" altLang="ja-JP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788024" y="1700808"/>
            <a:ext cx="3898900" cy="3633788"/>
          </a:xfrm>
        </p:spPr>
        <p:txBody>
          <a:bodyPr>
            <a:noAutofit/>
          </a:bodyPr>
          <a:lstStyle/>
          <a:p>
            <a:r>
              <a:rPr lang="ru-RU" sz="239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4" descr="Image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2880320" cy="436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Иван Николаевич Горожанкин </a:t>
            </a: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1848-1904гг)</a:t>
            </a:r>
            <a:r>
              <a:rPr lang="ru-RU" altLang="ja-JP" sz="4000" dirty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716017" y="1600201"/>
            <a:ext cx="3970784" cy="3845023"/>
          </a:xfrm>
        </p:spPr>
        <p:txBody>
          <a:bodyPr>
            <a:normAutofit/>
          </a:bodyPr>
          <a:lstStyle/>
          <a:p>
            <a:r>
              <a:rPr lang="ru-RU" sz="239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endParaRPr lang="ru-RU" dirty="0" smtClean="0"/>
          </a:p>
        </p:txBody>
      </p:sp>
      <p:pic>
        <p:nvPicPr>
          <p:cNvPr id="82948" name="Picture 4" descr="Image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340063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Илья Ильич Мечников</a:t>
            </a:r>
            <a:b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(1845-1916)</a:t>
            </a:r>
            <a:r>
              <a:rPr lang="ru-RU" altLang="ja-JP" sz="4000" dirty="0">
                <a:solidFill>
                  <a:srgbClr val="FF0000"/>
                </a:solidFill>
              </a:rPr>
              <a:t>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2060848"/>
            <a:ext cx="4546600" cy="4065315"/>
          </a:xfrm>
        </p:spPr>
        <p:txBody>
          <a:bodyPr/>
          <a:lstStyle/>
          <a:p>
            <a:r>
              <a:rPr lang="ru-RU" sz="239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endParaRPr lang="ru-RU" dirty="0" smtClean="0"/>
          </a:p>
        </p:txBody>
      </p:sp>
      <p:pic>
        <p:nvPicPr>
          <p:cNvPr id="87044" name="Picture 4" descr="485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880320" cy="434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4897437" cy="532765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 Наука о клетке -цитология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исследует клетки как </a:t>
            </a:r>
            <a:r>
              <a:rPr lang="ru-RU" sz="2800" dirty="0" smtClean="0">
                <a:latin typeface="Times New Roman" pitchFamily="18" charset="0"/>
              </a:rPr>
              <a:t>элементарные единицы строения, функционирования и воспроизведения живой материи.</a:t>
            </a:r>
          </a:p>
          <a:p>
            <a:r>
              <a:rPr lang="ru-RU" sz="2800" b="1" dirty="0" smtClean="0">
                <a:latin typeface="Times New Roman" pitchFamily="18" charset="0"/>
              </a:rPr>
              <a:t>Объекты ее исследования</a:t>
            </a:r>
            <a:r>
              <a:rPr lang="ru-RU" sz="2800" dirty="0" smtClean="0">
                <a:latin typeface="Times New Roman" pitchFamily="18" charset="0"/>
              </a:rPr>
              <a:t> – клетки многоклеточных организмов, бактериальные клетки  и клетки простейших, грибов и растений.</a:t>
            </a:r>
          </a:p>
        </p:txBody>
      </p:sp>
      <p:pic>
        <p:nvPicPr>
          <p:cNvPr id="18434" name="Picture 4" descr="fig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3BC9D"/>
              </a:clrFrom>
              <a:clrTo>
                <a:srgbClr val="B3BC9D">
                  <a:alpha val="0"/>
                </a:srgbClr>
              </a:clrTo>
            </a:clrChange>
          </a:blip>
          <a:srcRect t="4956" r="70412" b="30110"/>
          <a:stretch>
            <a:fillRect/>
          </a:stretch>
        </p:blipFill>
        <p:spPr bwMode="auto">
          <a:xfrm>
            <a:off x="5148263" y="1916113"/>
            <a:ext cx="24479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is5_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7313" y="3565525"/>
            <a:ext cx="2316162" cy="3011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Сергей Гаврилович </a:t>
            </a:r>
            <a:r>
              <a:rPr lang="ru-RU" altLang="ja-JP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Навашин</a:t>
            </a: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(1857 – 1930гг</a:t>
            </a:r>
            <a:r>
              <a:rPr lang="ru-RU" altLang="ja-JP" sz="4000" dirty="0">
                <a:solidFill>
                  <a:srgbClr val="FF0000"/>
                </a:solidFill>
              </a:rPr>
              <a:t> </a:t>
            </a:r>
            <a:r>
              <a:rPr lang="ru-RU" altLang="ja-JP" sz="4000" dirty="0" smtClean="0">
                <a:solidFill>
                  <a:srgbClr val="FF0000"/>
                </a:solidFill>
              </a:rPr>
              <a:t>)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1600200"/>
            <a:ext cx="468084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39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ru-RU" altLang="ja-JP" sz="2800" dirty="0" smtClean="0">
              <a:latin typeface="Times New Roman" pitchFamily="18" charset="0"/>
              <a:cs typeface="ＭＳ Ｐゴシック"/>
            </a:endParaRPr>
          </a:p>
        </p:txBody>
      </p:sp>
      <p:pic>
        <p:nvPicPr>
          <p:cNvPr id="84996" name="Picture 4" descr="картинка: n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456384" cy="4888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Иван Николаевич Горожанкин </a:t>
            </a: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1848-1904гг)</a:t>
            </a:r>
            <a:r>
              <a:rPr lang="ru-RU" altLang="ja-JP" sz="4000" dirty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716017" y="1600201"/>
            <a:ext cx="3970784" cy="384502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4600" dirty="0" smtClean="0">
                <a:latin typeface="Times New Roman" pitchFamily="18" charset="0"/>
              </a:rPr>
              <a:t>Русский ботаник</a:t>
            </a:r>
          </a:p>
          <a:p>
            <a:r>
              <a:rPr lang="ru-RU" sz="4600" dirty="0" smtClean="0">
                <a:latin typeface="Times New Roman" pitchFamily="18" charset="0"/>
              </a:rPr>
              <a:t>Установил цитологические основы оплодотворения у  растений</a:t>
            </a:r>
          </a:p>
        </p:txBody>
      </p:sp>
      <p:pic>
        <p:nvPicPr>
          <p:cNvPr id="82948" name="Picture 4" descr="Image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340063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Карл Максимович Бэр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1792-1876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гг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1600200"/>
            <a:ext cx="4932362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</a:rPr>
              <a:t>Клетка</a:t>
            </a:r>
            <a:r>
              <a:rPr lang="ru-RU" sz="4400" dirty="0" smtClean="0">
                <a:latin typeface="Times New Roman" pitchFamily="18" charset="0"/>
              </a:rPr>
              <a:t>– </a:t>
            </a:r>
            <a:r>
              <a:rPr lang="ru-RU" sz="4400" dirty="0" smtClean="0">
                <a:latin typeface="Times New Roman" pitchFamily="18" charset="0"/>
              </a:rPr>
              <a:t>единица не только строения, но и развития организмов.</a:t>
            </a:r>
          </a:p>
        </p:txBody>
      </p:sp>
      <p:pic>
        <p:nvPicPr>
          <p:cNvPr id="21509" name="Picture 5" descr="baer_karl_von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876" y="1484784"/>
            <a:ext cx="3816108" cy="439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Иван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Дорофеевич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Чистяков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1843-1877гг</a:t>
            </a:r>
            <a:r>
              <a:rPr lang="ru-RU" altLang="ja-JP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788024" y="1700808"/>
            <a:ext cx="3898900" cy="36337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</a:rPr>
              <a:t>Русский </a:t>
            </a:r>
            <a:r>
              <a:rPr lang="ru-RU" dirty="0" smtClean="0">
                <a:latin typeface="Times New Roman" pitchFamily="18" charset="0"/>
              </a:rPr>
              <a:t>ботаник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открыл процессы равномерного распределения ядерного вещества, наблюдаемые при делении клеток у высших растений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4" descr="Image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2880320" cy="436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Илья Ильич Мечников</a:t>
            </a:r>
            <a:b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(1845-1916)</a:t>
            </a:r>
            <a:r>
              <a:rPr lang="ru-RU" altLang="ja-JP" sz="4000" dirty="0">
                <a:solidFill>
                  <a:srgbClr val="FF0000"/>
                </a:solidFill>
              </a:rPr>
              <a:t>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2060848"/>
            <a:ext cx="4546600" cy="4065315"/>
          </a:xfrm>
        </p:spPr>
        <p:txBody>
          <a:bodyPr/>
          <a:lstStyle/>
          <a:p>
            <a:pPr marL="0" indent="0">
              <a:buNone/>
            </a:pPr>
            <a:r>
              <a:rPr lang="ru-RU" altLang="ja-JP" sz="4000" dirty="0" smtClean="0">
                <a:latin typeface="Times New Roman" pitchFamily="18" charset="0"/>
                <a:cs typeface="ＭＳ Ｐゴシック"/>
              </a:rPr>
              <a:t>Создал теорию многоклеточных организмов</a:t>
            </a:r>
          </a:p>
          <a:p>
            <a:endParaRPr lang="ru-RU" dirty="0" smtClean="0"/>
          </a:p>
        </p:txBody>
      </p:sp>
      <p:pic>
        <p:nvPicPr>
          <p:cNvPr id="87044" name="Picture 4" descr="485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880320" cy="434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Сергей Гаврилович </a:t>
            </a:r>
            <a:r>
              <a:rPr lang="ru-RU" altLang="ja-JP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Навашин</a:t>
            </a: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(1857 – 1930гг</a:t>
            </a:r>
            <a:r>
              <a:rPr lang="ru-RU" altLang="ja-JP" sz="4000" dirty="0">
                <a:solidFill>
                  <a:srgbClr val="FF0000"/>
                </a:solidFill>
              </a:rPr>
              <a:t> </a:t>
            </a:r>
            <a:r>
              <a:rPr lang="ru-RU" altLang="ja-JP" sz="4000" dirty="0" smtClean="0">
                <a:solidFill>
                  <a:srgbClr val="FF0000"/>
                </a:solidFill>
              </a:rPr>
              <a:t>)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1600200"/>
            <a:ext cx="468084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ja-JP" sz="2800" dirty="0" smtClean="0">
              <a:latin typeface="Times New Roman" pitchFamily="18" charset="0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ru-RU" altLang="ja-JP" sz="3600" dirty="0" smtClean="0">
                <a:latin typeface="Times New Roman" pitchFamily="18" charset="0"/>
                <a:cs typeface="ＭＳ Ｐゴシック"/>
              </a:rPr>
              <a:t>Обнаружил </a:t>
            </a:r>
            <a:r>
              <a:rPr lang="ru-RU" altLang="ja-JP" sz="3600" dirty="0" smtClean="0">
                <a:latin typeface="Times New Roman" pitchFamily="18" charset="0"/>
                <a:cs typeface="ＭＳ Ｐゴシック"/>
              </a:rPr>
              <a:t>хромосомы в клетках</a:t>
            </a:r>
            <a:endParaRPr lang="ru-RU" sz="3600" dirty="0" smtClean="0">
              <a:latin typeface="Times New Roman" pitchFamily="18" charset="0"/>
            </a:endParaRPr>
          </a:p>
        </p:txBody>
      </p:sp>
      <p:pic>
        <p:nvPicPr>
          <p:cNvPr id="84996" name="Picture 4" descr="картинка: n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456384" cy="4888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Галилео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Галилей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 (1564-1642гг)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1628800"/>
            <a:ext cx="4043362" cy="48958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Итальянский </a:t>
            </a:r>
            <a:r>
              <a:rPr lang="ru-RU" dirty="0" smtClean="0">
                <a:latin typeface="Times New Roman" pitchFamily="18" charset="0"/>
              </a:rPr>
              <a:t>ученый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В 1609-1610гг сконструировал первый микроскоп,  в 1624г усовершенствовал его для использования</a:t>
            </a:r>
            <a:r>
              <a:rPr lang="ru-RU" dirty="0" smtClean="0"/>
              <a:t>                 </a:t>
            </a:r>
          </a:p>
        </p:txBody>
      </p:sp>
      <p:pic>
        <p:nvPicPr>
          <p:cNvPr id="9220" name="Picture 4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320480" cy="4584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calAdmin\Desktop\ми галил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501774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Роберт Гук 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(1635-1703гг)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859338" y="1600200"/>
            <a:ext cx="382746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ja-JP" sz="2400" dirty="0" smtClean="0">
                <a:latin typeface="Times New Roman" pitchFamily="18" charset="0"/>
                <a:cs typeface="ＭＳ Ｐゴシック"/>
              </a:rPr>
              <a:t>английский естествоиспытатель, учёный-энциклопедист</a:t>
            </a:r>
          </a:p>
          <a:p>
            <a:pPr>
              <a:lnSpc>
                <a:spcPct val="90000"/>
              </a:lnSpc>
            </a:pPr>
            <a:r>
              <a:rPr lang="ru-RU" altLang="ja-JP" sz="2400" dirty="0" smtClean="0">
                <a:latin typeface="Times New Roman" pitchFamily="18" charset="0"/>
                <a:cs typeface="ＭＳ Ｐゴシック"/>
              </a:rPr>
              <a:t>обнаружил, что пробка разделена на множество крошечных ячеек, напомнивших ему монастырские кельи, и он назвал эти ячейки клетками (по-английски </a:t>
            </a:r>
            <a:r>
              <a:rPr lang="ru-RU" altLang="ja-JP" sz="2400" dirty="0" err="1" smtClean="0">
                <a:latin typeface="Times New Roman" pitchFamily="18" charset="0"/>
                <a:cs typeface="ＭＳ Ｐゴシック"/>
              </a:rPr>
              <a:t>cell</a:t>
            </a:r>
            <a:r>
              <a:rPr lang="ru-RU" altLang="ja-JP" sz="2400" dirty="0" smtClean="0">
                <a:latin typeface="Times New Roman" pitchFamily="18" charset="0"/>
                <a:cs typeface="ＭＳ Ｐゴシック"/>
              </a:rPr>
              <a:t> означает «келья, ячейка, клетка»). 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1273" name="Picture 9" descr="Изображение:HOOKE Rob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744416" cy="4567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4" name="AutoShape 2" descr="https://izobreteniyaproshlogo.ru/images/wp-content/uploads/2017/07/Mikroskop-Guka-1670-g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izobreteniyaproshlogo.ru/images/wp-content/uploads/2017/07/Mikroskop-Guka-1670-g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LocalAdmin\Desktop\Mikroskop-Guka-1670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Изображение:Cork Micrographia Hook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2267744" y="332656"/>
            <a:ext cx="5112568" cy="63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Антони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ван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Левенгук </a:t>
            </a: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  <a:cs typeface="ＭＳ Ｐゴシック"/>
              </a:rPr>
              <a:t>(1632—1723)</a:t>
            </a:r>
            <a:r>
              <a:rPr lang="ru-RU" altLang="ja-JP" sz="4000" dirty="0" smtClean="0">
                <a:solidFill>
                  <a:srgbClr val="FF0000"/>
                </a:solidFill>
                <a:cs typeface="ＭＳ Ｐゴシック"/>
              </a:rPr>
              <a:t>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1600200"/>
            <a:ext cx="5003800" cy="4997152"/>
          </a:xfrm>
        </p:spPr>
        <p:txBody>
          <a:bodyPr>
            <a:normAutofit/>
          </a:bodyPr>
          <a:lstStyle/>
          <a:p>
            <a:r>
              <a:rPr lang="ru-RU" altLang="ja-JP" sz="3600" dirty="0" smtClean="0">
                <a:latin typeface="Times New Roman" pitchFamily="18" charset="0"/>
                <a:cs typeface="ＭＳ Ｐゴシック"/>
              </a:rPr>
              <a:t>В 1674 году этот  голландский мастер с помощью микроскопа впервые увидел в капле воды «зверьков» — движущиеся живые организмы. </a:t>
            </a:r>
            <a:endParaRPr lang="ru-RU" sz="3600" dirty="0" smtClean="0">
              <a:latin typeface="Times New Roman" pitchFamily="18" charset="0"/>
            </a:endParaRPr>
          </a:p>
        </p:txBody>
      </p:sp>
      <p:pic>
        <p:nvPicPr>
          <p:cNvPr id="15365" name="Picture 5" descr="leveng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960002" cy="489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LocalAdmin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152400"/>
            <a:ext cx="429577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325</Words>
  <Application>Microsoft Office PowerPoint</Application>
  <PresentationFormat>Экран (4:3)</PresentationFormat>
  <Paragraphs>72</Paragraphs>
  <Slides>25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Галилео Галилей  (1564-1642гг)</vt:lpstr>
      <vt:lpstr>Слайд 4</vt:lpstr>
      <vt:lpstr>Роберт Гук  (1635-1703гг)</vt:lpstr>
      <vt:lpstr>Слайд 6</vt:lpstr>
      <vt:lpstr>Слайд 7</vt:lpstr>
      <vt:lpstr>Антони ван Левенгук (1632—1723) </vt:lpstr>
      <vt:lpstr>Слайд 9</vt:lpstr>
      <vt:lpstr>Марчелло Мальпиги (1628 – 1694)</vt:lpstr>
      <vt:lpstr>Слайд 11</vt:lpstr>
      <vt:lpstr>Слайд 12</vt:lpstr>
      <vt:lpstr>Слайд 13</vt:lpstr>
      <vt:lpstr>Современный электронный микроскоп 21 века</vt:lpstr>
      <vt:lpstr>Домашнее задание:</vt:lpstr>
      <vt:lpstr>Карл Максимович Бэр  (1792-1876 гг)</vt:lpstr>
      <vt:lpstr>Иван Дорофеевич Чистяков  (1843-1877гг )</vt:lpstr>
      <vt:lpstr>Иван Николаевич Горожанкин  (1848-1904гг) </vt:lpstr>
      <vt:lpstr>Илья Ильич Мечников (1845-1916)  </vt:lpstr>
      <vt:lpstr>Сергей Гаврилович Навашин  (1857 – 1930гг )</vt:lpstr>
      <vt:lpstr>Иван Николаевич Горожанкин  (1848-1904гг) </vt:lpstr>
      <vt:lpstr>Карл Максимович Бэр  (1792-1876 гг)</vt:lpstr>
      <vt:lpstr>Иван Дорофеевич Чистяков  (1843-1877гг )</vt:lpstr>
      <vt:lpstr>Илья Ильич Мечников (1845-1916)  </vt:lpstr>
      <vt:lpstr>Сергей Гаврилович Навашин  (1857 – 1930гг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LocalAdmin</cp:lastModifiedBy>
  <cp:revision>28</cp:revision>
  <dcterms:created xsi:type="dcterms:W3CDTF">2011-03-23T15:52:27Z</dcterms:created>
  <dcterms:modified xsi:type="dcterms:W3CDTF">2022-11-13T21:13:23Z</dcterms:modified>
</cp:coreProperties>
</file>