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sldIdLst>
    <p:sldId id="295" r:id="rId2"/>
    <p:sldId id="316" r:id="rId3"/>
    <p:sldId id="296" r:id="rId4"/>
    <p:sldId id="387" r:id="rId5"/>
    <p:sldId id="395" r:id="rId6"/>
    <p:sldId id="394" r:id="rId7"/>
    <p:sldId id="389" r:id="rId8"/>
    <p:sldId id="309" r:id="rId9"/>
    <p:sldId id="334" r:id="rId10"/>
    <p:sldId id="336" r:id="rId11"/>
    <p:sldId id="330" r:id="rId12"/>
    <p:sldId id="338" r:id="rId13"/>
    <p:sldId id="342" r:id="rId14"/>
    <p:sldId id="390" r:id="rId15"/>
    <p:sldId id="391" r:id="rId16"/>
    <p:sldId id="344" r:id="rId17"/>
    <p:sldId id="345" r:id="rId18"/>
    <p:sldId id="348" r:id="rId19"/>
    <p:sldId id="264" r:id="rId20"/>
    <p:sldId id="361" r:id="rId21"/>
    <p:sldId id="365" r:id="rId22"/>
    <p:sldId id="366" r:id="rId23"/>
    <p:sldId id="367" r:id="rId24"/>
    <p:sldId id="368" r:id="rId25"/>
    <p:sldId id="369" r:id="rId26"/>
    <p:sldId id="398" r:id="rId27"/>
    <p:sldId id="393" r:id="rId28"/>
    <p:sldId id="396" r:id="rId29"/>
    <p:sldId id="399" r:id="rId30"/>
    <p:sldId id="375" r:id="rId31"/>
    <p:sldId id="40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00"/>
    <a:srgbClr val="FFCCCC"/>
    <a:srgbClr val="111111"/>
    <a:srgbClr val="0099CC"/>
    <a:srgbClr val="B00000"/>
    <a:srgbClr val="CCCCFF"/>
    <a:srgbClr val="CC99FF"/>
    <a:srgbClr val="C6C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8" autoAdjust="0"/>
    <p:restoredTop sz="94660"/>
  </p:normalViewPr>
  <p:slideViewPr>
    <p:cSldViewPr>
      <p:cViewPr>
        <p:scale>
          <a:sx n="91" d="100"/>
          <a:sy n="91" d="100"/>
        </p:scale>
        <p:origin x="-1166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DE400F4-CD5D-4892-9A7B-30F7395DC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3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000">
                <a:solidFill>
                  <a:srgbClr val="CC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315262-025D-4AD2-9E0D-C64A9ED1D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A7E3-1663-4D75-A656-C3DAD76AF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6F5B1-B185-4477-887C-567FE1F71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C588-F9D4-471C-9F07-4544C5CDB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8D5DF-BAD1-462F-AB77-5E89F3212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1056-BF92-466F-9D2D-BA1D242F1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E49D-97E5-4AE5-840B-645232334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70E4-2531-4150-9AC2-3EAA3B345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D1836-6667-45AD-8142-38C081955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C543D-4A42-40F5-AD08-185B6A732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5F909-8412-4B81-A468-60DD39FCE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09029-B8B3-4DBB-B4D6-A42E18D79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E1C489A-64CD-47B0-83EE-353E57FBC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CC3300"/>
        </a:buClr>
        <a:buSzPct val="13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CC3300"/>
        </a:buClr>
        <a:buSzPct val="13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CC3300"/>
        </a:buClr>
        <a:buSzPct val="13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CC3300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CC3300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CC3300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CC3300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CC3300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CC3300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392613" y="5157788"/>
            <a:ext cx="446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latin typeface="Arial" charset="0"/>
            </a:endParaRPr>
          </a:p>
        </p:txBody>
      </p:sp>
      <p:pic>
        <p:nvPicPr>
          <p:cNvPr id="5124" name="Picture 5" descr="DNA_rotating_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3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10"/>
          <p:cNvGrpSpPr>
            <a:grpSpLocks/>
          </p:cNvGrpSpPr>
          <p:nvPr/>
        </p:nvGrpSpPr>
        <p:grpSpPr bwMode="auto">
          <a:xfrm>
            <a:off x="4284663" y="2060575"/>
            <a:ext cx="4608512" cy="2159000"/>
            <a:chOff x="2699" y="1208"/>
            <a:chExt cx="2903" cy="1360"/>
          </a:xfrm>
        </p:grpSpPr>
        <p:sp>
          <p:nvSpPr>
            <p:cNvPr id="512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744" y="1208"/>
              <a:ext cx="2858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spc="-180">
                  <a:ln w="9525">
                    <a:noFill/>
                    <a:round/>
                    <a:headEnd/>
                    <a:tailEnd/>
                  </a:ln>
                  <a:solidFill>
                    <a:srgbClr val="CC0000"/>
                  </a:solidFill>
                  <a:effectLst>
                    <a:prstShdw prst="shdw17" dist="17961" dir="2700000">
                      <a:srgbClr val="7A0000"/>
                    </a:prstShdw>
                  </a:effectLst>
                  <a:latin typeface="Garamond"/>
                </a:rPr>
                <a:t>ДНК и РНК -</a:t>
              </a:r>
            </a:p>
          </p:txBody>
        </p:sp>
        <p:sp>
          <p:nvSpPr>
            <p:cNvPr id="512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699" y="1842"/>
              <a:ext cx="2858" cy="7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000000"/>
                    </a:prstShdw>
                  </a:effectLst>
                  <a:latin typeface="Garamond"/>
                </a:rPr>
                <a:t>нуклеиновые</a:t>
              </a:r>
            </a:p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000000"/>
                    </a:prstShdw>
                  </a:effectLst>
                  <a:latin typeface="Garamond"/>
                </a:rPr>
                <a:t>кислоты</a:t>
              </a:r>
            </a:p>
          </p:txBody>
        </p:sp>
      </p:grp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4176713" y="5734050"/>
            <a:ext cx="4824412" cy="3905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lg"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1539" y="5108598"/>
            <a:ext cx="4125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С.В. Андреева, учитель химии,</a:t>
            </a:r>
          </a:p>
          <a:p>
            <a:pPr algn="r"/>
            <a:r>
              <a:rPr lang="ru-RU" dirty="0" smtClean="0"/>
              <a:t>высшая квалификационная категория,</a:t>
            </a:r>
          </a:p>
          <a:p>
            <a:pPr algn="r"/>
            <a:r>
              <a:rPr lang="ru-RU" dirty="0" smtClean="0"/>
              <a:t>МБОУ «СОШ № 15» г. </a:t>
            </a:r>
            <a:r>
              <a:rPr lang="ru-RU" dirty="0" err="1" smtClean="0"/>
              <a:t>Ангарска</a:t>
            </a:r>
            <a:endParaRPr lang="ru-RU" dirty="0" smtClean="0"/>
          </a:p>
          <a:p>
            <a:pPr algn="r"/>
            <a:r>
              <a:rPr lang="ru-RU" dirty="0" smtClean="0"/>
              <a:t>Иркутская область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Рибоза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908050"/>
            <a:ext cx="57594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43213" y="188913"/>
            <a:ext cx="3240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>
                <a:solidFill>
                  <a:schemeClr val="tx2"/>
                </a:solidFill>
                <a:latin typeface="Arial" charset="0"/>
              </a:rPr>
              <a:t>Сахар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627313" y="5373688"/>
            <a:ext cx="45370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Arial" charset="0"/>
              </a:rPr>
              <a:t>дезокси</a:t>
            </a:r>
            <a:r>
              <a:rPr lang="ru-RU" sz="3600" b="1">
                <a:latin typeface="Arial" charset="0"/>
              </a:rPr>
              <a:t>рибоза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48263" y="3508375"/>
            <a:ext cx="719137" cy="631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 anchor="ctr" anchorCtr="1">
            <a:spAutoFit/>
          </a:bodyPr>
          <a:lstStyle/>
          <a:p>
            <a:r>
              <a:rPr lang="ru-RU" sz="4000" b="1">
                <a:solidFill>
                  <a:srgbClr val="FF3300"/>
                </a:solidFill>
                <a:latin typeface="Tahoma" pitchFamily="34" charset="0"/>
              </a:rPr>
              <a:t>2</a:t>
            </a:r>
            <a:r>
              <a:rPr lang="en-US" sz="4000" b="1">
                <a:solidFill>
                  <a:srgbClr val="FF3300"/>
                </a:solidFill>
                <a:latin typeface="Tahoma" pitchFamily="34" charset="0"/>
              </a:rPr>
              <a:t>’</a:t>
            </a:r>
            <a:endParaRPr lang="ru-RU" sz="40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076825" y="4365625"/>
            <a:ext cx="863600" cy="7191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="ctr" anchorCtr="1"/>
          <a:lstStyle/>
          <a:p>
            <a:r>
              <a:rPr lang="en-US" sz="3600">
                <a:latin typeface="Tahoma" pitchFamily="34" charset="0"/>
              </a:rPr>
              <a:t>H</a:t>
            </a:r>
            <a:endParaRPr lang="ru-RU" sz="3600">
              <a:latin typeface="Tahoma" pitchFamily="34" charset="0"/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1547813" y="5516563"/>
            <a:ext cx="11525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 anchorCtr="1">
            <a:spAutoFit/>
          </a:bodyPr>
          <a:lstStyle/>
          <a:p>
            <a:r>
              <a:rPr lang="ru-RU" sz="4000" b="1">
                <a:solidFill>
                  <a:srgbClr val="FF3300"/>
                </a:solidFill>
                <a:latin typeface="Tahoma" pitchFamily="34" charset="0"/>
              </a:rPr>
              <a:t>2</a:t>
            </a:r>
            <a:r>
              <a:rPr lang="en-US" sz="4000" b="1">
                <a:solidFill>
                  <a:srgbClr val="FF3300"/>
                </a:solidFill>
                <a:latin typeface="Tahoma" pitchFamily="34" charset="0"/>
              </a:rPr>
              <a:t>’</a:t>
            </a:r>
            <a:r>
              <a:rPr lang="ru-RU" sz="4000" b="1">
                <a:solidFill>
                  <a:srgbClr val="FF3300"/>
                </a:solidFill>
                <a:latin typeface="Tahoma" pitchFamily="34" charset="0"/>
              </a:rPr>
              <a:t> -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8" grpId="0" animBg="1"/>
      <p:bldP spid="1259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3-20A-Nucleotide-L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b="4276"/>
          <a:stretch>
            <a:fillRect/>
          </a:stretch>
        </p:blipFill>
        <p:spPr bwMode="auto">
          <a:xfrm>
            <a:off x="827088" y="476250"/>
            <a:ext cx="7488237" cy="561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68313" y="188913"/>
            <a:ext cx="424815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5400" b="1">
                <a:solidFill>
                  <a:schemeClr val="tx2"/>
                </a:solidFill>
                <a:latin typeface="Arial" charset="0"/>
              </a:rPr>
              <a:t>Нуклеотид</a:t>
            </a:r>
          </a:p>
        </p:txBody>
      </p:sp>
      <p:sp useBgFill="1">
        <p:nvSpPr>
          <p:cNvPr id="23556" name="Rectangle 6"/>
          <p:cNvSpPr>
            <a:spLocks noChangeArrowheads="1"/>
          </p:cNvSpPr>
          <p:nvPr/>
        </p:nvSpPr>
        <p:spPr bwMode="auto">
          <a:xfrm>
            <a:off x="755650" y="4437063"/>
            <a:ext cx="2087563" cy="792162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3200" b="1">
                <a:latin typeface="Arial" charset="0"/>
              </a:rPr>
              <a:t>фосфат</a:t>
            </a:r>
          </a:p>
        </p:txBody>
      </p:sp>
      <p:sp useBgFill="1">
        <p:nvSpPr>
          <p:cNvPr id="23557" name="Rectangle 7"/>
          <p:cNvSpPr>
            <a:spLocks noChangeArrowheads="1"/>
          </p:cNvSpPr>
          <p:nvPr/>
        </p:nvSpPr>
        <p:spPr bwMode="auto">
          <a:xfrm>
            <a:off x="2339975" y="5734050"/>
            <a:ext cx="5940425" cy="792163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3200" b="1">
                <a:solidFill>
                  <a:srgbClr val="808000"/>
                </a:solidFill>
                <a:latin typeface="Arial" charset="0"/>
              </a:rPr>
              <a:t>    </a:t>
            </a:r>
            <a:r>
              <a:rPr lang="ru-RU" sz="3200" b="1">
                <a:latin typeface="Arial" charset="0"/>
              </a:rPr>
              <a:t>Сахар </a:t>
            </a:r>
            <a:r>
              <a:rPr lang="ru-RU" sz="2400" b="1">
                <a:latin typeface="Arial" charset="0"/>
              </a:rPr>
              <a:t>(рибоза </a:t>
            </a:r>
            <a:r>
              <a:rPr lang="en-US" sz="2400" b="1">
                <a:latin typeface="Arial" charset="0"/>
              </a:rPr>
              <a:t>/</a:t>
            </a:r>
            <a:r>
              <a:rPr lang="ru-RU" sz="2400" b="1">
                <a:latin typeface="Arial" charset="0"/>
              </a:rPr>
              <a:t> дезоксирибоза)</a:t>
            </a:r>
          </a:p>
        </p:txBody>
      </p:sp>
      <p:sp useBgFill="1">
        <p:nvSpPr>
          <p:cNvPr id="23558" name="Rectangle 8"/>
          <p:cNvSpPr>
            <a:spLocks noChangeArrowheads="1"/>
          </p:cNvSpPr>
          <p:nvPr/>
        </p:nvSpPr>
        <p:spPr bwMode="auto">
          <a:xfrm>
            <a:off x="6300788" y="3213100"/>
            <a:ext cx="2519362" cy="1512888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2800" b="1">
                <a:latin typeface="Arial" charset="0"/>
              </a:rPr>
              <a:t>Азотистое основание – одно из 4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2247900" y="48006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457200" y="5410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latin typeface="Arial" charset="0"/>
            </a:endParaRPr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822325" y="1106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latin typeface="Arial" charset="0"/>
            </a:endParaRPr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5508625" y="378936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1</a:t>
            </a: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’</a:t>
            </a:r>
            <a:endParaRPr lang="ru-RU" sz="2400" b="1">
              <a:solidFill>
                <a:srgbClr val="CC0000"/>
              </a:solidFill>
              <a:latin typeface="Tahoma" pitchFamily="34" charset="0"/>
            </a:endParaRPr>
          </a:p>
        </p:txBody>
      </p:sp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4211638" y="4724400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ahoma" pitchFamily="34" charset="0"/>
              </a:rPr>
              <a:t>3</a:t>
            </a:r>
            <a:r>
              <a:rPr lang="en-US" sz="2400" b="1">
                <a:solidFill>
                  <a:schemeClr val="tx2"/>
                </a:solidFill>
                <a:latin typeface="Tahoma" pitchFamily="34" charset="0"/>
              </a:rPr>
              <a:t>’</a:t>
            </a:r>
            <a:endParaRPr lang="ru-RU" sz="2400" b="1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3492500" y="2708275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Tahoma" pitchFamily="34" charset="0"/>
              </a:rPr>
              <a:t>5</a:t>
            </a: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’</a:t>
            </a:r>
            <a:endParaRPr lang="ru-RU" sz="2400" b="1">
              <a:solidFill>
                <a:srgbClr val="CC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0"/>
          <p:cNvGrpSpPr>
            <a:grpSpLocks/>
          </p:cNvGrpSpPr>
          <p:nvPr/>
        </p:nvGrpSpPr>
        <p:grpSpPr bwMode="auto">
          <a:xfrm>
            <a:off x="1476375" y="115888"/>
            <a:ext cx="6911975" cy="6743700"/>
            <a:chOff x="839" y="73"/>
            <a:chExt cx="4354" cy="4248"/>
          </a:xfrm>
        </p:grpSpPr>
        <p:pic>
          <p:nvPicPr>
            <p:cNvPr id="24585" name="Picture 4" descr="mad03458_10_03b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t="2431" b="8122"/>
            <a:stretch>
              <a:fillRect/>
            </a:stretch>
          </p:blipFill>
          <p:spPr bwMode="auto">
            <a:xfrm>
              <a:off x="839" y="73"/>
              <a:ext cx="4354" cy="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6" name="Text Box 9"/>
            <p:cNvSpPr txBox="1">
              <a:spLocks noChangeArrowheads="1"/>
            </p:cNvSpPr>
            <p:nvPr/>
          </p:nvSpPr>
          <p:spPr bwMode="auto">
            <a:xfrm>
              <a:off x="839" y="1888"/>
              <a:ext cx="4354" cy="633"/>
            </a:xfrm>
            <a:prstGeom prst="rect">
              <a:avLst/>
            </a:prstGeom>
            <a:solidFill>
              <a:srgbClr val="FFFFFF"/>
            </a:solidFill>
            <a:ln w="28575" algn="ctr">
              <a:noFill/>
              <a:miter lim="800000"/>
              <a:headEnd/>
              <a:tailEnd type="none" w="med" len="lg"/>
            </a:ln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  <a:latin typeface="Arial" charset="0"/>
                </a:rPr>
                <a:t>Пурины</a:t>
              </a:r>
            </a:p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  <a:latin typeface="Arial" charset="0"/>
                </a:rPr>
                <a:t>Пиримидины</a:t>
              </a:r>
            </a:p>
          </p:txBody>
        </p:sp>
      </p:grpSp>
      <p:sp>
        <p:nvSpPr>
          <p:cNvPr id="129031" name="Rectangle 7"/>
          <p:cNvSpPr>
            <a:spLocks noChangeArrowheads="1"/>
          </p:cNvSpPr>
          <p:nvPr/>
        </p:nvSpPr>
        <p:spPr bwMode="auto">
          <a:xfrm>
            <a:off x="1620838" y="6092825"/>
            <a:ext cx="2303462" cy="720725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>
                <a:latin typeface="Arial" charset="0"/>
              </a:rPr>
              <a:t>Тимин, Т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5795963" y="6092825"/>
            <a:ext cx="2303462" cy="720725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>
                <a:latin typeface="Arial" charset="0"/>
              </a:rPr>
              <a:t>Цитозин, Ц</a:t>
            </a:r>
          </a:p>
        </p:txBody>
      </p:sp>
      <p:sp useBgFill="1">
        <p:nvSpPr>
          <p:cNvPr id="129029" name="Rectangle 5"/>
          <p:cNvSpPr>
            <a:spLocks noChangeArrowheads="1"/>
          </p:cNvSpPr>
          <p:nvPr/>
        </p:nvSpPr>
        <p:spPr bwMode="auto">
          <a:xfrm>
            <a:off x="1620838" y="2420938"/>
            <a:ext cx="2303462" cy="720725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>
                <a:latin typeface="Arial" charset="0"/>
              </a:rPr>
              <a:t>Аденин, А</a:t>
            </a:r>
          </a:p>
        </p:txBody>
      </p:sp>
      <p:sp useBgFill="1">
        <p:nvSpPr>
          <p:cNvPr id="129030" name="Rectangle 6"/>
          <p:cNvSpPr>
            <a:spLocks noChangeArrowheads="1"/>
          </p:cNvSpPr>
          <p:nvPr/>
        </p:nvSpPr>
        <p:spPr bwMode="auto">
          <a:xfrm>
            <a:off x="5795963" y="2420938"/>
            <a:ext cx="2303462" cy="720725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>
                <a:latin typeface="Arial" charset="0"/>
              </a:rPr>
              <a:t>Гуанин, Г</a:t>
            </a:r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>
            <a:off x="1403350" y="3500438"/>
            <a:ext cx="698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107950" y="188913"/>
            <a:ext cx="1403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latin typeface="Arial" charset="0"/>
              </a:rPr>
              <a:t>ДНК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692275" y="114300"/>
            <a:ext cx="6911975" cy="6743700"/>
            <a:chOff x="839" y="73"/>
            <a:chExt cx="4354" cy="4248"/>
          </a:xfrm>
        </p:grpSpPr>
        <p:pic>
          <p:nvPicPr>
            <p:cNvPr id="25612" name="Picture 3" descr="mad03458_10_03b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t="2431" b="8122"/>
            <a:stretch>
              <a:fillRect/>
            </a:stretch>
          </p:blipFill>
          <p:spPr bwMode="auto">
            <a:xfrm>
              <a:off x="839" y="73"/>
              <a:ext cx="4354" cy="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3" name="Text Box 4"/>
            <p:cNvSpPr txBox="1">
              <a:spLocks noChangeArrowheads="1"/>
            </p:cNvSpPr>
            <p:nvPr/>
          </p:nvSpPr>
          <p:spPr bwMode="auto">
            <a:xfrm>
              <a:off x="839" y="1888"/>
              <a:ext cx="4354" cy="633"/>
            </a:xfrm>
            <a:prstGeom prst="rect">
              <a:avLst/>
            </a:prstGeom>
            <a:solidFill>
              <a:srgbClr val="FFFFFF"/>
            </a:solidFill>
            <a:ln w="28575" algn="ctr">
              <a:noFill/>
              <a:miter lim="800000"/>
              <a:headEnd/>
              <a:tailEnd type="none" w="med" len="lg"/>
            </a:ln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rgbClr val="FF3300"/>
                  </a:solidFill>
                  <a:latin typeface="Arial" charset="0"/>
                </a:rPr>
                <a:t>Пурины</a:t>
              </a:r>
            </a:p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rgbClr val="FF3300"/>
                  </a:solidFill>
                  <a:latin typeface="Arial" charset="0"/>
                </a:rPr>
                <a:t>Пиримидины</a:t>
              </a:r>
            </a:p>
          </p:txBody>
        </p:sp>
      </p:grp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836738" y="6091238"/>
            <a:ext cx="2303462" cy="720725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>
                <a:latin typeface="Arial" charset="0"/>
              </a:rPr>
              <a:t>Тимин, Т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011863" y="6091238"/>
            <a:ext cx="2303462" cy="720725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>
                <a:latin typeface="Arial" charset="0"/>
              </a:rPr>
              <a:t>Цитозин, Ц</a:t>
            </a:r>
          </a:p>
        </p:txBody>
      </p:sp>
      <p:sp useBgFill="1">
        <p:nvSpPr>
          <p:cNvPr id="134151" name="Rectangle 7"/>
          <p:cNvSpPr>
            <a:spLocks noChangeArrowheads="1"/>
          </p:cNvSpPr>
          <p:nvPr/>
        </p:nvSpPr>
        <p:spPr bwMode="auto">
          <a:xfrm>
            <a:off x="1836738" y="2419350"/>
            <a:ext cx="2303462" cy="720725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>
                <a:latin typeface="Arial" charset="0"/>
              </a:rPr>
              <a:t>Аденин, А</a:t>
            </a:r>
          </a:p>
        </p:txBody>
      </p:sp>
      <p:sp useBgFill="1">
        <p:nvSpPr>
          <p:cNvPr id="134152" name="Rectangle 8"/>
          <p:cNvSpPr>
            <a:spLocks noChangeArrowheads="1"/>
          </p:cNvSpPr>
          <p:nvPr/>
        </p:nvSpPr>
        <p:spPr bwMode="auto">
          <a:xfrm>
            <a:off x="6011863" y="2419350"/>
            <a:ext cx="2303462" cy="720725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>
                <a:latin typeface="Arial" charset="0"/>
              </a:rPr>
              <a:t>Гуанин, Г</a:t>
            </a:r>
          </a:p>
        </p:txBody>
      </p:sp>
      <p:sp>
        <p:nvSpPr>
          <p:cNvPr id="25607" name="Line 9"/>
          <p:cNvSpPr>
            <a:spLocks noChangeShapeType="1"/>
          </p:cNvSpPr>
          <p:nvPr/>
        </p:nvSpPr>
        <p:spPr bwMode="auto">
          <a:xfrm>
            <a:off x="1619250" y="3498850"/>
            <a:ext cx="698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8" name="Rectangle 18"/>
          <p:cNvSpPr>
            <a:spLocks noChangeArrowheads="1"/>
          </p:cNvSpPr>
          <p:nvPr/>
        </p:nvSpPr>
        <p:spPr bwMode="auto">
          <a:xfrm>
            <a:off x="0" y="333375"/>
            <a:ext cx="17637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Arial" charset="0"/>
              </a:rPr>
              <a:t>ДНК</a:t>
            </a:r>
          </a:p>
        </p:txBody>
      </p:sp>
      <p:sp useBgFill="1">
        <p:nvSpPr>
          <p:cNvPr id="134163" name="Rectangle 19"/>
          <p:cNvSpPr>
            <a:spLocks noChangeArrowheads="1"/>
          </p:cNvSpPr>
          <p:nvPr/>
        </p:nvSpPr>
        <p:spPr bwMode="auto">
          <a:xfrm>
            <a:off x="179388" y="333375"/>
            <a:ext cx="1403350" cy="9366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latin typeface="Arial" charset="0"/>
              </a:rPr>
              <a:t>РНК</a:t>
            </a:r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1835150" y="6092825"/>
            <a:ext cx="2303463" cy="720725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rgbClr val="C0C0C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3200">
                <a:latin typeface="Arial" charset="0"/>
              </a:rPr>
              <a:t>Урацил, У</a:t>
            </a:r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>
            <a:off x="3562350" y="4076700"/>
            <a:ext cx="2305050" cy="1414463"/>
          </a:xfrm>
          <a:prstGeom prst="ellipse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 type="none" w="med" len="lg"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Убрали метильную группу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3" grpId="0" animBg="1"/>
      <p:bldP spid="134164" grpId="0" animBg="1"/>
      <p:bldP spid="1341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2403475"/>
          </a:xfrm>
        </p:spPr>
        <p:txBody>
          <a:bodyPr/>
          <a:lstStyle/>
          <a:p>
            <a:pPr eaLnBrk="1" hangingPunct="1"/>
            <a:r>
              <a:rPr lang="ru-RU" dirty="0" smtClean="0"/>
              <a:t>Информационную функцию выполняет ДНК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860800"/>
            <a:ext cx="6832600" cy="1752600"/>
          </a:xfrm>
        </p:spPr>
        <p:txBody>
          <a:bodyPr/>
          <a:lstStyle/>
          <a:p>
            <a:pPr eaLnBrk="1" hangingPunct="1"/>
            <a:r>
              <a:rPr lang="ru-RU" smtClean="0"/>
              <a:t>главная и единственная ее функция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333375"/>
            <a:ext cx="8964613" cy="62642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ru-RU" dirty="0" smtClean="0"/>
              <a:t>ДНК – </a:t>
            </a:r>
            <a:r>
              <a:rPr lang="ru-RU" b="1" dirty="0" smtClean="0">
                <a:solidFill>
                  <a:srgbClr val="CC3300"/>
                </a:solidFill>
              </a:rPr>
              <a:t>самая большая</a:t>
            </a:r>
            <a:r>
              <a:rPr lang="ru-RU" dirty="0" smtClean="0"/>
              <a:t> молекула в клетке. Она намного больше белков и РНК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ru-RU" dirty="0" smtClean="0"/>
              <a:t>Каждая хромосома = одна молекула ДНК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ru-RU" dirty="0" smtClean="0"/>
              <a:t>23 хромосомы человека = 23 молекулы ДНК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dirty="0" smtClean="0"/>
              <a:t>                        </a:t>
            </a:r>
            <a:r>
              <a:rPr lang="ru-RU" sz="3600" dirty="0" smtClean="0">
                <a:cs typeface="Arial" charset="0"/>
              </a:rPr>
              <a:t>≈</a:t>
            </a:r>
            <a:r>
              <a:rPr lang="ru-RU" sz="3600" dirty="0" smtClean="0"/>
              <a:t> 1 метр</a:t>
            </a:r>
            <a:endParaRPr lang="ru-RU" dirty="0" smtClean="0"/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ru-RU" dirty="0" smtClean="0">
                <a:cs typeface="Arial" charset="0"/>
              </a:rPr>
              <a:t>Самые длинные из них ≈ </a:t>
            </a:r>
            <a:r>
              <a:rPr lang="ru-RU" dirty="0" smtClean="0"/>
              <a:t>8 см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defRPr/>
            </a:pPr>
            <a:r>
              <a:rPr lang="ru-RU" dirty="0" smtClean="0"/>
              <a:t>ДНК – это </a:t>
            </a:r>
            <a:r>
              <a:rPr lang="ru-RU" b="1" dirty="0" smtClean="0"/>
              <a:t>молекула-текст</a:t>
            </a:r>
            <a:r>
              <a:rPr lang="ru-RU" dirty="0" smtClean="0"/>
              <a:t>. В </a:t>
            </a:r>
            <a:r>
              <a:rPr lang="ru-RU" dirty="0" err="1" smtClean="0"/>
              <a:t>последова-тельности</a:t>
            </a:r>
            <a:r>
              <a:rPr lang="ru-RU" dirty="0" smtClean="0"/>
              <a:t> ее нуклеотидов записана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вся наследственная программа организма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Чаргафф правила"/>
          <p:cNvPicPr>
            <a:picLocks noChangeAspect="1" noChangeArrowheads="1"/>
          </p:cNvPicPr>
          <p:nvPr/>
        </p:nvPicPr>
        <p:blipFill>
          <a:blip r:embed="rId2" cstate="print"/>
          <a:srcRect r="11175" b="24666"/>
          <a:stretch>
            <a:fillRect/>
          </a:stretch>
        </p:blipFill>
        <p:spPr bwMode="auto">
          <a:xfrm>
            <a:off x="1583668" y="2348880"/>
            <a:ext cx="3492388" cy="225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83568" y="374799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Строение ДНК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(двойная спираль)</a:t>
            </a:r>
            <a:endParaRPr kumimoji="0" lang="ru-RU" sz="6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Принцип </a:t>
            </a:r>
            <a:r>
              <a:rPr lang="ru-RU" sz="40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комплементарности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r="55120"/>
          <a:stretch>
            <a:fillRect/>
          </a:stretch>
        </p:blipFill>
        <p:spPr bwMode="auto">
          <a:xfrm>
            <a:off x="6984268" y="2420888"/>
            <a:ext cx="1908212" cy="40684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508518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+mn-lt"/>
              </a:rPr>
              <a:t>Адениновый</a:t>
            </a:r>
            <a:r>
              <a:rPr lang="ru-RU" sz="2000" b="1" dirty="0" smtClean="0">
                <a:latin typeface="+mn-lt"/>
              </a:rPr>
              <a:t> нуклеотид – </a:t>
            </a:r>
            <a:r>
              <a:rPr lang="ru-RU" sz="2000" b="1" dirty="0" err="1" smtClean="0">
                <a:latin typeface="+mn-lt"/>
              </a:rPr>
              <a:t>тиминовый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нуклеотид</a:t>
            </a:r>
            <a:endParaRPr lang="ru-RU" sz="2000" b="1" dirty="0" smtClean="0">
              <a:latin typeface="+mn-lt"/>
            </a:endParaRPr>
          </a:p>
          <a:p>
            <a:endParaRPr lang="ru-RU" sz="2000" b="1" dirty="0" smtClean="0">
              <a:latin typeface="+mn-lt"/>
            </a:endParaRPr>
          </a:p>
          <a:p>
            <a:r>
              <a:rPr lang="ru-RU" sz="2000" b="1" dirty="0" err="1" smtClean="0">
                <a:latin typeface="+mn-lt"/>
              </a:rPr>
              <a:t>Гуаниновый</a:t>
            </a:r>
            <a:r>
              <a:rPr lang="ru-RU" sz="2000" b="1" dirty="0" smtClean="0">
                <a:latin typeface="+mn-lt"/>
              </a:rPr>
              <a:t> нуклеотид – </a:t>
            </a:r>
            <a:r>
              <a:rPr lang="ru-RU" sz="2000" b="1" dirty="0" err="1" smtClean="0">
                <a:latin typeface="+mn-lt"/>
              </a:rPr>
              <a:t>цитозиновый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 err="1" smtClean="0">
                <a:latin typeface="+mn-lt"/>
              </a:rPr>
              <a:t>нуклеотид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685800"/>
            <a:ext cx="2971800" cy="41259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  <a:latin typeface="Arial Rounded MT Bold" pitchFamily="34" charset="0"/>
              </a:rPr>
              <a:t>Принцип комплементар-ности: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Arial Rounded MT Bold" pitchFamily="34" charset="0"/>
              </a:rPr>
              <a:t>   </a:t>
            </a:r>
            <a:r>
              <a:rPr lang="ru-RU" sz="4000" b="1">
                <a:latin typeface="Arial Rounded MT Bold" pitchFamily="34" charset="0"/>
              </a:rPr>
              <a:t>А        Т</a:t>
            </a:r>
          </a:p>
          <a:p>
            <a:pPr>
              <a:spcBef>
                <a:spcPct val="50000"/>
              </a:spcBef>
            </a:pPr>
            <a:r>
              <a:rPr lang="ru-RU" sz="4000" b="1">
                <a:latin typeface="Arial Rounded MT Bold" pitchFamily="34" charset="0"/>
              </a:rPr>
              <a:t>  Г         Ц</a:t>
            </a:r>
          </a:p>
          <a:p>
            <a:pPr>
              <a:spcBef>
                <a:spcPct val="50000"/>
              </a:spcBef>
            </a:pPr>
            <a:endParaRPr lang="ru-RU" sz="4000" b="1">
              <a:latin typeface="Arial Rounded MT Bold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219200" y="2514600"/>
            <a:ext cx="762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buFontTx/>
              <a:buChar char="-"/>
            </a:pPr>
            <a:r>
              <a:rPr lang="ru-RU" sz="2800">
                <a:latin typeface="Arial Rounded MT Bold" pitchFamily="34" charset="0"/>
              </a:rPr>
              <a:t> - - - - -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19200" y="3352800"/>
            <a:ext cx="762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buFontTx/>
              <a:buChar char="-"/>
            </a:pPr>
            <a:r>
              <a:rPr lang="ru-RU" sz="2800">
                <a:latin typeface="Arial Rounded MT Bold" pitchFamily="34" charset="0"/>
              </a:rPr>
              <a:t> - - - - -</a:t>
            </a:r>
          </a:p>
          <a:p>
            <a:pPr>
              <a:lnSpc>
                <a:spcPct val="30000"/>
              </a:lnSpc>
              <a:buFontTx/>
              <a:buChar char="-"/>
            </a:pPr>
            <a:r>
              <a:rPr lang="ru-RU" sz="2800">
                <a:latin typeface="Arial Rounded MT Bold" pitchFamily="34" charset="0"/>
              </a:rPr>
              <a:t> - -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468313" y="5084763"/>
            <a:ext cx="25209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Verdana" pitchFamily="34" charset="0"/>
              </a:rPr>
              <a:t>Слабые водородные связи!</a:t>
            </a:r>
          </a:p>
        </p:txBody>
      </p:sp>
      <p:pic>
        <p:nvPicPr>
          <p:cNvPr id="36870" name="Picture 7" descr="mad03458_10_04"/>
          <p:cNvPicPr>
            <a:picLocks noChangeAspect="1" noChangeArrowheads="1"/>
          </p:cNvPicPr>
          <p:nvPr/>
        </p:nvPicPr>
        <p:blipFill>
          <a:blip r:embed="rId2" cstate="print"/>
          <a:srcRect t="3455"/>
          <a:stretch>
            <a:fillRect/>
          </a:stretch>
        </p:blipFill>
        <p:spPr bwMode="auto">
          <a:xfrm>
            <a:off x="3375025" y="115888"/>
            <a:ext cx="558958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50825" y="2997200"/>
            <a:ext cx="2808288" cy="1539875"/>
            <a:chOff x="158" y="1888"/>
            <a:chExt cx="1769" cy="970"/>
          </a:xfrm>
        </p:grpSpPr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612" y="2614"/>
              <a:ext cx="104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med" len="lg"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  <a:latin typeface="Arial" charset="0"/>
                </a:rPr>
                <a:t>Прочнее</a:t>
              </a:r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158" y="1888"/>
              <a:ext cx="1769" cy="681"/>
            </a:xfrm>
            <a:prstGeom prst="ellipse">
              <a:avLst/>
            </a:prstGeom>
            <a:noFill/>
            <a:ln w="76200" algn="ctr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lIns="18000" tIns="10800" rIns="18000" bIns="10800"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6600" dirty="0" smtClean="0"/>
              <a:t>РНК осуществляют в клетке синтез белков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84684"/>
            <a:ext cx="8424863" cy="5221287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sz="3600" dirty="0" smtClean="0"/>
              <a:t>РНК</a:t>
            </a:r>
            <a:r>
              <a:rPr lang="ru-RU" sz="3600" dirty="0" smtClean="0">
                <a:solidFill>
                  <a:srgbClr val="CC3300"/>
                </a:solidFill>
              </a:rPr>
              <a:t>  </a:t>
            </a:r>
            <a:r>
              <a:rPr lang="ru-RU" sz="3600" dirty="0" smtClean="0"/>
              <a:t>-</a:t>
            </a:r>
            <a:r>
              <a:rPr lang="ru-RU" sz="3600" dirty="0" smtClean="0">
                <a:solidFill>
                  <a:srgbClr val="CC33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одноцепочечные</a:t>
            </a:r>
            <a:r>
              <a:rPr lang="ru-RU" sz="3600" dirty="0" smtClean="0"/>
              <a:t> молекулы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sz="3600" dirty="0" smtClean="0"/>
              <a:t>РНК намного </a:t>
            </a:r>
            <a:r>
              <a:rPr lang="ru-RU" sz="3600" b="1" dirty="0" smtClean="0">
                <a:solidFill>
                  <a:srgbClr val="C00000"/>
                </a:solidFill>
              </a:rPr>
              <a:t>меньше</a:t>
            </a:r>
            <a:r>
              <a:rPr lang="ru-RU" sz="3600" dirty="0" smtClean="0"/>
              <a:t> – сравнимы по размеру с белками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sz="3600" dirty="0" smtClean="0"/>
              <a:t>Существует </a:t>
            </a:r>
            <a:r>
              <a:rPr lang="ru-RU" sz="3600" b="1" dirty="0" smtClean="0">
                <a:solidFill>
                  <a:srgbClr val="C00000"/>
                </a:solidFill>
              </a:rPr>
              <a:t>три вида </a:t>
            </a:r>
            <a:r>
              <a:rPr lang="ru-RU" sz="3600" dirty="0" smtClean="0"/>
              <a:t>РНК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  <a:buNone/>
            </a:pPr>
            <a:endParaRPr lang="ru-RU" sz="3600" dirty="0" smtClean="0"/>
          </a:p>
          <a:p>
            <a:pPr marL="609600" indent="-609600" eaLnBrk="1" hangingPunct="1">
              <a:lnSpc>
                <a:spcPct val="120000"/>
              </a:lnSpc>
              <a:spcBef>
                <a:spcPct val="50000"/>
              </a:spcBef>
            </a:pPr>
            <a:endParaRPr lang="ru-RU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3727450" y="2692400"/>
            <a:ext cx="1871663" cy="1189038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Arial" charset="0"/>
              </a:rPr>
              <a:t>БЕЛКИ</a:t>
            </a:r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5940425" y="1412875"/>
            <a:ext cx="2555875" cy="97155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</a:rPr>
              <a:t>РЕГУЛЯТОРЫ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565150" y="1484313"/>
            <a:ext cx="2736850" cy="1079500"/>
          </a:xfrm>
          <a:prstGeom prst="ellipse">
            <a:avLst/>
          </a:prstGeom>
          <a:solidFill>
            <a:srgbClr val="66FF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</a:rPr>
              <a:t>ФЕРМЕНТЫ</a:t>
            </a: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00025" y="3271838"/>
            <a:ext cx="2932113" cy="1208087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Arial" charset="0"/>
              </a:rPr>
              <a:t>СТРОИТЕЛЬНЫЙ </a:t>
            </a:r>
          </a:p>
          <a:p>
            <a:pPr algn="ctr"/>
            <a:r>
              <a:rPr lang="ru-RU" sz="2000" b="1">
                <a:latin typeface="Arial" charset="0"/>
              </a:rPr>
              <a:t>МАТЕРИАЛ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042988" y="5176838"/>
            <a:ext cx="2720975" cy="900112"/>
          </a:xfrm>
          <a:prstGeom prst="ellipse">
            <a:avLst/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</a:rPr>
              <a:t>ТРАНСПОРТ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4140200" y="5157788"/>
            <a:ext cx="2592388" cy="1008062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</a:rPr>
              <a:t>ДВИЖЕНИЕ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6732588" y="3284538"/>
            <a:ext cx="2108200" cy="957262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" charset="0"/>
              </a:rPr>
              <a:t>ЗАЩИТА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3114675" y="2332038"/>
            <a:ext cx="736600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5454650" y="2276475"/>
            <a:ext cx="917575" cy="631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2916238" y="3500438"/>
            <a:ext cx="792162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3059113" y="3881438"/>
            <a:ext cx="992187" cy="1347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5238750" y="3881438"/>
            <a:ext cx="125413" cy="127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5562600" y="3556000"/>
            <a:ext cx="1169988" cy="160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eaLnBrk="1" hangingPunct="1"/>
            <a:r>
              <a:rPr lang="ru-RU" sz="3600" smtClean="0"/>
              <a:t>Уникальность функций белков</a:t>
            </a:r>
          </a:p>
        </p:txBody>
      </p:sp>
      <p:sp>
        <p:nvSpPr>
          <p:cNvPr id="98320" name="Oval 16"/>
          <p:cNvSpPr>
            <a:spLocks noChangeArrowheads="1"/>
          </p:cNvSpPr>
          <p:nvPr/>
        </p:nvSpPr>
        <p:spPr bwMode="auto">
          <a:xfrm>
            <a:off x="6877050" y="4724400"/>
            <a:ext cx="2124075" cy="1296988"/>
          </a:xfrm>
          <a:prstGeom prst="ellipse">
            <a:avLst/>
          </a:prstGeom>
          <a:gradFill rotWithShape="1">
            <a:gsLst>
              <a:gs pos="0">
                <a:srgbClr val="666699"/>
              </a:gs>
              <a:gs pos="100000">
                <a:srgbClr val="424262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FFFF"/>
                </a:solidFill>
                <a:latin typeface="Arial" charset="0"/>
              </a:rPr>
              <a:t>Матрицы?</a:t>
            </a: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5419725" y="3736975"/>
            <a:ext cx="1816100" cy="1204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7092950" y="4652963"/>
            <a:ext cx="1457325" cy="18208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H="1">
            <a:off x="7164388" y="4797425"/>
            <a:ext cx="1800225" cy="154781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95288" y="4471988"/>
            <a:ext cx="259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Углеводы, липиды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73113" y="2600325"/>
            <a:ext cx="2359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РНК – рибозимы</a:t>
            </a:r>
            <a:endParaRPr lang="ru-RU" sz="2000">
              <a:latin typeface="Arial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6300788" y="2349500"/>
            <a:ext cx="25193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Другие гормоны, </a:t>
            </a:r>
            <a:r>
              <a:rPr lang="ru-RU" sz="2000" b="1" dirty="0" err="1">
                <a:latin typeface="Arial" charset="0"/>
              </a:rPr>
              <a:t>ц-АМФ</a:t>
            </a:r>
            <a:r>
              <a:rPr lang="ru-RU" sz="2000" b="1" dirty="0">
                <a:latin typeface="Arial" charset="0"/>
              </a:rPr>
              <a:t>, ионы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835150" y="6127750"/>
            <a:ext cx="106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т-РНК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39750" y="765175"/>
            <a:ext cx="8058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 b="1">
                <a:latin typeface="Arial" charset="0"/>
                <a:cs typeface="Tahoma" pitchFamily="34" charset="0"/>
              </a:rPr>
              <a:t>Есть ли другие вещества, выполняющие те же функции ?</a:t>
            </a:r>
            <a:endParaRPr lang="ru-RU" sz="2000"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0" grpId="0" animBg="1"/>
      <p:bldP spid="98321" grpId="0" animBg="1"/>
      <p:bldP spid="98322" grpId="0" animBg="1"/>
      <p:bldP spid="983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54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dirty="0" smtClean="0"/>
              <a:t>Виды РНК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04925"/>
            <a:ext cx="8991600" cy="4860925"/>
          </a:xfrm>
        </p:spPr>
        <p:txBody>
          <a:bodyPr/>
          <a:lstStyle/>
          <a:p>
            <a:pPr marL="609600" indent="-609600" eaLnBrk="1" hangingPunct="1">
              <a:spcBef>
                <a:spcPct val="90000"/>
              </a:spcBef>
              <a:buFont typeface="Wingdings" pitchFamily="2" charset="2"/>
              <a:buAutoNum type="arabicPeriod"/>
            </a:pPr>
            <a:r>
              <a:rPr lang="ru-RU" b="1" dirty="0" err="1" smtClean="0">
                <a:solidFill>
                  <a:srgbClr val="CC3300"/>
                </a:solidFill>
              </a:rPr>
              <a:t>и-РНК</a:t>
            </a:r>
            <a:r>
              <a:rPr lang="ru-RU" dirty="0" smtClean="0"/>
              <a:t> = </a:t>
            </a:r>
            <a:r>
              <a:rPr lang="ru-RU" dirty="0" err="1" smtClean="0"/>
              <a:t>м-РНК</a:t>
            </a:r>
            <a:r>
              <a:rPr lang="ru-RU" dirty="0" smtClean="0"/>
              <a:t> информационная,    матричная</a:t>
            </a:r>
          </a:p>
          <a:p>
            <a:pPr marL="2209800" lvl="4" indent="-3810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/>
              <a:t>до 10 тысяч нуклеотидов</a:t>
            </a:r>
          </a:p>
          <a:p>
            <a:pPr marL="609600" indent="-609600" eaLnBrk="1" hangingPunct="1">
              <a:spcBef>
                <a:spcPct val="90000"/>
              </a:spcBef>
              <a:buFont typeface="Wingdings" pitchFamily="2" charset="2"/>
              <a:buAutoNum type="arabicPeriod" startAt="2"/>
            </a:pPr>
            <a:r>
              <a:rPr lang="ru-RU" b="1" dirty="0" smtClean="0">
                <a:solidFill>
                  <a:srgbClr val="CC3300"/>
                </a:solidFill>
              </a:rPr>
              <a:t>т- РНК</a:t>
            </a:r>
            <a:r>
              <a:rPr lang="ru-RU" dirty="0" smtClean="0"/>
              <a:t>  транспортная</a:t>
            </a:r>
          </a:p>
          <a:p>
            <a:pPr marL="2209800" lvl="4" indent="-3810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/>
              <a:t>около 100 нуклеотидов</a:t>
            </a:r>
            <a:r>
              <a:rPr lang="ru-RU" dirty="0" smtClean="0"/>
              <a:t>    </a:t>
            </a:r>
          </a:p>
          <a:p>
            <a:pPr marL="609600" indent="-609600" eaLnBrk="1" hangingPunct="1">
              <a:spcBef>
                <a:spcPct val="90000"/>
              </a:spcBef>
              <a:buFont typeface="Wingdings" pitchFamily="2" charset="2"/>
              <a:buAutoNum type="arabicPeriod" startAt="2"/>
            </a:pPr>
            <a:r>
              <a:rPr lang="ru-RU" b="1" dirty="0" err="1" smtClean="0">
                <a:solidFill>
                  <a:srgbClr val="CC3300"/>
                </a:solidFill>
              </a:rPr>
              <a:t>р-РНК</a:t>
            </a:r>
            <a:r>
              <a:rPr lang="ru-RU" dirty="0" smtClean="0"/>
              <a:t>  </a:t>
            </a:r>
            <a:r>
              <a:rPr lang="ru-RU" dirty="0" err="1" smtClean="0"/>
              <a:t>рибосомальная</a:t>
            </a:r>
            <a:endParaRPr lang="ru-RU" dirty="0" smtClean="0"/>
          </a:p>
          <a:p>
            <a:pPr marL="2209800" lvl="4" indent="-3810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dirty="0" smtClean="0"/>
              <a:t>2-3 тысячи нуклеотидов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6551613" y="3897313"/>
            <a:ext cx="2557462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как и белки, имеют </a:t>
            </a:r>
          </a:p>
          <a:p>
            <a:pPr algn="ctr"/>
            <a:r>
              <a:rPr lang="ru-RU" sz="2400" b="1">
                <a:latin typeface="Tahoma" pitchFamily="34" charset="0"/>
                <a:cs typeface="Tahoma" pitchFamily="34" charset="0"/>
              </a:rPr>
              <a:t>3-мерную конформацию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6767513" y="2133600"/>
            <a:ext cx="20859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линейная</a:t>
            </a:r>
          </a:p>
        </p:txBody>
      </p:sp>
      <p:sp>
        <p:nvSpPr>
          <p:cNvPr id="166918" name="AutoShape 6"/>
          <p:cNvSpPr>
            <a:spLocks/>
          </p:cNvSpPr>
          <p:nvPr/>
        </p:nvSpPr>
        <p:spPr bwMode="auto">
          <a:xfrm>
            <a:off x="6335713" y="3357563"/>
            <a:ext cx="287337" cy="2771775"/>
          </a:xfrm>
          <a:prstGeom prst="rightBrace">
            <a:avLst>
              <a:gd name="adj1" fmla="val 80387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none" w="med" len="lg"/>
          </a:ln>
        </p:spPr>
        <p:txBody>
          <a:bodyPr lIns="18000" tIns="10800" rIns="18000" bIns="10800" anchor="ctr">
            <a:spAutoFit/>
          </a:bodyPr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304764"/>
            <a:ext cx="89916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15000"/>
              </a:lnSpc>
              <a:spcBef>
                <a:spcPct val="90000"/>
              </a:spcBef>
              <a:spcAft>
                <a:spcPct val="0"/>
              </a:spcAft>
              <a:buClr>
                <a:srgbClr val="CC3300"/>
              </a:buClr>
              <a:buSzPct val="130000"/>
              <a:buFont typeface="Wingdings" pitchFamily="2" charset="2"/>
              <a:buAutoNum type="arabicPeriod"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и-РНК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м-РНК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информационная,    матричная</a:t>
            </a:r>
          </a:p>
          <a:p>
            <a:pPr marL="2209800" marR="0" lvl="4" indent="-3810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до 10 тысяч нуклеотидов</a:t>
            </a:r>
          </a:p>
          <a:p>
            <a:pPr marL="609600" marR="0" lvl="0" indent="-609600" algn="l" defTabSz="914400" rtl="0" eaLnBrk="1" fontAlgn="base" latinLnBrk="0" hangingPunct="1">
              <a:lnSpc>
                <a:spcPct val="115000"/>
              </a:lnSpc>
              <a:spcBef>
                <a:spcPct val="90000"/>
              </a:spcBef>
              <a:spcAft>
                <a:spcPct val="0"/>
              </a:spcAft>
              <a:buClr>
                <a:srgbClr val="CC3300"/>
              </a:buClr>
              <a:buSzPct val="130000"/>
              <a:buFont typeface="Wingdings" pitchFamily="2" charset="2"/>
              <a:buAutoNum type="arabicPeriod" startAt="2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т- РНК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транспортная</a:t>
            </a:r>
          </a:p>
          <a:p>
            <a:pPr marL="2209800" marR="0" lvl="4" indent="-3810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CC3300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около 100 нуклеотидов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</a:t>
            </a:r>
          </a:p>
          <a:p>
            <a:pPr marL="609600" marR="0" lvl="0" indent="-609600" algn="l" defTabSz="914400" rtl="0" eaLnBrk="1" fontAlgn="base" latinLnBrk="0" hangingPunct="1">
              <a:lnSpc>
                <a:spcPct val="115000"/>
              </a:lnSpc>
              <a:spcBef>
                <a:spcPct val="90000"/>
              </a:spcBef>
              <a:spcAft>
                <a:spcPct val="0"/>
              </a:spcAft>
              <a:buClr>
                <a:srgbClr val="CC3300"/>
              </a:buClr>
              <a:buSzPct val="130000"/>
              <a:buFont typeface="Wingdings" pitchFamily="2" charset="2"/>
              <a:buAutoNum type="arabicPeriod" startAt="2"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р-РНК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рибо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smtClean="0"/>
              <a:t>Функции РНК</a:t>
            </a:r>
            <a:br>
              <a:rPr lang="ru-RU" smtClean="0"/>
            </a:br>
            <a:r>
              <a:rPr lang="ru-RU" sz="4000" b="0" smtClean="0">
                <a:solidFill>
                  <a:schemeClr val="tx1"/>
                </a:solidFill>
              </a:rPr>
              <a:t>в порядке их открытия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773238"/>
            <a:ext cx="8229600" cy="41021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4000" b="1" dirty="0" smtClean="0">
                <a:solidFill>
                  <a:schemeClr val="tx2"/>
                </a:solidFill>
              </a:rPr>
              <a:t>Информационная: реализация информации</a:t>
            </a:r>
            <a:endParaRPr lang="ru-RU" sz="4000" b="1" dirty="0" smtClean="0">
              <a:solidFill>
                <a:schemeClr val="accent2"/>
              </a:solidFill>
            </a:endParaRPr>
          </a:p>
          <a:p>
            <a:pPr marL="609600" indent="-609600"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ru-RU" dirty="0" smtClean="0"/>
              <a:t>     Все виды РНК – </a:t>
            </a:r>
            <a:r>
              <a:rPr lang="ru-RU" sz="4000" dirty="0" smtClean="0"/>
              <a:t>посредники</a:t>
            </a:r>
            <a:r>
              <a:rPr lang="ru-RU" dirty="0" smtClean="0"/>
              <a:t> в передаче информации от ДНК к белку</a:t>
            </a:r>
          </a:p>
        </p:txBody>
      </p:sp>
      <p:grpSp>
        <p:nvGrpSpPr>
          <p:cNvPr id="50180" name="Group 11"/>
          <p:cNvGrpSpPr>
            <a:grpSpLocks/>
          </p:cNvGrpSpPr>
          <p:nvPr/>
        </p:nvGrpSpPr>
        <p:grpSpPr bwMode="auto">
          <a:xfrm>
            <a:off x="1403350" y="4724400"/>
            <a:ext cx="6229350" cy="666750"/>
            <a:chOff x="1156" y="2682"/>
            <a:chExt cx="3924" cy="420"/>
          </a:xfrm>
        </p:grpSpPr>
        <p:sp>
          <p:nvSpPr>
            <p:cNvPr id="50184" name="Text Box 4"/>
            <p:cNvSpPr txBox="1">
              <a:spLocks noChangeArrowheads="1"/>
            </p:cNvSpPr>
            <p:nvPr/>
          </p:nvSpPr>
          <p:spPr bwMode="auto">
            <a:xfrm>
              <a:off x="1156" y="2682"/>
              <a:ext cx="817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med" len="lg"/>
            </a:ln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000">
                  <a:latin typeface="Arial" charset="0"/>
                </a:rPr>
                <a:t>ДНК</a:t>
              </a:r>
            </a:p>
          </p:txBody>
        </p:sp>
        <p:sp>
          <p:nvSpPr>
            <p:cNvPr id="50185" name="Text Box 5"/>
            <p:cNvSpPr txBox="1">
              <a:spLocks noChangeArrowheads="1"/>
            </p:cNvSpPr>
            <p:nvPr/>
          </p:nvSpPr>
          <p:spPr bwMode="auto">
            <a:xfrm>
              <a:off x="2585" y="2704"/>
              <a:ext cx="817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med" len="lg"/>
            </a:ln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000">
                  <a:latin typeface="Arial" charset="0"/>
                </a:rPr>
                <a:t>РНК</a:t>
              </a:r>
            </a:p>
          </p:txBody>
        </p:sp>
        <p:sp>
          <p:nvSpPr>
            <p:cNvPr id="50186" name="Text Box 6"/>
            <p:cNvSpPr txBox="1">
              <a:spLocks noChangeArrowheads="1"/>
            </p:cNvSpPr>
            <p:nvPr/>
          </p:nvSpPr>
          <p:spPr bwMode="auto">
            <a:xfrm>
              <a:off x="3991" y="2692"/>
              <a:ext cx="1089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med" len="lg"/>
            </a:ln>
          </p:spPr>
          <p:txBody>
            <a:bodyPr lIns="18000" tIns="10800" rIns="18000" bIns="10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000">
                  <a:latin typeface="Arial" charset="0"/>
                </a:rPr>
                <a:t>белок</a:t>
              </a:r>
            </a:p>
          </p:txBody>
        </p:sp>
        <p:sp>
          <p:nvSpPr>
            <p:cNvPr id="173063" name="AutoShape 7"/>
            <p:cNvSpPr>
              <a:spLocks noChangeArrowheads="1"/>
            </p:cNvSpPr>
            <p:nvPr/>
          </p:nvSpPr>
          <p:spPr bwMode="auto">
            <a:xfrm>
              <a:off x="2086" y="2795"/>
              <a:ext cx="386" cy="250"/>
            </a:xfrm>
            <a:prstGeom prst="rightArrow">
              <a:avLst>
                <a:gd name="adj1" fmla="val 50000"/>
                <a:gd name="adj2" fmla="val 38600"/>
              </a:avLst>
            </a:prstGeom>
            <a:gradFill rotWithShape="1">
              <a:gsLst>
                <a:gs pos="0">
                  <a:srgbClr val="0066CC">
                    <a:gamma/>
                    <a:shade val="41569"/>
                    <a:invGamma/>
                  </a:srgbClr>
                </a:gs>
                <a:gs pos="50000">
                  <a:srgbClr val="0066CC">
                    <a:alpha val="77000"/>
                  </a:srgbClr>
                </a:gs>
                <a:gs pos="100000">
                  <a:srgbClr val="0066CC">
                    <a:gamma/>
                    <a:shade val="41569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 type="none" w="med" len="lg"/>
            </a:ln>
            <a:effectLst/>
          </p:spPr>
          <p:txBody>
            <a:bodyPr wrap="none" lIns="18000" tIns="10800" rIns="18000" bIns="10800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064" name="AutoShape 8"/>
            <p:cNvSpPr>
              <a:spLocks noChangeArrowheads="1"/>
            </p:cNvSpPr>
            <p:nvPr/>
          </p:nvSpPr>
          <p:spPr bwMode="auto">
            <a:xfrm>
              <a:off x="3538" y="2795"/>
              <a:ext cx="386" cy="250"/>
            </a:xfrm>
            <a:prstGeom prst="rightArrow">
              <a:avLst>
                <a:gd name="adj1" fmla="val 50000"/>
                <a:gd name="adj2" fmla="val 38600"/>
              </a:avLst>
            </a:prstGeom>
            <a:gradFill rotWithShape="1">
              <a:gsLst>
                <a:gs pos="0">
                  <a:srgbClr val="0066CC">
                    <a:gamma/>
                    <a:shade val="41569"/>
                    <a:invGamma/>
                  </a:srgbClr>
                </a:gs>
                <a:gs pos="50000">
                  <a:srgbClr val="0066CC">
                    <a:alpha val="77000"/>
                  </a:srgbClr>
                </a:gs>
                <a:gs pos="100000">
                  <a:srgbClr val="0066CC">
                    <a:gamma/>
                    <a:shade val="41569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 type="none" w="med" len="lg"/>
            </a:ln>
            <a:effectLst/>
          </p:spPr>
          <p:txBody>
            <a:bodyPr wrap="none" lIns="18000" tIns="10800" rIns="18000" bIns="10800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181" name="Rectangle 9"/>
          <p:cNvSpPr>
            <a:spLocks noChangeArrowheads="1"/>
          </p:cNvSpPr>
          <p:nvPr/>
        </p:nvSpPr>
        <p:spPr bwMode="auto">
          <a:xfrm>
            <a:off x="323528" y="6096000"/>
            <a:ext cx="73437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3200" dirty="0">
                <a:latin typeface="Arial" charset="0"/>
              </a:rPr>
              <a:t>Место встречи всех трех РНК  –     </a:t>
            </a:r>
            <a:r>
              <a:rPr lang="ru-RU" sz="4000" b="1" dirty="0">
                <a:solidFill>
                  <a:schemeClr val="accent2"/>
                </a:solidFill>
                <a:latin typeface="Arial" charset="0"/>
              </a:rPr>
              <a:t>?</a:t>
            </a:r>
          </a:p>
        </p:txBody>
      </p:sp>
      <p:sp useBgFill="1">
        <p:nvSpPr>
          <p:cNvPr id="173066" name="Rectangle 10"/>
          <p:cNvSpPr>
            <a:spLocks noChangeArrowheads="1"/>
          </p:cNvSpPr>
          <p:nvPr/>
        </p:nvSpPr>
        <p:spPr bwMode="auto">
          <a:xfrm>
            <a:off x="6552220" y="6229350"/>
            <a:ext cx="2339975" cy="628650"/>
          </a:xfrm>
          <a:prstGeom prst="rect">
            <a:avLst/>
          </a:prstGeom>
          <a:ln w="9525" algn="ctr">
            <a:noFill/>
            <a:miter lim="800000"/>
            <a:headEnd/>
            <a:tailEnd type="none" w="med" len="lg"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рибосома</a:t>
            </a:r>
            <a:r>
              <a:rPr lang="ru-RU" sz="32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50183" name="Rectangle 13"/>
          <p:cNvSpPr>
            <a:spLocks noChangeArrowheads="1"/>
          </p:cNvSpPr>
          <p:nvPr/>
        </p:nvSpPr>
        <p:spPr bwMode="auto">
          <a:xfrm>
            <a:off x="7056438" y="1916113"/>
            <a:ext cx="1617662" cy="6318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lg"/>
          </a:ln>
        </p:spPr>
        <p:txBody>
          <a:bodyPr wrap="none" lIns="18000" tIns="10800" rIns="18000" bIns="10800">
            <a:spAutoFit/>
          </a:bodyPr>
          <a:lstStyle/>
          <a:p>
            <a:r>
              <a:rPr lang="ru-RU" sz="4000" b="1">
                <a:solidFill>
                  <a:schemeClr val="accent2"/>
                </a:solidFill>
                <a:latin typeface="Arial" charset="0"/>
              </a:rPr>
              <a:t>1950-</a:t>
            </a:r>
            <a:r>
              <a:rPr lang="en-US" sz="4000" b="1">
                <a:solidFill>
                  <a:schemeClr val="accent2"/>
                </a:solidFill>
                <a:latin typeface="Arial" charset="0"/>
              </a:rPr>
              <a:t>e</a:t>
            </a:r>
            <a:endParaRPr lang="ru-RU" sz="40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9772" y="5445224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Считывание информации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5445224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smtClean="0"/>
              <a:t>Функции РНК</a:t>
            </a:r>
            <a:br>
              <a:rPr lang="ru-RU" smtClean="0"/>
            </a:br>
            <a:r>
              <a:rPr lang="ru-RU" sz="4000" b="0" smtClean="0">
                <a:solidFill>
                  <a:schemeClr val="tx1"/>
                </a:solidFill>
              </a:rPr>
              <a:t>в порядке их открытия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496300" cy="47164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3400" b="1" smtClean="0">
                <a:solidFill>
                  <a:schemeClr val="tx2"/>
                </a:solidFill>
              </a:rPr>
              <a:t>Информационная: хранение информации (у части вирусов)</a:t>
            </a:r>
          </a:p>
          <a:p>
            <a:pPr marL="609600" indent="-609600" eaLnBrk="1" hangingPunct="1"/>
            <a:r>
              <a:rPr lang="ru-RU" sz="3400" smtClean="0"/>
              <a:t>Примерно 80% вирусов человека и животных использует для записи информации РНК </a:t>
            </a:r>
          </a:p>
          <a:p>
            <a:pPr marL="609600" indent="-609600" eaLnBrk="1" hangingPunct="1"/>
            <a:r>
              <a:rPr lang="ru-RU" sz="3400" smtClean="0"/>
              <a:t>У них она выполняет ту же роль, что ДНК у всех остальных организмов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smtClean="0"/>
              <a:t>Функции РНК</a:t>
            </a:r>
            <a:br>
              <a:rPr lang="ru-RU" smtClean="0"/>
            </a:br>
            <a:r>
              <a:rPr lang="ru-RU" sz="4000" b="0" smtClean="0">
                <a:solidFill>
                  <a:schemeClr val="tx1"/>
                </a:solidFill>
              </a:rPr>
              <a:t>в порядке их открытия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881188"/>
            <a:ext cx="8229600" cy="26638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</a:pPr>
            <a:r>
              <a:rPr lang="ru-RU" sz="4000" b="1" smtClean="0">
                <a:solidFill>
                  <a:schemeClr val="tx2"/>
                </a:solidFill>
              </a:rPr>
              <a:t> Каталитическая     </a:t>
            </a:r>
            <a:r>
              <a:rPr lang="ru-RU" sz="4000" b="1" smtClean="0">
                <a:solidFill>
                  <a:schemeClr val="accent2"/>
                </a:solidFill>
              </a:rPr>
              <a:t>1982</a:t>
            </a:r>
            <a:endParaRPr lang="ru-RU" sz="4000" b="1" smtClean="0">
              <a:solidFill>
                <a:schemeClr val="tx2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4000" smtClean="0"/>
              <a:t>      Рибозимы – РНК-ферменты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4000" smtClean="0"/>
              <a:t>Не все РНК, а лишь некоторые: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smtClean="0"/>
              <a:t>Функции РНК</a:t>
            </a:r>
            <a:br>
              <a:rPr lang="ru-RU" smtClean="0"/>
            </a:br>
            <a:r>
              <a:rPr lang="ru-RU" sz="4000" b="0" smtClean="0">
                <a:solidFill>
                  <a:schemeClr val="tx1"/>
                </a:solidFill>
              </a:rPr>
              <a:t>в порядке их открытия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808163"/>
            <a:ext cx="8712200" cy="45005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3"/>
            </a:pPr>
            <a:r>
              <a:rPr lang="ru-RU" sz="4000" b="1" dirty="0" smtClean="0">
                <a:solidFill>
                  <a:schemeClr val="tx2"/>
                </a:solidFill>
              </a:rPr>
              <a:t> Регуляторная     </a:t>
            </a:r>
            <a:r>
              <a:rPr lang="ru-RU" sz="4000" b="1" dirty="0" smtClean="0">
                <a:solidFill>
                  <a:schemeClr val="accent2"/>
                </a:solidFill>
              </a:rPr>
              <a:t>1990-е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4000" dirty="0" smtClean="0"/>
              <a:t>    Малые РНК регулируют работу генов в ядре и синтез белка в цитоплазме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ru-RU" sz="3600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376363"/>
            <a:ext cx="8424863" cy="4859337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chemeClr val="tx2"/>
                </a:solidFill>
              </a:rPr>
              <a:t> ДНК </a:t>
            </a:r>
            <a:r>
              <a:rPr lang="ru-RU" smtClean="0"/>
              <a:t>– принцип комплементарности, позволяющий матричное копирование молекулы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z="4000" b="1" smtClean="0">
                <a:solidFill>
                  <a:schemeClr val="tx2"/>
                </a:solidFill>
              </a:rPr>
              <a:t> Белков</a:t>
            </a:r>
            <a:r>
              <a:rPr lang="ru-RU" smtClean="0"/>
              <a:t> – трехмерную структуру, позволяющую выполнять самые разные функции (катализ, регуляцию, транспорт)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2542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РНК сочетает свойства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78E16-C003-479E-80E6-B980FCE1B397}" type="slidenum">
              <a:rPr lang="ru-RU" smtClean="0"/>
              <a:pPr>
                <a:defRPr/>
              </a:pPr>
              <a:t>26</a:t>
            </a:fld>
            <a:endParaRPr lang="ru-RU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52028"/>
            <a:ext cx="7772400" cy="69269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Сравнительная характеристика НК</a:t>
            </a:r>
          </a:p>
        </p:txBody>
      </p:sp>
      <p:graphicFrame>
        <p:nvGraphicFramePr>
          <p:cNvPr id="30822" name="Group 102"/>
          <p:cNvGraphicFramePr>
            <a:graphicFrameLocks noGrp="1"/>
          </p:cNvGraphicFramePr>
          <p:nvPr>
            <p:ph type="tbl" idx="1"/>
          </p:nvPr>
        </p:nvGraphicFramePr>
        <p:xfrm>
          <a:off x="431540" y="1247070"/>
          <a:ext cx="8424862" cy="3802698"/>
        </p:xfrm>
        <a:graphic>
          <a:graphicData uri="http://schemas.openxmlformats.org/drawingml/2006/table">
            <a:tbl>
              <a:tblPr/>
              <a:tblGrid>
                <a:gridCol w="2448272"/>
                <a:gridCol w="2304256"/>
                <a:gridCol w="3672334"/>
              </a:tblGrid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Признаки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РНК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ДНК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1. Нахождение в клетке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Ядрышки, рибосомы, митохондрии, пластиды, цитоплазма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Хромосомы, митохондрии, хлоропласты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78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Строение  нуклеотида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Одинарная цепь полимера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Двойная спираль (принцип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комплементарности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78E16-C003-479E-80E6-B980FCE1B397}" type="slidenum">
              <a:rPr lang="ru-RU" smtClean="0"/>
              <a:pPr>
                <a:defRPr/>
              </a:pPr>
              <a:t>27</a:t>
            </a:fld>
            <a:endParaRPr lang="ru-RU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52028"/>
            <a:ext cx="7772400" cy="69269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Сравнительная характеристика НК</a:t>
            </a:r>
          </a:p>
        </p:txBody>
      </p:sp>
      <p:graphicFrame>
        <p:nvGraphicFramePr>
          <p:cNvPr id="30822" name="Group 102"/>
          <p:cNvGraphicFramePr>
            <a:graphicFrameLocks noGrp="1"/>
          </p:cNvGraphicFramePr>
          <p:nvPr>
            <p:ph type="tbl" idx="1"/>
          </p:nvPr>
        </p:nvGraphicFramePr>
        <p:xfrm>
          <a:off x="287524" y="1146286"/>
          <a:ext cx="8568952" cy="5492258"/>
        </p:xfrm>
        <a:graphic>
          <a:graphicData uri="http://schemas.openxmlformats.org/drawingml/2006/table">
            <a:tbl>
              <a:tblPr/>
              <a:tblGrid>
                <a:gridCol w="2664296"/>
                <a:gridCol w="3204356"/>
                <a:gridCol w="2700300"/>
              </a:tblGrid>
              <a:tr h="64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Признаки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РНК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ДНК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47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3. Состав нуклеотида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1. Азотистое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основание: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А -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аденин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У -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урацил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Г - гуанин,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Ц -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цитозин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Углевод рибоза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3. Остаток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фосфорной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кислоты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1. Азотистое основание: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А -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аденин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Т -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тимин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Г - гуанин,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Ц -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цитозин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Углевод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дезоксирибоза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3.Остаток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фосфорной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кислоты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78E16-C003-479E-80E6-B980FCE1B397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52028"/>
            <a:ext cx="7772400" cy="69269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Сравнительная характеристика НК</a:t>
            </a:r>
          </a:p>
        </p:txBody>
      </p:sp>
      <p:graphicFrame>
        <p:nvGraphicFramePr>
          <p:cNvPr id="30822" name="Group 102"/>
          <p:cNvGraphicFramePr>
            <a:graphicFrameLocks noGrp="1"/>
          </p:cNvGraphicFramePr>
          <p:nvPr>
            <p:ph type="tbl" idx="1"/>
          </p:nvPr>
        </p:nvGraphicFramePr>
        <p:xfrm>
          <a:off x="431540" y="1484784"/>
          <a:ext cx="8424862" cy="2248218"/>
        </p:xfrm>
        <a:graphic>
          <a:graphicData uri="http://schemas.openxmlformats.org/drawingml/2006/table">
            <a:tbl>
              <a:tblPr/>
              <a:tblGrid>
                <a:gridCol w="2016224"/>
                <a:gridCol w="3132348"/>
                <a:gridCol w="3276290"/>
              </a:tblGrid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Признаки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РНК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ДНК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5. Свойства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Не способна к самоудвоению.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Лабильна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Способна к самоудвоению (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репликация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).     Стабильна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78E16-C003-479E-80E6-B980FCE1B397}" type="slidenum">
              <a:rPr lang="ru-RU" smtClean="0"/>
              <a:pPr>
                <a:defRPr/>
              </a:pPr>
              <a:t>29</a:t>
            </a:fld>
            <a:endParaRPr lang="ru-RU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52028"/>
            <a:ext cx="7772400" cy="69269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Сравнительная характеристика НК</a:t>
            </a:r>
          </a:p>
        </p:txBody>
      </p:sp>
      <p:graphicFrame>
        <p:nvGraphicFramePr>
          <p:cNvPr id="30822" name="Group 102"/>
          <p:cNvGraphicFramePr>
            <a:graphicFrameLocks noGrp="1"/>
          </p:cNvGraphicFramePr>
          <p:nvPr>
            <p:ph type="tbl" idx="1"/>
          </p:nvPr>
        </p:nvGraphicFramePr>
        <p:xfrm>
          <a:off x="431540" y="1054660"/>
          <a:ext cx="8424862" cy="4589082"/>
        </p:xfrm>
        <a:graphic>
          <a:graphicData uri="http://schemas.openxmlformats.org/drawingml/2006/table">
            <a:tbl>
              <a:tblPr/>
              <a:tblGrid>
                <a:gridCol w="2016224"/>
                <a:gridCol w="3528392"/>
                <a:gridCol w="2880246"/>
              </a:tblGrid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Признаки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РНК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ДНК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6. 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и-РНК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(или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м-РНК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) определяет порядок расположения аминокислот в белке;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Т-РНК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 подносит аминокислоты к месту синтеза белка (к рибосомам);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p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-РНК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определяет структуру рибосом.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Химическая основа гена. Хранение и передача наследственной информации о структуре белков.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3924300" y="4868863"/>
            <a:ext cx="1728788" cy="504825"/>
          </a:xfrm>
          <a:prstGeom prst="rightArrow">
            <a:avLst>
              <a:gd name="adj1" fmla="val 50000"/>
              <a:gd name="adj2" fmla="val 85613"/>
            </a:avLst>
          </a:prstGeom>
          <a:gradFill rotWithShape="1">
            <a:gsLst>
              <a:gs pos="0">
                <a:schemeClr val="bg2">
                  <a:alpha val="67999"/>
                </a:schemeClr>
              </a:gs>
              <a:gs pos="100000">
                <a:schemeClr val="bg2">
                  <a:gamma/>
                  <a:shade val="36863"/>
                  <a:invGamma/>
                </a:schemeClr>
              </a:gs>
            </a:gsLst>
            <a:lin ang="2700000" scaled="1"/>
          </a:gradFill>
          <a:ln w="57150" cmpd="thinThick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8913"/>
            <a:ext cx="7488237" cy="172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chemeClr val="accent1"/>
                </a:solidFill>
              </a:rPr>
              <a:t>  </a:t>
            </a:r>
            <a:r>
              <a:rPr lang="ru-RU" sz="4400" smtClean="0">
                <a:latin typeface="Tahoma" pitchFamily="34" charset="0"/>
                <a:cs typeface="Tahoma" pitchFamily="34" charset="0"/>
              </a:rPr>
              <a:t>Белки выполняют </a:t>
            </a:r>
            <a:r>
              <a:rPr lang="ru-RU" sz="4400" b="1" smtClean="0">
                <a:latin typeface="Tahoma" pitchFamily="34" charset="0"/>
                <a:cs typeface="Tahoma" pitchFamily="34" charset="0"/>
              </a:rPr>
              <a:t>все функции</a:t>
            </a:r>
            <a:r>
              <a:rPr lang="ru-RU" sz="4400" smtClean="0">
                <a:latin typeface="Tahoma" pitchFamily="34" charset="0"/>
                <a:cs typeface="Tahoma" pitchFamily="34" charset="0"/>
              </a:rPr>
              <a:t>, кроме одной –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468313" y="1989138"/>
            <a:ext cx="81375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30000"/>
              <a:buFont typeface="Wingdings" pitchFamily="2" charset="2"/>
              <a:buNone/>
            </a:pPr>
            <a:r>
              <a:rPr lang="ru-RU" sz="3600" b="1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ru-RU" sz="5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ИНФОРМАЦИОННОЙ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310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  <a:buClr>
                <a:srgbClr val="CC3300"/>
              </a:buClr>
              <a:buSzPct val="130000"/>
              <a:buFont typeface="Wingdings" pitchFamily="2" charset="2"/>
              <a:buNone/>
            </a:pPr>
            <a:r>
              <a:rPr lang="ru-RU" sz="40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3600">
                <a:latin typeface="Tahoma" pitchFamily="34" charset="0"/>
                <a:cs typeface="Tahoma" pitchFamily="34" charset="0"/>
              </a:rPr>
              <a:t>не способны к </a:t>
            </a:r>
            <a:r>
              <a:rPr lang="ru-RU" sz="3600" b="1">
                <a:latin typeface="Tahoma" pitchFamily="34" charset="0"/>
                <a:cs typeface="Tahoma" pitchFamily="34" charset="0"/>
              </a:rPr>
              <a:t>самовоспроизведению</a:t>
            </a:r>
          </a:p>
        </p:txBody>
      </p:sp>
      <p:pic>
        <p:nvPicPr>
          <p:cNvPr id="53261" name="Picture 13" descr="Аденилаткиназа 1 мышцы челове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3637"/>
              </a:clrFrom>
              <a:clrTo>
                <a:srgbClr val="003637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1403350" y="4233863"/>
            <a:ext cx="22320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Аденилаткиназа 1 мышцы человек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3637"/>
              </a:clrFrom>
              <a:clrTo>
                <a:srgbClr val="003637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5794375" y="4233863"/>
            <a:ext cx="22320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6" name="Line 18"/>
          <p:cNvSpPr>
            <a:spLocks noChangeShapeType="1"/>
          </p:cNvSpPr>
          <p:nvPr/>
        </p:nvSpPr>
        <p:spPr bwMode="auto">
          <a:xfrm>
            <a:off x="3779838" y="4508500"/>
            <a:ext cx="1439862" cy="1152525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 flipH="1">
            <a:off x="3995738" y="4652963"/>
            <a:ext cx="1081087" cy="1008062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8" grpId="0" animBg="1"/>
      <p:bldP spid="53254" grpId="0"/>
      <p:bldP spid="53256" grpId="0"/>
      <p:bldP spid="53266" grpId="0" animBg="1"/>
      <p:bldP spid="532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pseud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5512" r="22360"/>
          <a:stretch>
            <a:fillRect/>
          </a:stretch>
        </p:blipFill>
        <p:spPr bwMode="auto">
          <a:xfrm>
            <a:off x="3059113" y="1196975"/>
            <a:ext cx="35210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 descr="b-sid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4593" t="4861" r="35478" b="6435"/>
          <a:stretch>
            <a:fillRect/>
          </a:stretch>
        </p:blipFill>
        <p:spPr bwMode="auto">
          <a:xfrm>
            <a:off x="6532563" y="503238"/>
            <a:ext cx="2611437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11"/>
          <p:cNvSpPr>
            <a:spLocks noChangeArrowheads="1"/>
          </p:cNvSpPr>
          <p:nvPr/>
        </p:nvSpPr>
        <p:spPr bwMode="auto">
          <a:xfrm>
            <a:off x="4248150" y="6165850"/>
            <a:ext cx="1049338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lIns="18000" tIns="10800" rIns="18000" bIns="10800">
            <a:spAutoFit/>
          </a:bodyPr>
          <a:lstStyle/>
          <a:p>
            <a:r>
              <a:rPr lang="ru-RU" sz="4000" b="1">
                <a:solidFill>
                  <a:srgbClr val="CCCCFF"/>
                </a:solidFill>
                <a:latin typeface="Arial" charset="0"/>
              </a:rPr>
              <a:t>РНК</a:t>
            </a:r>
          </a:p>
        </p:txBody>
      </p:sp>
      <p:sp>
        <p:nvSpPr>
          <p:cNvPr id="56325" name="Rectangle 13"/>
          <p:cNvSpPr>
            <a:spLocks noChangeArrowheads="1"/>
          </p:cNvSpPr>
          <p:nvPr/>
        </p:nvSpPr>
        <p:spPr bwMode="auto">
          <a:xfrm>
            <a:off x="7200900" y="6157913"/>
            <a:ext cx="1073150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lIns="18000" tIns="10800" rIns="18000" bIns="10800">
            <a:spAutoFit/>
          </a:bodyPr>
          <a:lstStyle/>
          <a:p>
            <a:r>
              <a:rPr lang="ru-RU" sz="4000" b="1">
                <a:solidFill>
                  <a:srgbClr val="CCCCFF"/>
                </a:solidFill>
                <a:latin typeface="Arial" charset="0"/>
              </a:rPr>
              <a:t>ДНК</a:t>
            </a:r>
          </a:p>
        </p:txBody>
      </p:sp>
      <p:sp>
        <p:nvSpPr>
          <p:cNvPr id="56326" name="Rectangle 14"/>
          <p:cNvSpPr>
            <a:spLocks noChangeArrowheads="1"/>
          </p:cNvSpPr>
          <p:nvPr/>
        </p:nvSpPr>
        <p:spPr bwMode="auto">
          <a:xfrm>
            <a:off x="1116013" y="6178550"/>
            <a:ext cx="1568450" cy="6318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 lIns="18000" tIns="10800" rIns="18000" bIns="10800">
            <a:spAutoFit/>
          </a:bodyPr>
          <a:lstStyle/>
          <a:p>
            <a:r>
              <a:rPr lang="ru-RU" sz="4000" b="1">
                <a:solidFill>
                  <a:srgbClr val="CCCCFF"/>
                </a:solidFill>
                <a:latin typeface="Arial" charset="0"/>
              </a:rPr>
              <a:t>Белок</a:t>
            </a:r>
          </a:p>
        </p:txBody>
      </p:sp>
      <p:grpSp>
        <p:nvGrpSpPr>
          <p:cNvPr id="56327" name="Group 17"/>
          <p:cNvGrpSpPr>
            <a:grpSpLocks/>
          </p:cNvGrpSpPr>
          <p:nvPr/>
        </p:nvGrpSpPr>
        <p:grpSpPr bwMode="auto">
          <a:xfrm>
            <a:off x="0" y="1736725"/>
            <a:ext cx="3319463" cy="4213225"/>
            <a:chOff x="181" y="913"/>
            <a:chExt cx="2091" cy="2654"/>
          </a:xfrm>
        </p:grpSpPr>
        <p:pic>
          <p:nvPicPr>
            <p:cNvPr id="56338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10959"/>
            <a:stretch>
              <a:fillRect/>
            </a:stretch>
          </p:blipFill>
          <p:spPr bwMode="auto">
            <a:xfrm>
              <a:off x="249" y="913"/>
              <a:ext cx="2023" cy="26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lg" len="lg"/>
            </a:ln>
          </p:spPr>
        </p:pic>
        <p:sp useBgFill="1">
          <p:nvSpPr>
            <p:cNvPr id="56339" name="Rectangle 16"/>
            <p:cNvSpPr>
              <a:spLocks noChangeArrowheads="1"/>
            </p:cNvSpPr>
            <p:nvPr/>
          </p:nvSpPr>
          <p:spPr bwMode="auto">
            <a:xfrm>
              <a:off x="181" y="2682"/>
              <a:ext cx="386" cy="748"/>
            </a:xfrm>
            <a:prstGeom prst="rect">
              <a:avLst/>
            </a:prstGeom>
            <a:ln w="9525" algn="ctr">
              <a:noFill/>
              <a:miter lim="800000"/>
              <a:headEnd/>
              <a:tailEnd type="none" w="lg" len="lg"/>
            </a:ln>
          </p:spPr>
          <p:txBody>
            <a:bodyPr wrap="none" lIns="18000" tIns="10800" rIns="18000" bIns="1080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6328" name="Text Box 18"/>
          <p:cNvSpPr txBox="1">
            <a:spLocks noChangeArrowheads="1"/>
          </p:cNvSpPr>
          <p:nvPr/>
        </p:nvSpPr>
        <p:spPr bwMode="auto">
          <a:xfrm>
            <a:off x="503238" y="225425"/>
            <a:ext cx="3851275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6C4AA"/>
                </a:solidFill>
                <a:latin typeface="Arial" charset="0"/>
              </a:rPr>
              <a:t>3-</a:t>
            </a:r>
            <a:r>
              <a:rPr lang="en-US" sz="2400" b="1">
                <a:solidFill>
                  <a:srgbClr val="C6C4AA"/>
                </a:solidFill>
                <a:latin typeface="Arial" charset="0"/>
              </a:rPr>
              <a:t>D </a:t>
            </a:r>
            <a:r>
              <a:rPr lang="ru-RU" sz="2400" b="1">
                <a:solidFill>
                  <a:srgbClr val="C6C4AA"/>
                </a:solidFill>
                <a:latin typeface="Arial" charset="0"/>
              </a:rPr>
              <a:t>форма и разнообразные функции</a:t>
            </a:r>
          </a:p>
        </p:txBody>
      </p:sp>
      <p:sp>
        <p:nvSpPr>
          <p:cNvPr id="56329" name="Text Box 20"/>
          <p:cNvSpPr txBox="1">
            <a:spLocks noChangeArrowheads="1"/>
          </p:cNvSpPr>
          <p:nvPr/>
        </p:nvSpPr>
        <p:spPr bwMode="auto">
          <a:xfrm>
            <a:off x="4967288" y="188913"/>
            <a:ext cx="392430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C6C4AA"/>
                </a:solidFill>
                <a:latin typeface="Arial" charset="0"/>
              </a:rPr>
              <a:t>Матричное копирование</a:t>
            </a:r>
          </a:p>
        </p:txBody>
      </p:sp>
      <p:grpSp>
        <p:nvGrpSpPr>
          <p:cNvPr id="56330" name="Group 30"/>
          <p:cNvGrpSpPr>
            <a:grpSpLocks/>
          </p:cNvGrpSpPr>
          <p:nvPr/>
        </p:nvGrpSpPr>
        <p:grpSpPr bwMode="auto">
          <a:xfrm>
            <a:off x="1403350" y="1268413"/>
            <a:ext cx="2482850" cy="539750"/>
            <a:chOff x="884" y="799"/>
            <a:chExt cx="1564" cy="340"/>
          </a:xfrm>
        </p:grpSpPr>
        <p:sp>
          <p:nvSpPr>
            <p:cNvPr id="56335" name="Line 21"/>
            <p:cNvSpPr>
              <a:spLocks noChangeShapeType="1"/>
            </p:cNvSpPr>
            <p:nvPr/>
          </p:nvSpPr>
          <p:spPr bwMode="auto">
            <a:xfrm flipH="1" flipV="1">
              <a:off x="884" y="799"/>
              <a:ext cx="0" cy="340"/>
            </a:xfrm>
            <a:prstGeom prst="line">
              <a:avLst/>
            </a:prstGeom>
            <a:noFill/>
            <a:ln w="28575">
              <a:solidFill>
                <a:srgbClr val="C6C4AA"/>
              </a:solidFill>
              <a:round/>
              <a:headEnd/>
              <a:tailEnd type="none" w="lg" len="lg"/>
            </a:ln>
          </p:spPr>
          <p:txBody>
            <a:bodyPr lIns="18000" tIns="10800" rIns="18000" bIns="10800" anchor="ctr">
              <a:spAutoFit/>
            </a:bodyPr>
            <a:lstStyle/>
            <a:p>
              <a:endParaRPr lang="ru-RU"/>
            </a:p>
          </p:txBody>
        </p:sp>
        <p:sp>
          <p:nvSpPr>
            <p:cNvPr id="56336" name="Line 22"/>
            <p:cNvSpPr>
              <a:spLocks noChangeShapeType="1"/>
            </p:cNvSpPr>
            <p:nvPr/>
          </p:nvSpPr>
          <p:spPr bwMode="auto">
            <a:xfrm flipH="1" flipV="1">
              <a:off x="2448" y="799"/>
              <a:ext cx="0" cy="204"/>
            </a:xfrm>
            <a:prstGeom prst="line">
              <a:avLst/>
            </a:prstGeom>
            <a:noFill/>
            <a:ln w="28575">
              <a:solidFill>
                <a:srgbClr val="C6C4AA"/>
              </a:solidFill>
              <a:round/>
              <a:headEnd/>
              <a:tailEnd type="none" w="lg" len="lg"/>
            </a:ln>
          </p:spPr>
          <p:txBody>
            <a:bodyPr lIns="18000" tIns="10800" rIns="18000" bIns="10800" anchor="ctr">
              <a:spAutoFit/>
            </a:bodyPr>
            <a:lstStyle/>
            <a:p>
              <a:endParaRPr lang="ru-RU"/>
            </a:p>
          </p:txBody>
        </p:sp>
        <p:sp>
          <p:nvSpPr>
            <p:cNvPr id="56337" name="Line 23"/>
            <p:cNvSpPr>
              <a:spLocks noChangeShapeType="1"/>
            </p:cNvSpPr>
            <p:nvPr/>
          </p:nvSpPr>
          <p:spPr bwMode="auto">
            <a:xfrm>
              <a:off x="884" y="799"/>
              <a:ext cx="1564" cy="0"/>
            </a:xfrm>
            <a:prstGeom prst="line">
              <a:avLst/>
            </a:prstGeom>
            <a:noFill/>
            <a:ln w="28575">
              <a:solidFill>
                <a:srgbClr val="C6C4AA"/>
              </a:solidFill>
              <a:round/>
              <a:headEnd/>
              <a:tailEnd type="none" w="lg" len="lg"/>
            </a:ln>
          </p:spPr>
          <p:txBody>
            <a:bodyPr lIns="18000" tIns="10800" rIns="18000" bIns="10800"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6331" name="Group 31"/>
          <p:cNvGrpSpPr>
            <a:grpSpLocks/>
          </p:cNvGrpSpPr>
          <p:nvPr/>
        </p:nvGrpSpPr>
        <p:grpSpPr bwMode="auto">
          <a:xfrm>
            <a:off x="5292725" y="728663"/>
            <a:ext cx="3671888" cy="827087"/>
            <a:chOff x="3334" y="459"/>
            <a:chExt cx="2313" cy="521"/>
          </a:xfrm>
        </p:grpSpPr>
        <p:sp>
          <p:nvSpPr>
            <p:cNvPr id="56332" name="Line 26"/>
            <p:cNvSpPr>
              <a:spLocks noChangeShapeType="1"/>
            </p:cNvSpPr>
            <p:nvPr/>
          </p:nvSpPr>
          <p:spPr bwMode="auto">
            <a:xfrm flipH="1" flipV="1">
              <a:off x="3334" y="459"/>
              <a:ext cx="0" cy="521"/>
            </a:xfrm>
            <a:prstGeom prst="line">
              <a:avLst/>
            </a:prstGeom>
            <a:noFill/>
            <a:ln w="28575">
              <a:solidFill>
                <a:srgbClr val="C6C4AA"/>
              </a:solidFill>
              <a:round/>
              <a:headEnd/>
              <a:tailEnd type="none" w="lg" len="lg"/>
            </a:ln>
          </p:spPr>
          <p:txBody>
            <a:bodyPr lIns="18000" tIns="10800" rIns="18000" bIns="10800" anchor="ctr">
              <a:spAutoFit/>
            </a:bodyPr>
            <a:lstStyle/>
            <a:p>
              <a:endParaRPr lang="ru-RU"/>
            </a:p>
          </p:txBody>
        </p:sp>
        <p:sp>
          <p:nvSpPr>
            <p:cNvPr id="56333" name="Line 27"/>
            <p:cNvSpPr>
              <a:spLocks noChangeShapeType="1"/>
            </p:cNvSpPr>
            <p:nvPr/>
          </p:nvSpPr>
          <p:spPr bwMode="auto">
            <a:xfrm flipH="1" flipV="1">
              <a:off x="5647" y="459"/>
              <a:ext cx="0" cy="204"/>
            </a:xfrm>
            <a:prstGeom prst="line">
              <a:avLst/>
            </a:prstGeom>
            <a:noFill/>
            <a:ln w="28575">
              <a:solidFill>
                <a:srgbClr val="C6C4AA"/>
              </a:solidFill>
              <a:round/>
              <a:headEnd/>
              <a:tailEnd type="none" w="lg" len="lg"/>
            </a:ln>
          </p:spPr>
          <p:txBody>
            <a:bodyPr lIns="18000" tIns="10800" rIns="18000" bIns="10800" anchor="ctr">
              <a:spAutoFit/>
            </a:bodyPr>
            <a:lstStyle/>
            <a:p>
              <a:endParaRPr lang="ru-RU"/>
            </a:p>
          </p:txBody>
        </p:sp>
        <p:sp>
          <p:nvSpPr>
            <p:cNvPr id="56334" name="Line 28"/>
            <p:cNvSpPr>
              <a:spLocks noChangeShapeType="1"/>
            </p:cNvSpPr>
            <p:nvPr/>
          </p:nvSpPr>
          <p:spPr bwMode="auto">
            <a:xfrm>
              <a:off x="3334" y="459"/>
              <a:ext cx="2313" cy="0"/>
            </a:xfrm>
            <a:prstGeom prst="line">
              <a:avLst/>
            </a:prstGeom>
            <a:noFill/>
            <a:ln w="28575">
              <a:solidFill>
                <a:srgbClr val="C6C4AA"/>
              </a:solidFill>
              <a:round/>
              <a:headEnd/>
              <a:tailEnd type="none" w="lg" len="lg"/>
            </a:ln>
          </p:spPr>
          <p:txBody>
            <a:bodyPr lIns="18000" tIns="10800" rIns="18000" bIns="10800"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dirty="0" smtClean="0"/>
              <a:t>Домашнее задание</a:t>
            </a:r>
            <a:br>
              <a:rPr lang="ru-RU" dirty="0" smtClean="0"/>
            </a:br>
            <a:endParaRPr lang="ru-RU" sz="4000" b="0" dirty="0" smtClean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881188"/>
            <a:ext cx="8229600" cy="2663825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sz="2400" dirty="0" smtClean="0"/>
              <a:t>§ 18 (учебник О.С. Габриелян. Химия 10 класс. Базовый уровень) </a:t>
            </a:r>
          </a:p>
          <a:p>
            <a:pPr marL="742950" indent="-742950" eaLnBrk="1" hangingPunct="1">
              <a:buNone/>
            </a:pPr>
            <a:r>
              <a:rPr lang="ru-RU" sz="2400" dirty="0" smtClean="0"/>
              <a:t>1. Подготовить устные ответы на упр. №№ 1-4,                    стр. 141</a:t>
            </a:r>
          </a:p>
          <a:p>
            <a:pPr marL="742950" indent="-742950" eaLnBrk="1" hangingPunct="1">
              <a:buNone/>
            </a:pPr>
            <a:r>
              <a:rPr lang="ru-RU" sz="2400" dirty="0" smtClean="0"/>
              <a:t>2. Выдающимся достижением науки последних лет считается расшифровка генома человека. Что вы знаете об этом? Приготовьте сообщение на эту тему.</a:t>
            </a:r>
          </a:p>
          <a:p>
            <a:pPr marL="742950" indent="-742950" eaLnBrk="1" hangingPunct="1">
              <a:buNone/>
            </a:pPr>
            <a:endParaRPr lang="ru-RU" sz="4000" dirty="0" smtClean="0"/>
          </a:p>
          <a:p>
            <a:pPr marL="609600" indent="-609600" eaLnBrk="1" hangingPunct="1">
              <a:buNone/>
            </a:pPr>
            <a:endParaRPr lang="ru-RU" sz="4000" dirty="0" smtClean="0"/>
          </a:p>
          <a:p>
            <a:pPr marL="609600" indent="-609600" eaLnBrk="1" hangingPunct="1">
              <a:buNone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Нуклеиновые кислоты </a:t>
            </a:r>
            <a:r>
              <a:rPr lang="ru-RU" dirty="0" smtClean="0"/>
              <a:t>- природные биополимеры (высокомолекулярные органические соединения), обеспечивающие хранение и передачу наследственной информации в живых организмах. </a:t>
            </a:r>
            <a:endParaRPr lang="ru-RU" dirty="0"/>
          </a:p>
        </p:txBody>
      </p:sp>
      <p:pic>
        <p:nvPicPr>
          <p:cNvPr id="7" name="Рисунок 6" descr="1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8604" y="4005064"/>
            <a:ext cx="2976331" cy="2232248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004" y="3969060"/>
            <a:ext cx="3095384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75556" y="440668"/>
            <a:ext cx="80010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dirty="0" smtClean="0">
                <a:solidFill>
                  <a:srgbClr val="C00000"/>
                </a:solidFill>
              </a:rPr>
              <a:t>Нуклеиновые кислоты</a:t>
            </a: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>
            <a:off x="2303748" y="1448780"/>
            <a:ext cx="1048172" cy="1728192"/>
          </a:xfrm>
          <a:prstGeom prst="straightConnector1">
            <a:avLst/>
          </a:prstGeom>
          <a:gradFill rotWithShape="1">
            <a:gsLst>
              <a:gs pos="0">
                <a:srgbClr val="339966">
                  <a:alpha val="35001"/>
                </a:srgbClr>
              </a:gs>
              <a:gs pos="100000">
                <a:srgbClr val="339966">
                  <a:gamma/>
                  <a:shade val="80392"/>
                  <a:invGamma/>
                </a:srgbClr>
              </a:gs>
            </a:gsLst>
            <a:path path="rect">
              <a:fillToRect l="50000" t="50000" r="50000" b="50000"/>
            </a:path>
          </a:gradFill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>
            <a:off x="6084168" y="1412776"/>
            <a:ext cx="1008112" cy="1764196"/>
          </a:xfrm>
          <a:prstGeom prst="straightConnector1">
            <a:avLst/>
          </a:prstGeom>
          <a:gradFill rotWithShape="1">
            <a:gsLst>
              <a:gs pos="0">
                <a:srgbClr val="339966">
                  <a:alpha val="35001"/>
                </a:srgbClr>
              </a:gs>
              <a:gs pos="100000">
                <a:srgbClr val="339966">
                  <a:gamma/>
                  <a:shade val="80392"/>
                  <a:invGamma/>
                </a:srgbClr>
              </a:gs>
            </a:gsLst>
            <a:path path="rect">
              <a:fillToRect l="50000" t="50000" r="50000" b="50000"/>
            </a:path>
          </a:gradFill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0" y="3212976"/>
            <a:ext cx="47885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 eaLnBrk="1" fontAlgn="auto" hangingPunct="1">
              <a:spcAft>
                <a:spcPts val="0"/>
              </a:spcAft>
              <a:buClr>
                <a:srgbClr val="003366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b="1" dirty="0" smtClean="0">
                <a:solidFill>
                  <a:srgbClr val="0066CC"/>
                </a:solidFill>
              </a:rPr>
              <a:t>ДНК       </a:t>
            </a:r>
            <a:r>
              <a:rPr lang="ru-RU" sz="2800" b="1" dirty="0" smtClean="0">
                <a:solidFill>
                  <a:srgbClr val="0066CC"/>
                </a:solidFill>
              </a:rPr>
              <a:t>(дезоксирибонуклеиновая кислота)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0" y="3248980"/>
            <a:ext cx="39964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 eaLnBrk="1" fontAlgn="auto" hangingPunct="1">
              <a:spcAft>
                <a:spcPts val="0"/>
              </a:spcAft>
              <a:buClr>
                <a:srgbClr val="003366"/>
              </a:buClr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3200" b="1" dirty="0" smtClean="0">
                <a:solidFill>
                  <a:srgbClr val="003300"/>
                </a:solidFill>
              </a:rPr>
              <a:t>РНК             </a:t>
            </a:r>
            <a:r>
              <a:rPr lang="ru-RU" sz="2800" b="1" dirty="0" smtClean="0">
                <a:solidFill>
                  <a:srgbClr val="003300"/>
                </a:solidFill>
              </a:rPr>
              <a:t>(рибонуклеиновая кислота)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6" y="5373216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n-lt"/>
              </a:rPr>
              <a:t>Природные биополимеры, построенные остатками </a:t>
            </a:r>
            <a:r>
              <a:rPr lang="ru-RU" sz="3200" b="1" dirty="0" smtClean="0">
                <a:latin typeface="+mn-lt"/>
              </a:rPr>
              <a:t>нуклеотидов</a:t>
            </a:r>
            <a:endParaRPr lang="ru-RU" sz="32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78E16-C003-479E-80E6-B980FCE1B397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252028"/>
            <a:ext cx="7772400" cy="69269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Сравнительная характеристика НК</a:t>
            </a:r>
          </a:p>
        </p:txBody>
      </p:sp>
      <p:graphicFrame>
        <p:nvGraphicFramePr>
          <p:cNvPr id="30822" name="Group 102"/>
          <p:cNvGraphicFramePr>
            <a:graphicFrameLocks noGrp="1"/>
          </p:cNvGraphicFramePr>
          <p:nvPr>
            <p:ph type="tbl" idx="1"/>
          </p:nvPr>
        </p:nvGraphicFramePr>
        <p:xfrm>
          <a:off x="431540" y="1271286"/>
          <a:ext cx="8424862" cy="4786006"/>
        </p:xfrm>
        <a:graphic>
          <a:graphicData uri="http://schemas.openxmlformats.org/drawingml/2006/table">
            <a:tbl>
              <a:tblPr/>
              <a:tblGrid>
                <a:gridCol w="4068452"/>
                <a:gridCol w="2160240"/>
                <a:gridCol w="2196170"/>
              </a:tblGrid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Признаки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РНК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ДНК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1. Нахождение в клетке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7156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2. Строение  нуклеотида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792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3. Состав нуклеотида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900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4. Свойства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900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SimSun" charset="0"/>
                          <a:cs typeface="SimSun" charset="0"/>
                        </a:rPr>
                        <a:t>5. 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charset="0"/>
                        <a:cs typeface="SimSu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87524" y="152636"/>
            <a:ext cx="8591550" cy="141287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Строение нуклеотида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127125" y="3089275"/>
            <a:ext cx="15398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ea typeface="SimSun" charset="-122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49819" y="2168860"/>
            <a:ext cx="8350673" cy="3208664"/>
            <a:chOff x="1770321" y="2924944"/>
            <a:chExt cx="5645996" cy="2092968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770321" y="4149080"/>
              <a:ext cx="1287985" cy="6237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dirty="0" smtClean="0">
                  <a:solidFill>
                    <a:srgbClr val="003366"/>
                  </a:solidFill>
                  <a:ea typeface="SimSun" charset="-122"/>
                </a:rPr>
                <a:t>Азотистое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dirty="0" smtClean="0">
                  <a:solidFill>
                    <a:srgbClr val="003366"/>
                  </a:solidFill>
                  <a:ea typeface="SimSun" charset="-122"/>
                </a:rPr>
                <a:t>основание</a:t>
              </a:r>
              <a:endParaRPr lang="ru-RU" sz="2800" b="1" dirty="0">
                <a:solidFill>
                  <a:srgbClr val="003366"/>
                </a:solidFill>
                <a:ea typeface="SimSun" charset="-122"/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3635896" y="4221088"/>
              <a:ext cx="1188132" cy="3427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dirty="0" smtClean="0">
                  <a:solidFill>
                    <a:srgbClr val="003366"/>
                  </a:solidFill>
                  <a:ea typeface="SimSun" charset="-122"/>
                </a:rPr>
                <a:t>Пентоза</a:t>
              </a:r>
              <a:endParaRPr lang="ru-RU" sz="2800" b="1" dirty="0">
                <a:solidFill>
                  <a:srgbClr val="003366"/>
                </a:solidFill>
                <a:ea typeface="SimSun" charset="-122"/>
              </a:endParaRPr>
            </a:p>
          </p:txBody>
        </p:sp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5030726" y="4113076"/>
              <a:ext cx="2385591" cy="9048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dirty="0" smtClean="0">
                  <a:solidFill>
                    <a:srgbClr val="003366"/>
                  </a:solidFill>
                  <a:ea typeface="SimSun" charset="-122"/>
                </a:rPr>
                <a:t>Остаток  фосфорной кислоты </a:t>
              </a:r>
              <a:r>
                <a:rPr lang="en-US" sz="2800" b="1" dirty="0" smtClean="0">
                  <a:solidFill>
                    <a:srgbClr val="003366"/>
                  </a:solidFill>
                  <a:ea typeface="SimSun" charset="-122"/>
                </a:rPr>
                <a:t>H</a:t>
              </a:r>
              <a:r>
                <a:rPr lang="ru-RU" sz="2800" b="1" baseline="-25000" dirty="0" smtClean="0">
                  <a:solidFill>
                    <a:srgbClr val="003366"/>
                  </a:solidFill>
                  <a:ea typeface="SimSun" charset="-122"/>
                </a:rPr>
                <a:t>3</a:t>
              </a:r>
              <a:r>
                <a:rPr lang="en-US" sz="2800" b="1" dirty="0" smtClean="0">
                  <a:solidFill>
                    <a:srgbClr val="003366"/>
                  </a:solidFill>
                  <a:ea typeface="SimSun" charset="-122"/>
                </a:rPr>
                <a:t>PO</a:t>
              </a:r>
              <a:r>
                <a:rPr lang="en-US" sz="2800" b="1" baseline="-25000" dirty="0" smtClean="0">
                  <a:solidFill>
                    <a:srgbClr val="003366"/>
                  </a:solidFill>
                  <a:ea typeface="SimSun" charset="-122"/>
                </a:rPr>
                <a:t>4</a:t>
              </a:r>
            </a:p>
          </p:txBody>
        </p:sp>
        <p:sp>
          <p:nvSpPr>
            <p:cNvPr id="16" name="Шестиугольник 15"/>
            <p:cNvSpPr/>
            <p:nvPr/>
          </p:nvSpPr>
          <p:spPr bwMode="auto">
            <a:xfrm>
              <a:off x="1907704" y="2924944"/>
              <a:ext cx="1060704" cy="914400"/>
            </a:xfrm>
            <a:prstGeom prst="hexagon">
              <a:avLst/>
            </a:prstGeom>
            <a:gradFill rotWithShape="1">
              <a:gsLst>
                <a:gs pos="0">
                  <a:srgbClr val="339966">
                    <a:alpha val="35001"/>
                  </a:srgbClr>
                </a:gs>
                <a:gs pos="100000">
                  <a:srgbClr val="339966">
                    <a:gamma/>
                    <a:shade val="8039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18000" tIns="10800" rIns="18000" bIns="1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7" name="Правильный пятиугольник 16"/>
            <p:cNvSpPr/>
            <p:nvPr/>
          </p:nvSpPr>
          <p:spPr bwMode="auto">
            <a:xfrm>
              <a:off x="3671900" y="3032956"/>
              <a:ext cx="960120" cy="914400"/>
            </a:xfrm>
            <a:prstGeom prst="pentagon">
              <a:avLst/>
            </a:prstGeom>
            <a:gradFill rotWithShape="1">
              <a:gsLst>
                <a:gs pos="0">
                  <a:srgbClr val="339966">
                    <a:alpha val="35001"/>
                  </a:srgbClr>
                </a:gs>
                <a:gs pos="100000">
                  <a:srgbClr val="339966">
                    <a:gamma/>
                    <a:shade val="8039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18000" tIns="10800" rIns="18000" bIns="1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5616116" y="2996952"/>
              <a:ext cx="914400" cy="914400"/>
            </a:xfrm>
            <a:prstGeom prst="rect">
              <a:avLst/>
            </a:prstGeom>
            <a:gradFill rotWithShape="1">
              <a:gsLst>
                <a:gs pos="0">
                  <a:srgbClr val="339966">
                    <a:alpha val="35001"/>
                  </a:srgbClr>
                </a:gs>
                <a:gs pos="100000">
                  <a:srgbClr val="339966">
                    <a:gamma/>
                    <a:shade val="8039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18000" tIns="10800" rIns="18000" bIns="1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>
              <a:stCxn id="16" idx="0"/>
              <a:endCxn id="17" idx="1"/>
            </p:cNvCxnSpPr>
            <p:nvPr/>
          </p:nvCxnSpPr>
          <p:spPr bwMode="auto">
            <a:xfrm>
              <a:off x="2968408" y="3382144"/>
              <a:ext cx="703493" cy="81"/>
            </a:xfrm>
            <a:prstGeom prst="line">
              <a:avLst/>
            </a:prstGeom>
            <a:gradFill rotWithShape="1">
              <a:gsLst>
                <a:gs pos="0">
                  <a:srgbClr val="339966">
                    <a:alpha val="35001"/>
                  </a:srgbClr>
                </a:gs>
                <a:gs pos="100000">
                  <a:srgbClr val="339966">
                    <a:gamma/>
                    <a:shade val="8039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3" name="Прямая соединительная линия 22"/>
            <p:cNvCxnSpPr>
              <a:stCxn id="17" idx="5"/>
            </p:cNvCxnSpPr>
            <p:nvPr/>
          </p:nvCxnSpPr>
          <p:spPr bwMode="auto">
            <a:xfrm>
              <a:off x="4632019" y="3382225"/>
              <a:ext cx="984097" cy="10771"/>
            </a:xfrm>
            <a:prstGeom prst="line">
              <a:avLst/>
            </a:prstGeom>
            <a:gradFill rotWithShape="1">
              <a:gsLst>
                <a:gs pos="0">
                  <a:srgbClr val="339966">
                    <a:alpha val="35001"/>
                  </a:srgbClr>
                </a:gs>
                <a:gs pos="100000">
                  <a:srgbClr val="339966">
                    <a:gamma/>
                    <a:shade val="80392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88"/>
          <a:stretch>
            <a:fillRect/>
          </a:stretch>
        </p:blipFill>
        <p:spPr bwMode="auto">
          <a:xfrm>
            <a:off x="2555875" y="2352675"/>
            <a:ext cx="381635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247900" y="48006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Arial" charset="0"/>
              </a:rPr>
              <a:t> 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57200" y="5410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latin typeface="Arial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822325" y="1106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latin typeface="Arial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84175" y="188913"/>
            <a:ext cx="8651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>
                <a:latin typeface="Arial" charset="0"/>
              </a:rPr>
              <a:t>ДНК и РНК</a:t>
            </a:r>
            <a:r>
              <a:rPr lang="ru-RU" b="1">
                <a:solidFill>
                  <a:srgbClr val="808000"/>
                </a:solidFill>
                <a:latin typeface="Arial" charset="0"/>
              </a:rPr>
              <a:t> – </a:t>
            </a:r>
            <a:r>
              <a:rPr lang="ru-RU" b="1">
                <a:solidFill>
                  <a:srgbClr val="CC3300"/>
                </a:solidFill>
                <a:latin typeface="Arial" charset="0"/>
              </a:rPr>
              <a:t>нерегулярные</a:t>
            </a:r>
            <a:r>
              <a:rPr lang="ru-RU" b="1">
                <a:solidFill>
                  <a:srgbClr val="808000"/>
                </a:solidFill>
                <a:latin typeface="Arial" charset="0"/>
              </a:rPr>
              <a:t> </a:t>
            </a:r>
            <a:r>
              <a:rPr lang="ru-RU" b="1">
                <a:latin typeface="Arial" charset="0"/>
              </a:rPr>
              <a:t>полимеры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1547813" y="765175"/>
            <a:ext cx="6048375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3600">
                <a:latin typeface="Arial" charset="0"/>
              </a:rPr>
              <a:t>мономер</a:t>
            </a:r>
            <a:r>
              <a:rPr lang="ru-RU" sz="3600" b="1">
                <a:solidFill>
                  <a:srgbClr val="808000"/>
                </a:solidFill>
                <a:latin typeface="Arial" charset="0"/>
              </a:rPr>
              <a:t> – </a:t>
            </a:r>
            <a:r>
              <a:rPr lang="ru-RU" sz="3600" b="1">
                <a:solidFill>
                  <a:srgbClr val="CC3300"/>
                </a:solidFill>
                <a:latin typeface="Arial" charset="0"/>
              </a:rPr>
              <a:t>нуклеотид</a:t>
            </a:r>
          </a:p>
        </p:txBody>
      </p:sp>
      <p:sp useBgFill="1">
        <p:nvSpPr>
          <p:cNvPr id="19464" name="Rectangle 9"/>
          <p:cNvSpPr>
            <a:spLocks noChangeArrowheads="1"/>
          </p:cNvSpPr>
          <p:nvPr/>
        </p:nvSpPr>
        <p:spPr bwMode="auto">
          <a:xfrm>
            <a:off x="1258888" y="3068638"/>
            <a:ext cx="2449512" cy="792162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3200" b="1">
                <a:latin typeface="Arial" charset="0"/>
              </a:rPr>
              <a:t>2. фосфат</a:t>
            </a: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4356100" y="5302250"/>
            <a:ext cx="1873250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3200" b="1">
                <a:latin typeface="Arial" charset="0"/>
              </a:rPr>
              <a:t>1. сахар</a:t>
            </a:r>
            <a:endParaRPr lang="ru-RU" sz="2400" b="1">
              <a:latin typeface="Arial" charset="0"/>
            </a:endParaRPr>
          </a:p>
        </p:txBody>
      </p:sp>
      <p:sp useBgFill="1">
        <p:nvSpPr>
          <p:cNvPr id="19466" name="Rectangle 11"/>
          <p:cNvSpPr>
            <a:spLocks noChangeArrowheads="1"/>
          </p:cNvSpPr>
          <p:nvPr/>
        </p:nvSpPr>
        <p:spPr bwMode="auto">
          <a:xfrm>
            <a:off x="6372225" y="2492375"/>
            <a:ext cx="2376488" cy="1152525"/>
          </a:xfrm>
          <a:prstGeom prst="rect">
            <a:avLst/>
          </a:prstGeom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2800" b="1">
                <a:latin typeface="Arial" charset="0"/>
              </a:rPr>
              <a:t>3. азотистое основание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323850" y="5662613"/>
            <a:ext cx="28082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Tahoma" pitchFamily="34" charset="0"/>
                <a:cs typeface="Tahoma" pitchFamily="34" charset="0"/>
              </a:rPr>
              <a:t>Одинаковая часть</a:t>
            </a:r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1403350" y="1412875"/>
            <a:ext cx="6048375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ru-RU" sz="3200" b="1">
                <a:latin typeface="Arial" charset="0"/>
              </a:rPr>
              <a:t>состоит из 3 частей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 rot="-3769230">
            <a:off x="2620169" y="1205707"/>
            <a:ext cx="2368550" cy="6672262"/>
          </a:xfrm>
          <a:prstGeom prst="ellipse">
            <a:avLst/>
          </a:prstGeom>
          <a:solidFill>
            <a:schemeClr val="hlink">
              <a:alpha val="23921"/>
            </a:schemeClr>
          </a:solidFill>
          <a:ln w="571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Line 23"/>
          <p:cNvSpPr>
            <a:spLocks noChangeShapeType="1"/>
          </p:cNvSpPr>
          <p:nvPr/>
        </p:nvSpPr>
        <p:spPr bwMode="auto">
          <a:xfrm flipH="1" flipV="1">
            <a:off x="4356100" y="4797425"/>
            <a:ext cx="576263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71" name="Line 24"/>
          <p:cNvSpPr>
            <a:spLocks noChangeShapeType="1"/>
          </p:cNvSpPr>
          <p:nvPr/>
        </p:nvSpPr>
        <p:spPr bwMode="auto">
          <a:xfrm flipH="1" flipV="1">
            <a:off x="2700338" y="378936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72" name="Line 26"/>
          <p:cNvSpPr>
            <a:spLocks noChangeShapeType="1"/>
          </p:cNvSpPr>
          <p:nvPr/>
        </p:nvSpPr>
        <p:spPr bwMode="auto">
          <a:xfrm flipV="1">
            <a:off x="5867400" y="3357563"/>
            <a:ext cx="576263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8" grpId="0"/>
      <p:bldP spid="757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Рибоз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908050"/>
            <a:ext cx="57594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843213" y="188913"/>
            <a:ext cx="3240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>
                <a:solidFill>
                  <a:schemeClr val="tx2"/>
                </a:solidFill>
                <a:latin typeface="Arial" charset="0"/>
              </a:rPr>
              <a:t>Сахар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3635375" y="5516563"/>
            <a:ext cx="181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Arial" charset="0"/>
              </a:rPr>
              <a:t>Рибоза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148263" y="3508375"/>
            <a:ext cx="719137" cy="631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 anchor="ctr" anchorCtr="1">
            <a:spAutoFit/>
          </a:bodyPr>
          <a:lstStyle/>
          <a:p>
            <a:r>
              <a:rPr lang="ru-RU" sz="4000" b="1">
                <a:solidFill>
                  <a:srgbClr val="FF3300"/>
                </a:solidFill>
                <a:latin typeface="Tahoma" pitchFamily="34" charset="0"/>
              </a:rPr>
              <a:t>2</a:t>
            </a:r>
            <a:r>
              <a:rPr lang="en-US" sz="4000" b="1">
                <a:solidFill>
                  <a:srgbClr val="FF3300"/>
                </a:solidFill>
                <a:latin typeface="Tahoma" pitchFamily="34" charset="0"/>
              </a:rPr>
              <a:t>’</a:t>
            </a:r>
            <a:endParaRPr lang="ru-RU" sz="4000" b="1">
              <a:solidFill>
                <a:srgbClr val="FF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animBg="1"/>
    </p:bldLst>
  </p:timing>
</p:sld>
</file>

<file path=ppt/theme/theme1.xml><?xml version="1.0" encoding="utf-8"?>
<a:theme xmlns:a="http://schemas.openxmlformats.org/drawingml/2006/main" name="Серый градиент 08">
  <a:themeElements>
    <a:clrScheme name="Серый градиент 08 15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BBE0E3"/>
      </a:accent1>
      <a:accent2>
        <a:srgbClr val="0066CC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5CB9"/>
      </a:accent6>
      <a:hlink>
        <a:srgbClr val="009999"/>
      </a:hlink>
      <a:folHlink>
        <a:srgbClr val="FFCCCC"/>
      </a:folHlink>
    </a:clrScheme>
    <a:fontScheme name="Серый градиент 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66">
                <a:alpha val="35001"/>
              </a:srgbClr>
            </a:gs>
            <a:gs pos="100000">
              <a:srgbClr val="339966">
                <a:gamma/>
                <a:shade val="80392"/>
                <a:invGamma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66">
                <a:alpha val="35001"/>
              </a:srgbClr>
            </a:gs>
            <a:gs pos="100000">
              <a:srgbClr val="339966">
                <a:gamma/>
                <a:shade val="80392"/>
                <a:invGamma/>
              </a:srgbClr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18000" tIns="10800" rIns="18000" bIns="10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Серый градиент 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й градиент 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й градиент 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й градиент 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й градиент 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й градиент 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й градиент 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й градиент 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й градиент 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й градиент 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й градиент 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й градиент 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рый градиент 08 13">
        <a:dk1>
          <a:srgbClr val="000000"/>
        </a:dk1>
        <a:lt1>
          <a:srgbClr val="FFFFFF"/>
        </a:lt1>
        <a:dk2>
          <a:srgbClr val="304440"/>
        </a:dk2>
        <a:lt2>
          <a:srgbClr val="808080"/>
        </a:lt2>
        <a:accent1>
          <a:srgbClr val="BBE0E3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CB9"/>
        </a:accent6>
        <a:hlink>
          <a:srgbClr val="0099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й градиент 08 14">
        <a:dk1>
          <a:srgbClr val="000000"/>
        </a:dk1>
        <a:lt1>
          <a:srgbClr val="FFFFFF"/>
        </a:lt1>
        <a:dk2>
          <a:srgbClr val="2C3626"/>
        </a:dk2>
        <a:lt2>
          <a:srgbClr val="808080"/>
        </a:lt2>
        <a:accent1>
          <a:srgbClr val="BBE0E3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CB9"/>
        </a:accent6>
        <a:hlink>
          <a:srgbClr val="0099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рый градиент 08 15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BBE0E3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5CB9"/>
        </a:accent6>
        <a:hlink>
          <a:srgbClr val="0099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ый градиент 08 15">
    <a:dk1>
      <a:srgbClr val="000000"/>
    </a:dk1>
    <a:lt1>
      <a:srgbClr val="FFFFFF"/>
    </a:lt1>
    <a:dk2>
      <a:srgbClr val="CC3300"/>
    </a:dk2>
    <a:lt2>
      <a:srgbClr val="808080"/>
    </a:lt2>
    <a:accent1>
      <a:srgbClr val="BBE0E3"/>
    </a:accent1>
    <a:accent2>
      <a:srgbClr val="0066CC"/>
    </a:accent2>
    <a:accent3>
      <a:srgbClr val="FFFFFF"/>
    </a:accent3>
    <a:accent4>
      <a:srgbClr val="000000"/>
    </a:accent4>
    <a:accent5>
      <a:srgbClr val="DAEDEF"/>
    </a:accent5>
    <a:accent6>
      <a:srgbClr val="005CB9"/>
    </a:accent6>
    <a:hlink>
      <a:srgbClr val="009999"/>
    </a:hlink>
    <a:folHlink>
      <a:srgbClr val="FFCCCC"/>
    </a:folHlink>
  </a:clrScheme>
</a:themeOverride>
</file>

<file path=ppt/theme/themeOverride2.xml><?xml version="1.0" encoding="utf-8"?>
<a:themeOverride xmlns:a="http://schemas.openxmlformats.org/drawingml/2006/main">
  <a:clrScheme name="Серый градиент 08 15">
    <a:dk1>
      <a:srgbClr val="000000"/>
    </a:dk1>
    <a:lt1>
      <a:srgbClr val="FFFFFF"/>
    </a:lt1>
    <a:dk2>
      <a:srgbClr val="CC3300"/>
    </a:dk2>
    <a:lt2>
      <a:srgbClr val="808080"/>
    </a:lt2>
    <a:accent1>
      <a:srgbClr val="BBE0E3"/>
    </a:accent1>
    <a:accent2>
      <a:srgbClr val="0066CC"/>
    </a:accent2>
    <a:accent3>
      <a:srgbClr val="FFFFFF"/>
    </a:accent3>
    <a:accent4>
      <a:srgbClr val="000000"/>
    </a:accent4>
    <a:accent5>
      <a:srgbClr val="DAEDEF"/>
    </a:accent5>
    <a:accent6>
      <a:srgbClr val="005CB9"/>
    </a:accent6>
    <a:hlink>
      <a:srgbClr val="009999"/>
    </a:hlink>
    <a:folHlink>
      <a:srgbClr val="FFCCCC"/>
    </a:folHlink>
  </a:clrScheme>
</a:themeOverride>
</file>

<file path=ppt/theme/themeOverride3.xml><?xml version="1.0" encoding="utf-8"?>
<a:themeOverride xmlns:a="http://schemas.openxmlformats.org/drawingml/2006/main">
  <a:clrScheme name="Серый градиент 08 15">
    <a:dk1>
      <a:srgbClr val="000000"/>
    </a:dk1>
    <a:lt1>
      <a:srgbClr val="FFFFFF"/>
    </a:lt1>
    <a:dk2>
      <a:srgbClr val="CC3300"/>
    </a:dk2>
    <a:lt2>
      <a:srgbClr val="808080"/>
    </a:lt2>
    <a:accent1>
      <a:srgbClr val="BBE0E3"/>
    </a:accent1>
    <a:accent2>
      <a:srgbClr val="0066CC"/>
    </a:accent2>
    <a:accent3>
      <a:srgbClr val="FFFFFF"/>
    </a:accent3>
    <a:accent4>
      <a:srgbClr val="000000"/>
    </a:accent4>
    <a:accent5>
      <a:srgbClr val="DAEDEF"/>
    </a:accent5>
    <a:accent6>
      <a:srgbClr val="005CB9"/>
    </a:accent6>
    <a:hlink>
      <a:srgbClr val="009999"/>
    </a:hlink>
    <a:folHlink>
      <a:srgbClr val="FFCC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</TotalTime>
  <Words>820</Words>
  <Application>Microsoft Office PowerPoint</Application>
  <PresentationFormat>Экран (4:3)</PresentationFormat>
  <Paragraphs>217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Серый градиент 08</vt:lpstr>
      <vt:lpstr>Презентация PowerPoint</vt:lpstr>
      <vt:lpstr>Уникальность функций белков</vt:lpstr>
      <vt:lpstr>Презентация PowerPoint</vt:lpstr>
      <vt:lpstr>Презентация PowerPoint</vt:lpstr>
      <vt:lpstr>Нуклеиновые кислоты</vt:lpstr>
      <vt:lpstr>Сравнительная характеристика НК</vt:lpstr>
      <vt:lpstr>Строение нуклеотида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Информационную функцию выполняет ДНК</vt:lpstr>
      <vt:lpstr>Презентация PowerPoint</vt:lpstr>
      <vt:lpstr>Презентация PowerPoint</vt:lpstr>
      <vt:lpstr>Презентация PowerPoint</vt:lpstr>
      <vt:lpstr>РНК осуществляют в клетке синтез белков</vt:lpstr>
      <vt:lpstr>Презентация PowerPoint</vt:lpstr>
      <vt:lpstr>Виды РНК</vt:lpstr>
      <vt:lpstr>Функции РНК в порядке их открытия</vt:lpstr>
      <vt:lpstr>Функции РНК в порядке их открытия</vt:lpstr>
      <vt:lpstr>Функции РНК в порядке их открытия</vt:lpstr>
      <vt:lpstr>Функции РНК в порядке их открытия</vt:lpstr>
      <vt:lpstr>РНК сочетает свойства</vt:lpstr>
      <vt:lpstr>Сравнительная характеристика НК</vt:lpstr>
      <vt:lpstr>Сравнительная характеристика НК</vt:lpstr>
      <vt:lpstr>Сравнительная характеристика НК</vt:lpstr>
      <vt:lpstr>Сравнительная характеристика НК</vt:lpstr>
      <vt:lpstr>Презентация PowerPoint</vt:lpstr>
      <vt:lpstr>Домашнее задание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дом</cp:lastModifiedBy>
  <cp:revision>76</cp:revision>
  <dcterms:created xsi:type="dcterms:W3CDTF">2006-09-14T19:53:35Z</dcterms:created>
  <dcterms:modified xsi:type="dcterms:W3CDTF">2016-03-21T08:27:41Z</dcterms:modified>
</cp:coreProperties>
</file>