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60" r:id="rId2"/>
    <p:sldId id="256" r:id="rId3"/>
    <p:sldId id="258" r:id="rId4"/>
    <p:sldId id="265" r:id="rId5"/>
    <p:sldId id="261" r:id="rId6"/>
    <p:sldId id="262" r:id="rId7"/>
    <p:sldId id="263" r:id="rId8"/>
    <p:sldId id="264" r:id="rId9"/>
    <p:sldId id="259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9B64C4A-A63F-4AD3-BAEA-4E8A902EC4D5}" type="datetimeFigureOut">
              <a:rPr lang="ru-RU"/>
              <a:pPr>
                <a:defRPr/>
              </a:pPr>
              <a:t>30.01.2023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B479B1B-FB10-4608-A428-D766755E9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381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F6F06C-571C-481B-B8FD-7523E5E0BBA0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447675" y="3086100"/>
            <a:ext cx="8240713" cy="3305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BC488AC1-9BE3-4485-B2E4-C85FD27E36E7}" type="datetimeFigureOut">
              <a:rPr lang="ru-RU"/>
              <a:pPr>
                <a:defRPr/>
              </a:pPr>
              <a:t>30.01.2023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2CFECF81-9FE7-4406-9ED5-7F303DE0F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274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spect="1"/>
          </p:cNvSpPr>
          <p:nvPr/>
        </p:nvSpPr>
        <p:spPr>
          <a:xfrm>
            <a:off x="447675" y="600075"/>
            <a:ext cx="82391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35513-4C36-4AB6-942A-73CA5547661A}" type="datetimeFigureOut">
              <a:rPr lang="ru-RU"/>
              <a:pPr>
                <a:defRPr/>
              </a:pPr>
              <a:t>30.01.2023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672AD-BF89-49D0-9BE7-61C21A06E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433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spect="1"/>
          </p:cNvSpPr>
          <p:nvPr/>
        </p:nvSpPr>
        <p:spPr>
          <a:xfrm>
            <a:off x="6629400" y="600075"/>
            <a:ext cx="2057400" cy="5816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88" y="5956300"/>
            <a:ext cx="947737" cy="365125"/>
          </a:xfrm>
        </p:spPr>
        <p:txBody>
          <a:bodyPr/>
          <a:lstStyle>
            <a:lvl1pPr>
              <a:defRPr smtClean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7205E709-FEAF-4981-A4C3-494D10954169}" type="datetimeFigureOut">
              <a:rPr lang="ru-RU"/>
              <a:pPr>
                <a:defRPr/>
              </a:pPr>
              <a:t>30.01.2023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025" y="5951538"/>
            <a:ext cx="5922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5FE701CE-2CFA-44F0-9E04-0A8E92302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4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spect="1"/>
          </p:cNvSpPr>
          <p:nvPr/>
        </p:nvSpPr>
        <p:spPr>
          <a:xfrm>
            <a:off x="447675" y="600075"/>
            <a:ext cx="82391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FFFEB-4F3D-41FE-BA94-59647445BFBA}" type="datetimeFigureOut">
              <a:rPr lang="ru-RU"/>
              <a:pPr>
                <a:defRPr/>
              </a:pPr>
              <a:t>30.01.2023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1E7A3-657A-441E-ADFD-D75B2BD19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476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spect="1"/>
          </p:cNvSpPr>
          <p:nvPr/>
        </p:nvSpPr>
        <p:spPr>
          <a:xfrm>
            <a:off x="452438" y="5141913"/>
            <a:ext cx="8239125" cy="12588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/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7A9DBD4E-CEE5-4FD4-AA7F-FAB132F516FC}" type="datetimeFigureOut">
              <a:rPr lang="ru-RU"/>
              <a:pPr>
                <a:defRPr/>
              </a:pPr>
              <a:t>30.01.2023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FEB1574E-A40A-4E31-96F0-E49BA5751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342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spect="1"/>
          </p:cNvSpPr>
          <p:nvPr/>
        </p:nvSpPr>
        <p:spPr>
          <a:xfrm>
            <a:off x="447675" y="600075"/>
            <a:ext cx="82391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FD355-8DBE-4A98-9817-0831F1C040B5}" type="datetimeFigureOut">
              <a:rPr lang="ru-RU"/>
              <a:pPr>
                <a:defRPr/>
              </a:pPr>
              <a:t>30.01.2023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A5201-B4AA-42F3-9BBC-BA44D97D4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03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spect="1"/>
          </p:cNvSpPr>
          <p:nvPr/>
        </p:nvSpPr>
        <p:spPr>
          <a:xfrm>
            <a:off x="447675" y="600075"/>
            <a:ext cx="82391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5D039-FAC2-4798-B4EE-A604651D5E6C}" type="datetimeFigureOut">
              <a:rPr lang="ru-RU"/>
              <a:pPr>
                <a:defRPr/>
              </a:pPr>
              <a:t>30.01.2023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948B4-EEE3-4D8B-B866-ED4C2E1C9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106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spect="1"/>
          </p:cNvSpPr>
          <p:nvPr/>
        </p:nvSpPr>
        <p:spPr>
          <a:xfrm>
            <a:off x="447675" y="600075"/>
            <a:ext cx="82391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019F9-F64E-4676-885B-3C5DEB5518B5}" type="datetimeFigureOut">
              <a:rPr lang="ru-RU"/>
              <a:pPr>
                <a:defRPr/>
              </a:pPr>
              <a:t>30.01.2023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0148E-F60B-4C56-A149-7EC5D2D6B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6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E0492-FEFD-4D8C-AC06-ADAD3C541290}" type="datetimeFigureOut">
              <a:rPr lang="ru-RU"/>
              <a:pPr>
                <a:defRPr/>
              </a:pPr>
              <a:t>30.01.2023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9E794-2EA7-450F-A5E9-89AC8ABAF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83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spect="1"/>
          </p:cNvSpPr>
          <p:nvPr/>
        </p:nvSpPr>
        <p:spPr>
          <a:xfrm>
            <a:off x="452438" y="5141913"/>
            <a:ext cx="8239125" cy="12747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FC02B76A-8251-40D2-8676-8A9DC8F7A875}" type="datetimeFigureOut">
              <a:rPr lang="ru-RU"/>
              <a:pPr>
                <a:defRPr/>
              </a:pPr>
              <a:t>30.01.2023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BF8527A4-BDBD-45CE-AFB2-22B2FFCBF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03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/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0955-96E2-4E45-967C-6A55E82A9911}" type="datetimeFigureOut">
              <a:rPr lang="ru-RU"/>
              <a:pPr>
                <a:defRPr/>
              </a:pPr>
              <a:t>30.01.2023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D52AE-0D4D-4011-9AA1-9526E6148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15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025" y="687388"/>
            <a:ext cx="7989888" cy="10826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81025" y="2227263"/>
            <a:ext cx="79898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425" y="59563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6A6227-B8C2-40D8-845B-3C35B1DEB728}" type="datetimeFigureOut">
              <a:rPr lang="ru-RU"/>
              <a:pPr>
                <a:defRPr/>
              </a:pPr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025" y="5951538"/>
            <a:ext cx="4870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975" y="5956300"/>
            <a:ext cx="769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70B814-0CB1-4248-87FE-FC2086ACB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7675" y="441325"/>
            <a:ext cx="2720975" cy="107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5350" y="441325"/>
            <a:ext cx="2711450" cy="1079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275" y="441325"/>
            <a:ext cx="2711450" cy="107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693" r:id="rId7"/>
    <p:sldLayoutId id="2147483701" r:id="rId8"/>
    <p:sldLayoutId id="2147483694" r:id="rId9"/>
    <p:sldLayoutId id="2147483702" r:id="rId10"/>
    <p:sldLayoutId id="2147483703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orbe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orbe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orbe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orbe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4800" indent="-304800" algn="l" defTabSz="457200" rtl="0" eaLnBrk="1" fontAlgn="base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itchFamily="18" charset="2"/>
        <a:buChar char=""/>
        <a:defRPr kern="1200">
          <a:solidFill>
            <a:schemeClr val="tx2"/>
          </a:solidFill>
          <a:latin typeface="+mn-lt"/>
          <a:ea typeface="+mn-ea"/>
          <a:cs typeface="+mn-cs"/>
        </a:defRPr>
      </a:lvl1pPr>
      <a:lvl2pPr marL="628650" indent="-304800" algn="l" defTabSz="457200" rtl="0" eaLnBrk="1" fontAlgn="base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8525" indent="-269875" algn="l" defTabSz="457200" rtl="0" eaLnBrk="1" fontAlgn="base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1425" indent="-233363" algn="l" defTabSz="457200" rtl="0" eaLnBrk="1" fontAlgn="base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1788" indent="-233363" algn="l" defTabSz="457200" rtl="0" eaLnBrk="1" fontAlgn="base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slide" Target="slide9.xml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Relationship Id="rId1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18" Type="http://schemas.openxmlformats.org/officeDocument/2006/relationships/image" Target="../media/image51.png"/><Relationship Id="rId26" Type="http://schemas.openxmlformats.org/officeDocument/2006/relationships/image" Target="../media/image59.png"/><Relationship Id="rId3" Type="http://schemas.openxmlformats.org/officeDocument/2006/relationships/image" Target="../media/image36.png"/><Relationship Id="rId21" Type="http://schemas.openxmlformats.org/officeDocument/2006/relationships/image" Target="../media/image54.jpeg"/><Relationship Id="rId7" Type="http://schemas.openxmlformats.org/officeDocument/2006/relationships/image" Target="../media/image40.png"/><Relationship Id="rId12" Type="http://schemas.openxmlformats.org/officeDocument/2006/relationships/image" Target="../media/image45.jpeg"/><Relationship Id="rId17" Type="http://schemas.openxmlformats.org/officeDocument/2006/relationships/image" Target="../media/image50.jpeg"/><Relationship Id="rId25" Type="http://schemas.openxmlformats.org/officeDocument/2006/relationships/image" Target="../media/image58.png"/><Relationship Id="rId2" Type="http://schemas.openxmlformats.org/officeDocument/2006/relationships/image" Target="../media/image18.jpeg"/><Relationship Id="rId16" Type="http://schemas.openxmlformats.org/officeDocument/2006/relationships/image" Target="../media/image49.jpeg"/><Relationship Id="rId20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jpeg"/><Relationship Id="rId24" Type="http://schemas.openxmlformats.org/officeDocument/2006/relationships/image" Target="../media/image57.png"/><Relationship Id="rId5" Type="http://schemas.openxmlformats.org/officeDocument/2006/relationships/image" Target="../media/image38.png"/><Relationship Id="rId15" Type="http://schemas.openxmlformats.org/officeDocument/2006/relationships/image" Target="../media/image48.jpeg"/><Relationship Id="rId23" Type="http://schemas.openxmlformats.org/officeDocument/2006/relationships/image" Target="../media/image56.jpeg"/><Relationship Id="rId10" Type="http://schemas.openxmlformats.org/officeDocument/2006/relationships/image" Target="../media/image43.jpeg"/><Relationship Id="rId19" Type="http://schemas.openxmlformats.org/officeDocument/2006/relationships/image" Target="../media/image52.jpeg"/><Relationship Id="rId4" Type="http://schemas.openxmlformats.org/officeDocument/2006/relationships/image" Target="../media/image37.pn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Relationship Id="rId22" Type="http://schemas.openxmlformats.org/officeDocument/2006/relationships/image" Target="../media/image5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025" y="1417638"/>
            <a:ext cx="7989888" cy="15049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Интерактивная игра 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«Собери портфель»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64025" y="4749800"/>
            <a:ext cx="41846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Автор: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Губайдуллина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Диляра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Халимовна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воспитатель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1 квалификационной категории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1025" y="560388"/>
            <a:ext cx="812641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rgbClr val="206252"/>
                </a:solidFill>
                <a:latin typeface="Tahoma" pitchFamily="34" charset="0"/>
                <a:cs typeface="Tahoma" pitchFamily="34" charset="0"/>
              </a:rPr>
              <a:t>Муниципальное бюджетное дошкольное образовательное учреждение</a:t>
            </a:r>
            <a:br>
              <a:rPr lang="ru-RU" sz="1200">
                <a:solidFill>
                  <a:srgbClr val="206252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200">
                <a:solidFill>
                  <a:srgbClr val="206252"/>
                </a:solidFill>
                <a:latin typeface="Tahoma" pitchFamily="34" charset="0"/>
                <a:cs typeface="Tahoma" pitchFamily="34" charset="0"/>
              </a:rPr>
              <a:t>«Детский сад комбинированного вида № 53 «Радость»  с. Осиново Зеленодольского муниципального района Республики Татарстан 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27213" y="3378200"/>
            <a:ext cx="563403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для детей старшего дошкольного возраста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64025" y="6329363"/>
            <a:ext cx="760413" cy="306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>
                <a:solidFill>
                  <a:srgbClr val="1B5337"/>
                </a:solidFill>
                <a:latin typeface="Tahoma" pitchFamily="34" charset="0"/>
                <a:cs typeface="Tahoma" pitchFamily="34" charset="0"/>
              </a:rPr>
              <a:t>2023 г.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" action="ppaction://hlinkshowjump?jump=endshow" highlightClick="1"/>
          </p:cNvPr>
          <p:cNvSpPr/>
          <p:nvPr/>
        </p:nvSpPr>
        <p:spPr>
          <a:xfrm>
            <a:off x="8570913" y="6186488"/>
            <a:ext cx="328612" cy="3159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Какие предметы, где спрятаны:</a:t>
            </a:r>
            <a:endParaRPr lang="ru-RU" dirty="0"/>
          </a:p>
        </p:txBody>
      </p:sp>
      <p:sp>
        <p:nvSpPr>
          <p:cNvPr id="20484" name="Объект 5"/>
          <p:cNvSpPr>
            <a:spLocks noGrp="1"/>
          </p:cNvSpPr>
          <p:nvPr>
            <p:ph idx="1"/>
          </p:nvPr>
        </p:nvSpPr>
        <p:spPr>
          <a:xfrm>
            <a:off x="581025" y="2227263"/>
            <a:ext cx="7989888" cy="3632200"/>
          </a:xfrm>
        </p:spPr>
        <p:txBody>
          <a:bodyPr/>
          <a:lstStyle/>
          <a:p>
            <a:r>
              <a:rPr lang="ru-RU" smtClean="0"/>
              <a:t>В книжном уголке – Азбука.</a:t>
            </a:r>
          </a:p>
          <a:p>
            <a:r>
              <a:rPr lang="ru-RU" smtClean="0"/>
              <a:t>В Азбуке на стр 6 (вторая подсказка будет иметь ответ 6) подсказка- шкаф. Там спрятан учебник по математике.</a:t>
            </a:r>
          </a:p>
          <a:p>
            <a:r>
              <a:rPr lang="ru-RU" smtClean="0"/>
              <a:t>В зеленом уголке – учебник по окружающему миру или пенал.</a:t>
            </a:r>
          </a:p>
          <a:p>
            <a:r>
              <a:rPr lang="ru-RU" smtClean="0"/>
              <a:t>В уголке творчества в шкатулке – краски и кисточки, непроливайка.</a:t>
            </a:r>
          </a:p>
          <a:p>
            <a:r>
              <a:rPr lang="ru-RU" smtClean="0"/>
              <a:t>В спальне на кровати под подушкой – тетради.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3138" y="3548063"/>
            <a:ext cx="5808662" cy="10509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«Собери портфель»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631825" y="6115050"/>
            <a:ext cx="341313" cy="3143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3" name="Прямоугольник 7"/>
          <p:cNvSpPr>
            <a:spLocks noChangeArrowheads="1"/>
          </p:cNvSpPr>
          <p:nvPr/>
        </p:nvSpPr>
        <p:spPr bwMode="auto">
          <a:xfrm>
            <a:off x="973138" y="4627563"/>
            <a:ext cx="563245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>
                <a:solidFill>
                  <a:schemeClr val="accent2"/>
                </a:solidFill>
                <a:latin typeface="Corbel" pitchFamily="34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lang="ru-RU">
                <a:solidFill>
                  <a:schemeClr val="accent2"/>
                </a:solidFill>
                <a:latin typeface="Corbel" pitchFamily="34" charset="0"/>
                <a:ea typeface="Calibri" pitchFamily="34" charset="0"/>
                <a:cs typeface="Times New Roman" pitchFamily="18" charset="0"/>
              </a:rPr>
              <a:t> Формировать знания детей о школе. Закреплять названия и назначение школьных принадлежностей.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>
                <a:solidFill>
                  <a:schemeClr val="accent2"/>
                </a:solidFill>
                <a:latin typeface="Corbel" pitchFamily="34" charset="0"/>
                <a:ea typeface="Calibri" pitchFamily="34" charset="0"/>
                <a:cs typeface="Times New Roman" pitchFamily="18" charset="0"/>
              </a:rPr>
              <a:t>Правила игры</a:t>
            </a:r>
            <a:r>
              <a:rPr lang="ru-RU">
                <a:solidFill>
                  <a:schemeClr val="accent2"/>
                </a:solidFill>
                <a:latin typeface="Corbel" pitchFamily="34" charset="0"/>
                <a:ea typeface="Calibri" pitchFamily="34" charset="0"/>
                <a:cs typeface="Times New Roman" pitchFamily="18" charset="0"/>
              </a:rPr>
              <a:t>: выполняя задание, ребята получают подсказку, где смогут найти необходимый для школы предмет и положить его в портфель. На последнем задании портфель заполняется всеми школьными принадлежностями. 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025" y="687388"/>
            <a:ext cx="7989888" cy="8175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Поможем Павлу собрать портфель в школу</a:t>
            </a:r>
            <a:r>
              <a:rPr lang="tt-RU" dirty="0" smtClean="0"/>
              <a:t>!</a:t>
            </a:r>
            <a:endParaRPr lang="ru-RU" dirty="0"/>
          </a:p>
        </p:txBody>
      </p:sp>
      <p:pic>
        <p:nvPicPr>
          <p:cNvPr id="13315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949450"/>
            <a:ext cx="2165350" cy="407035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3614738"/>
            <a:ext cx="8175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5391150"/>
            <a:ext cx="143351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3681413"/>
            <a:ext cx="392112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4464050"/>
            <a:ext cx="60642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1985963"/>
            <a:ext cx="136048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413" y="3467100"/>
            <a:ext cx="3175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949450"/>
            <a:ext cx="1141413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3201988"/>
            <a:ext cx="71437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5391150"/>
            <a:ext cx="12144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8" y="5138738"/>
            <a:ext cx="452437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2044700"/>
            <a:ext cx="7874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5427663"/>
            <a:ext cx="13493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1949450"/>
            <a:ext cx="1420812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3" y="5951538"/>
            <a:ext cx="175577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Рисунок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3105150"/>
            <a:ext cx="2428875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Управляющая кнопка: далее 26">
            <a:hlinkClick r:id="rId19" action="ppaction://hlinksldjump" highlightClick="1"/>
          </p:cNvPr>
          <p:cNvSpPr/>
          <p:nvPr/>
        </p:nvSpPr>
        <p:spPr>
          <a:xfrm>
            <a:off x="631825" y="6115050"/>
            <a:ext cx="341313" cy="3143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 L 1.94444E-6 0.215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125 2.59259E-6 C 0.18107 2.59259E-6 0.25 -0.06898 0.25 -0.125 L 0.25 -0.25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3.33333E-6 0.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0.2533 0.000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-0.25 2.22222E-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-0.25 3.7037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1.66667E-6 -0.2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0.00034 -0.2138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" action="ppaction://hlinkshowjump?jump=endshow" highlightClick="1"/>
          </p:cNvPr>
          <p:cNvSpPr/>
          <p:nvPr/>
        </p:nvSpPr>
        <p:spPr>
          <a:xfrm>
            <a:off x="8570913" y="6186488"/>
            <a:ext cx="328612" cy="3159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39" name="Picture 2" descr="https://krot.info/uploads/posts/2021-02/thumbs/1612873973_38-p-fon-tetradnii-list-v-kletku-dlya-prezentat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225"/>
            <a:ext cx="9144000" cy="68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AutoShape 10" descr="https://gruzmark.ru/800/600/https/pixy.org/src/416/416141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375" y="160338"/>
            <a:ext cx="8439701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Угадай сказку по смайликам.</a:t>
            </a:r>
          </a:p>
        </p:txBody>
      </p:sp>
      <p:sp>
        <p:nvSpPr>
          <p:cNvPr id="3" name="Овал 2"/>
          <p:cNvSpPr/>
          <p:nvPr/>
        </p:nvSpPr>
        <p:spPr>
          <a:xfrm>
            <a:off x="190500" y="841375"/>
            <a:ext cx="1365250" cy="135096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439025" y="841375"/>
            <a:ext cx="1365250" cy="135096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638300" y="847725"/>
            <a:ext cx="1363663" cy="13525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105150" y="850900"/>
            <a:ext cx="1365250" cy="135096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545013" y="850900"/>
            <a:ext cx="1365250" cy="135096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984875" y="850900"/>
            <a:ext cx="1365250" cy="135096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34950" y="2444750"/>
            <a:ext cx="1365250" cy="135096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638300" y="2417763"/>
            <a:ext cx="1363663" cy="13509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105150" y="2474913"/>
            <a:ext cx="1365250" cy="13509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73050" y="5475288"/>
            <a:ext cx="1365250" cy="13509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739900" y="5503863"/>
            <a:ext cx="1365250" cy="13525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763713" y="3967163"/>
            <a:ext cx="1365250" cy="13509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73050" y="3921125"/>
            <a:ext cx="1365250" cy="135096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" name="Picture 2" descr="https://emojio.ru/images/apple-b/1f474-1f3f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830263"/>
            <a:ext cx="1014413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https://static2.tgstat.com/public/images/channels/_0/77/778cb9418974d3b27ef57f5ae35eb7c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779463"/>
            <a:ext cx="1090613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 descr="http://smaylikivk.ru/media/smiles/1f467-1f3fc-devochka-svetlo-korichnevyi-t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893763"/>
            <a:ext cx="949325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6" descr="https://avatanplus.com/files/resources/mid/5a6f262784c67161422d0a7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742950"/>
            <a:ext cx="10541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0" descr="https://iprofix.com.ua/uploads/blog/img5a2a9ab9b9fa5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6" t="7503" r="29974" b="10812"/>
          <a:stretch>
            <a:fillRect/>
          </a:stretch>
        </p:blipFill>
        <p:spPr bwMode="auto">
          <a:xfrm>
            <a:off x="6245225" y="896938"/>
            <a:ext cx="8461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2" descr="https://www.emoji.co.uk/files/phantom-open-emojis/animals-nature-phantom/12396-mouse-fac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896938"/>
            <a:ext cx="1052513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1" name="AutoShape 2" descr="👹 Демон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5124" name="Picture 4" descr="https://svg-clipart.com/clipart/brown/FqM2qR7-log-clipar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2159000"/>
            <a:ext cx="15557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3" name="AutoShape 6" descr="https://pbs.twimg.com/media/DyzMOv0UUAENl7r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5128" name="Picture 8" descr="https://papik.pro/uploads/posts/2022-08/1661960763_9-papik-pro-p-topor-smailik-png-9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584450"/>
            <a:ext cx="1017587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https://w7.pngwing.com/pngs/544/217/png-transparent-emojipedia-high-five-emoticon-thumb-signal-emoji-hand-smiley-thumb-signal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2755900"/>
            <a:ext cx="113665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https://papik.pro/uploads/posts/2022-08/thumbs/1661944356_42-papik-pro-p-smailik-gusya-png-43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4221163"/>
            <a:ext cx="8413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https://e7.pngegg.com/pngimages/973/518/png-clipart-yellow-shh-emoji-illustration-world-emoji-day-smiley-apple-emoji-sticker-mobile-phones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329113"/>
            <a:ext cx="11223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https://banner2.cleanpng.com/20190723/kp/kisspng-clip-art-goat-portable-network-graphics-emoji-shee-5d36d0d9a2b470.2084753515638734976664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5802313"/>
            <a:ext cx="119062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 descr="https://i1.sndcdn.com/avatars-000315653088-0ox6tn-t500x500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716588"/>
            <a:ext cx="10096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275388" y="2260600"/>
            <a:ext cx="2327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/>
            <a:r>
              <a:rPr lang="tt-RU" sz="2400" b="1" i="1" dirty="0" smtClean="0">
                <a:solidFill>
                  <a:srgbClr val="FF0000"/>
                </a:solidFill>
              </a:rPr>
              <a:t>“Репка”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872038" y="3149600"/>
            <a:ext cx="2325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/>
            <a:r>
              <a:rPr lang="tt-RU" sz="2400" b="1" i="1" dirty="0" smtClean="0">
                <a:solidFill>
                  <a:srgbClr val="FF0000"/>
                </a:solidFill>
              </a:rPr>
              <a:t>“Шурале”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652838" y="4416425"/>
            <a:ext cx="2327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/>
            <a:r>
              <a:rPr lang="tt-RU" sz="2400" b="1" i="1" dirty="0" smtClean="0">
                <a:solidFill>
                  <a:srgbClr val="FF0000"/>
                </a:solidFill>
              </a:rPr>
              <a:t>“Болтливая утка”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517900" y="5724525"/>
            <a:ext cx="2517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/>
            <a:r>
              <a:rPr lang="tt-RU" sz="2400" b="1" i="1" dirty="0" smtClean="0">
                <a:solidFill>
                  <a:srgbClr val="FF0000"/>
                </a:solidFill>
              </a:rPr>
              <a:t>“Козёл и баран”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275388" y="5716588"/>
            <a:ext cx="286861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ru-RU"/>
              <a:t>Подсказка там, где можно встретить все эти книги-  в книжном уголке.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5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" action="ppaction://hlinkshowjump?jump=endshow" highlightClick="1"/>
          </p:cNvPr>
          <p:cNvSpPr/>
          <p:nvPr/>
        </p:nvSpPr>
        <p:spPr>
          <a:xfrm>
            <a:off x="8570913" y="6186488"/>
            <a:ext cx="328612" cy="3159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3" name="Picture 2" descr="https://krot.info/uploads/posts/2021-02/thumbs/1612873973_38-p-fon-tetradnii-list-v-kletku-dlya-prezentat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3"/>
            <a:ext cx="9144000" cy="682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2079625" y="969963"/>
            <a:ext cx="39719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ru-RU" sz="2000" b="1">
                <a:latin typeface="Arial Black" pitchFamily="34" charset="0"/>
              </a:rPr>
              <a:t>Для математики, дружочек,</a:t>
            </a:r>
          </a:p>
          <a:p>
            <a:r>
              <a:rPr lang="ru-RU" sz="2000" b="1">
                <a:latin typeface="Arial Black" pitchFamily="34" charset="0"/>
              </a:rPr>
              <a:t>Нужна тетрадочка в… </a:t>
            </a:r>
          </a:p>
        </p:txBody>
      </p:sp>
      <p:sp>
        <p:nvSpPr>
          <p:cNvPr id="15365" name="TextBox 8"/>
          <p:cNvSpPr txBox="1">
            <a:spLocks noChangeArrowheads="1"/>
          </p:cNvSpPr>
          <p:nvPr/>
        </p:nvSpPr>
        <p:spPr bwMode="auto">
          <a:xfrm>
            <a:off x="2416175" y="2489200"/>
            <a:ext cx="3998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ru-RU" sz="2000" b="1">
                <a:solidFill>
                  <a:srgbClr val="FFFF00"/>
                </a:solidFill>
                <a:latin typeface="Arial Black" pitchFamily="34" charset="0"/>
              </a:rPr>
              <a:t>Вышел зайчик погулять,</a:t>
            </a:r>
          </a:p>
          <a:p>
            <a:r>
              <a:rPr lang="ru-RU" sz="2000" b="1">
                <a:solidFill>
                  <a:srgbClr val="FFFF00"/>
                </a:solidFill>
                <a:latin typeface="Arial Black" pitchFamily="34" charset="0"/>
              </a:rPr>
              <a:t>Лап у зайца ровно …</a:t>
            </a:r>
          </a:p>
        </p:txBody>
      </p:sp>
      <p:sp>
        <p:nvSpPr>
          <p:cNvPr id="15366" name="TextBox 9"/>
          <p:cNvSpPr txBox="1">
            <a:spLocks noChangeArrowheads="1"/>
          </p:cNvSpPr>
          <p:nvPr/>
        </p:nvSpPr>
        <p:spPr bwMode="auto">
          <a:xfrm>
            <a:off x="4216400" y="3832225"/>
            <a:ext cx="3670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ru-RU" sz="2000" b="1">
                <a:solidFill>
                  <a:srgbClr val="002060"/>
                </a:solidFill>
                <a:latin typeface="Arial Black" pitchFamily="34" charset="0"/>
              </a:rPr>
              <a:t>У меня собачка есть,</a:t>
            </a:r>
          </a:p>
          <a:p>
            <a:r>
              <a:rPr lang="ru-RU" sz="2000" b="1">
                <a:solidFill>
                  <a:srgbClr val="002060"/>
                </a:solidFill>
                <a:latin typeface="Arial Black" pitchFamily="34" charset="0"/>
              </a:rPr>
              <a:t>У нее хвостов аж …</a:t>
            </a:r>
          </a:p>
        </p:txBody>
      </p:sp>
      <p:sp>
        <p:nvSpPr>
          <p:cNvPr id="15367" name="TextBox 10"/>
          <p:cNvSpPr txBox="1">
            <a:spLocks noChangeArrowheads="1"/>
          </p:cNvSpPr>
          <p:nvPr/>
        </p:nvSpPr>
        <p:spPr bwMode="auto">
          <a:xfrm>
            <a:off x="395288" y="5281613"/>
            <a:ext cx="45862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ru-RU" sz="2000" b="1">
                <a:solidFill>
                  <a:srgbClr val="00B050"/>
                </a:solidFill>
                <a:latin typeface="Arial Black" pitchFamily="34" charset="0"/>
              </a:rPr>
              <a:t>Ходит в народе такая молва,</a:t>
            </a:r>
          </a:p>
          <a:p>
            <a:r>
              <a:rPr lang="ru-RU" sz="2000" b="1">
                <a:solidFill>
                  <a:srgbClr val="00B050"/>
                </a:solidFill>
                <a:latin typeface="Arial Black" pitchFamily="34" charset="0"/>
              </a:rPr>
              <a:t>Шесть минус пять получается…</a:t>
            </a:r>
          </a:p>
        </p:txBody>
      </p:sp>
      <p:pic>
        <p:nvPicPr>
          <p:cNvPr id="15368" name="Picture 4" descr="https://adonius.club/uploads/posts/2022-02/1644471592_2-adonius-club-p-tetrad-na-prozrachnom-fone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727075"/>
            <a:ext cx="1766888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6" descr="https://flomaster.club/uploads/posts/2022-07/1658058923_3-flomaster-club-p-zayats-multyashnii-risunok-krasivo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1609725"/>
            <a:ext cx="12509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8" descr="https://flomaster.club/uploads/posts/2022-08/1660731361_25-flomaster-club-p-sobaka-i-shchenok-kartinki-dlya-detei-kras-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3197225"/>
            <a:ext cx="2354263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AutoShape 10" descr="https://gruzmark.ru/800/600/https/pixy.org/src/416/416141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15372" name="Picture 12" descr="https://kartinkin.net/uploads/posts/2022-03/1648054832_6-kartinkin-net-p-kartinki-voprosa-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5011738"/>
            <a:ext cx="20764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0375" y="160338"/>
            <a:ext cx="8439701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Решите задачи, записывая ответы. Сложите все ответы. Полученное число укажет на страницу в книге, где прячется следующая подсказка.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" action="ppaction://hlinkshowjump?jump=endshow" highlightClick="1"/>
          </p:cNvPr>
          <p:cNvSpPr/>
          <p:nvPr/>
        </p:nvSpPr>
        <p:spPr>
          <a:xfrm>
            <a:off x="8570913" y="6186488"/>
            <a:ext cx="328612" cy="3159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7" name="Picture 2" descr="https://krot.info/uploads/posts/2021-02/thumbs/1612873973_38-p-fon-tetradnii-list-v-kletku-dlya-prezentat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6513"/>
            <a:ext cx="9296400" cy="682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10" descr="https://gruzmark.ru/800/600/https/pixy.org/src/416/416141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375" y="82133"/>
            <a:ext cx="8439701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Назовите предметы. </a:t>
            </a:r>
            <a:r>
              <a:rPr lang="ru-RU" sz="2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 каком магазине они продаются? </a:t>
            </a:r>
            <a:r>
              <a:rPr lang="ru-RU" sz="2400" b="1" i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Распередели</a:t>
            </a:r>
            <a:r>
              <a:rPr lang="ru-RU" sz="2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предметы по магазинам.</a:t>
            </a:r>
          </a:p>
        </p:txBody>
      </p:sp>
      <p:sp>
        <p:nvSpPr>
          <p:cNvPr id="16390" name="TextBox 1"/>
          <p:cNvSpPr txBox="1">
            <a:spLocks noChangeArrowheads="1"/>
          </p:cNvSpPr>
          <p:nvPr/>
        </p:nvSpPr>
        <p:spPr bwMode="auto">
          <a:xfrm>
            <a:off x="804863" y="1416050"/>
            <a:ext cx="1379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ru-RU" sz="1400" dirty="0" smtClean="0">
                <a:solidFill>
                  <a:srgbClr val="FF0066"/>
                </a:solidFill>
                <a:latin typeface="Arial Black" pitchFamily="34" charset="0"/>
              </a:rPr>
              <a:t>Игрушки</a:t>
            </a:r>
            <a:endParaRPr lang="ru-RU" sz="1400" dirty="0">
              <a:solidFill>
                <a:srgbClr val="FF0066"/>
              </a:solidFill>
              <a:latin typeface="Arial Black" pitchFamily="34" charset="0"/>
            </a:endParaRPr>
          </a:p>
        </p:txBody>
      </p:sp>
      <p:sp>
        <p:nvSpPr>
          <p:cNvPr id="16391" name="TextBox 18"/>
          <p:cNvSpPr txBox="1">
            <a:spLocks noChangeArrowheads="1"/>
          </p:cNvSpPr>
          <p:nvPr/>
        </p:nvSpPr>
        <p:spPr bwMode="auto">
          <a:xfrm>
            <a:off x="2895600" y="1460500"/>
            <a:ext cx="165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/>
            <a:r>
              <a:rPr lang="ru-RU" sz="1400" dirty="0" smtClean="0">
                <a:solidFill>
                  <a:srgbClr val="FFC000"/>
                </a:solidFill>
                <a:latin typeface="Arial Black" pitchFamily="34" charset="0"/>
              </a:rPr>
              <a:t>Одежда</a:t>
            </a:r>
            <a:endParaRPr lang="ru-RU" sz="14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16392" name="TextBox 19"/>
          <p:cNvSpPr txBox="1">
            <a:spLocks noChangeArrowheads="1"/>
          </p:cNvSpPr>
          <p:nvPr/>
        </p:nvSpPr>
        <p:spPr bwMode="auto">
          <a:xfrm>
            <a:off x="5186363" y="1474788"/>
            <a:ext cx="1677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/>
            <a:r>
              <a:rPr lang="ru-RU" sz="1400" dirty="0" smtClean="0">
                <a:solidFill>
                  <a:schemeClr val="accent2"/>
                </a:solidFill>
                <a:latin typeface="Arial Black" pitchFamily="34" charset="0"/>
              </a:rPr>
              <a:t>Продукты</a:t>
            </a:r>
            <a:endParaRPr lang="ru-RU" sz="14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16393" name="TextBox 20"/>
          <p:cNvSpPr txBox="1">
            <a:spLocks noChangeArrowheads="1"/>
          </p:cNvSpPr>
          <p:nvPr/>
        </p:nvSpPr>
        <p:spPr bwMode="auto">
          <a:xfrm>
            <a:off x="7416800" y="1485900"/>
            <a:ext cx="1816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Посуда</a:t>
            </a:r>
            <a:endParaRPr lang="ru-RU" sz="1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63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836738"/>
            <a:ext cx="180975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1749425"/>
            <a:ext cx="1862137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1773238"/>
            <a:ext cx="1801813" cy="135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1782763"/>
            <a:ext cx="18161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3.bp.blogspot.com/-iAYhTjbhwaQ/Vcqzfi6x55I/AAAAAAAAEkE/kmiBcXKndbQ/s1600/2015-08-12_05460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4124325"/>
            <a:ext cx="1503363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s://kartinkin.net/uploads/posts/2022-03/1646430394_18-kartinkin-net-p-kartinki-yabloka-2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3" y="4175125"/>
            <a:ext cx="12795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молоко" descr="C:\Users\ACER\Pictures\milk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763" y="5268913"/>
            <a:ext cx="40005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https://pishkaexclusive.ru/image/cache/catalog/19.03.15-pyshka-73-1000x66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5691188"/>
            <a:ext cx="1490662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29">
            <a:hlinkClick r:id="" action="ppaction://macro?name=DragandDrop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54"/>
          <a:stretch/>
        </p:blipFill>
        <p:spPr>
          <a:xfrm>
            <a:off x="6466095" y="5779918"/>
            <a:ext cx="1018204" cy="814017"/>
          </a:xfrm>
          <a:prstGeom prst="rect">
            <a:avLst/>
          </a:prstGeom>
          <a:ln w="190500" cap="sq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8" name="Picture 10" descr="https://papik.pro/uploads/posts/2021-12/1639214857_7-papik-pro-p-kukla-klipart-7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5551488"/>
            <a:ext cx="1004887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https://kartinkin.net/uploads/posts/2022-03/1647930690_15-kartinkin-net-p-kartinki-plyushevikh-mishek-23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3868738"/>
            <a:ext cx="133032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https://vsemtoy.ru/upload/iblock/941/9418b9ba04678abfc0fd9e61e4886b3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5691188"/>
            <a:ext cx="126047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 descr="https://www.schnittmuster.net/media/image/product/2030/lg/englisches-schnittmuster-mccalls-5793-kleid~5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3795713"/>
            <a:ext cx="13335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0" descr="https://flomaster.club/uploads/posts/2022-08/1660571559_9-flomaster-club-p-kak-narisovat-tyubeteiku-krasivo-16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4271963"/>
            <a:ext cx="13906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2" descr="https://www.trekkinn.com/f/13600/136006435/trangoworld-heid-fi-pants-short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4008438"/>
            <a:ext cx="1306512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24" descr="https://i.pinimg.com/originals/66/3f/e8/663fe8e1d7b46466babf01138cf18f01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3" y="5654675"/>
            <a:ext cx="137795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26" descr="https://www.zaiushka.com/wp-content/uploads/2020/11/%D0%A7%D0%B0%D0%B9%D0%BD%D0%B8%D0%BA-%D0%B7%D0%B0%D0%B2%D0%B0%D1%80%D0%BE%D1%87%D0%BD%D1%8B%D0%B9-%D0%BA%D0%B0%D1%80%D1%82%D0%B8%D0%BD%D0%BA%D0%B0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5638800"/>
            <a:ext cx="10445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Picture 28" descr="http://papik.pro/uploads/posts/2021-12/1639225247_63-papik-pro-p-posuda-klipart-67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13" y="4402138"/>
            <a:ext cx="1447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Picture 32" descr="https://newbookshop.ru/pictures/1018187089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3446463"/>
            <a:ext cx="8397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2" name="Picture 34" descr="http://decostek.ru/inc/catalog/img/209535_1504537230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3224213"/>
            <a:ext cx="808038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4" descr="http://decostek.ru/inc/catalog/img/209535_1504537230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2203450"/>
            <a:ext cx="808038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" descr="http://3.bp.blogspot.com/-iAYhTjbhwaQ/Vcqzfi6x55I/AAAAAAAAEkE/kmiBcXKndbQ/s1600/2015-08-12_05460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5625"/>
            <a:ext cx="15049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2" descr="https://kartinkin.net/uploads/posts/2022-03/1647930690_15-kartinkin-net-p-kartinki-plyushevikh-mishek-23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1825625"/>
            <a:ext cx="133032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2" descr="https://www.trekkinn.com/f/13600/136006435/trangoworld-heid-fi-pants-short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1884363"/>
            <a:ext cx="1306512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2" descr="https://newbookshop.ru/pictures/1018187089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63" y="2163763"/>
            <a:ext cx="8397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8" descr="http://papik.pro/uploads/posts/2021-12/1639225247_63-papik-pro-p-posuda-klipart-67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2239963"/>
            <a:ext cx="14478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6" descr="https://kartinkin.net/uploads/posts/2022-03/1646430394_18-kartinkin-net-p-kartinki-yabloka-2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917700"/>
            <a:ext cx="12795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0" descr="https://flomaster.club/uploads/posts/2022-08/1660571559_9-flomaster-club-p-kak-narisovat-tyubeteiku-krasivo-16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2085975"/>
            <a:ext cx="13906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6" descr="https://www.schnittmuster.net/media/image/product/2030/lg/englisches-schnittmuster-mccalls-5793-kleid~5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862138"/>
            <a:ext cx="13335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4" descr="https://vsemtoy.ru/upload/iblock/941/9418b9ba04678abfc0fd9e61e4886b3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985963"/>
            <a:ext cx="1260475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8" descr="https://pishkaexclusive.ru/image/cache/catalog/19.03.15-pyshka-73-1000x66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2143125"/>
            <a:ext cx="1490663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0" descr="https://papik.pro/uploads/posts/2021-12/1639214857_7-papik-pro-p-kukla-klipart-7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874838"/>
            <a:ext cx="10064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4" descr="https://i.pinimg.com/originals/66/3f/e8/663fe8e1d7b46466babf01138cf18f01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1927225"/>
            <a:ext cx="137795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Рисунок 57">
            <a:hlinkClick r:id="" action="ppaction://macro?name=DragandDrop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54"/>
          <a:stretch/>
        </p:blipFill>
        <p:spPr>
          <a:xfrm>
            <a:off x="374377" y="2142628"/>
            <a:ext cx="1018204" cy="814017"/>
          </a:xfrm>
          <a:prstGeom prst="rect">
            <a:avLst/>
          </a:prstGeom>
          <a:ln w="190500" cap="sq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9" name="Picture 26" descr="https://www.zaiushka.com/wp-content/uploads/2020/11/%D0%A7%D0%B0%D0%B9%D0%BD%D0%B8%D0%BA-%D0%B7%D0%B0%D0%B2%D0%B0%D1%80%D0%BE%D1%87%D0%BD%D1%8B%D0%B9-%D0%BA%D0%B0%D1%80%D1%82%D0%B8%D0%BD%D0%BA%D0%B0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133600"/>
            <a:ext cx="104298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молоко" descr="C:\Users\ACER\Pictures\milk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2085975"/>
            <a:ext cx="39846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0" name="Picture 36" descr="https://sun9-30.userapi.com/tZ71KodWy-JmbnHjC_dpArzbSNo9GH30osH6zw/wNQQG0ynCCI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744663"/>
            <a:ext cx="8699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1" name="Picture 44" descr="https://catherineasquithgallery.com/uploads/posts/2021-02/1614532038_7-p-odezhda-na-belom-fone-7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1754188"/>
            <a:ext cx="67786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2" name="Picture 46" descr="https://kartinkin.net/uploads/posts/2022-12/thumbs/1670356933_14-kartinkin-net-p-magazin-kartinka-dlya-detei-krasivo-17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1793875"/>
            <a:ext cx="7540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3" name="Picture 48" descr="https://optominsk.by/wp-content/uploads/2018/06/%D0%A5%D0%BE%D0%B7%D1%82%D0%BE%D0%B2%D0%B0%D1%80%D1%8B-%D0%BE%D0%BF%D1%82%D0%BE%D0%BC-%D1%81-%D0%B4%D0%BE%D1%81%D1%82%D0%B0%D0%B2%D0%BA%D0%BE%D0%B9-1024x754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1754188"/>
            <a:ext cx="8572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800299" y="6461594"/>
            <a:ext cx="36612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ru-RU" dirty="0"/>
              <a:t>Подсказка- </a:t>
            </a:r>
            <a:r>
              <a:rPr lang="ru-RU" b="1" u="sng" dirty="0">
                <a:solidFill>
                  <a:srgbClr val="FF0000"/>
                </a:solidFill>
              </a:rPr>
              <a:t>в зеленом уголке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" action="ppaction://hlinkshowjump?jump=endshow" highlightClick="1"/>
          </p:cNvPr>
          <p:cNvSpPr/>
          <p:nvPr/>
        </p:nvSpPr>
        <p:spPr>
          <a:xfrm>
            <a:off x="8570913" y="6186488"/>
            <a:ext cx="328612" cy="3159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1" name="Picture 2" descr="https://krot.info/uploads/posts/2021-02/thumbs/1612873973_38-p-fon-tetradnii-list-v-kletku-dlya-prezentat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3"/>
            <a:ext cx="9144000" cy="682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AutoShape 10" descr="https://gruzmark.ru/800/600/https/pixy.org/src/416/416141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375" y="160338"/>
            <a:ext cx="8439701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Заполним палитру красками: краска в палитре такого же цвета, как и предметы на картинках.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1113"/>
            <a:ext cx="9021763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Овал 30"/>
          <p:cNvSpPr/>
          <p:nvPr/>
        </p:nvSpPr>
        <p:spPr>
          <a:xfrm rot="1322305">
            <a:off x="4559300" y="1981200"/>
            <a:ext cx="752475" cy="9413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 rot="3150463">
            <a:off x="3441700" y="2106613"/>
            <a:ext cx="768350" cy="1016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 rot="21329196">
            <a:off x="2701925" y="2978150"/>
            <a:ext cx="869950" cy="9048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 rot="21411299">
            <a:off x="2608263" y="4059238"/>
            <a:ext cx="901700" cy="9715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194050" y="4876800"/>
            <a:ext cx="1030288" cy="1041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 rot="505900">
            <a:off x="4297363" y="4805363"/>
            <a:ext cx="901700" cy="105251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6" name="Picture 4" descr="https://printonic.ru/uploads/images/2016/03/26/img_56f69106e68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3" y="4062413"/>
            <a:ext cx="1009650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ttps://papik.pro/uploads/posts/2022-01/1641150855_1-papik-pro-p-detskii-risunok-banana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3106738"/>
            <a:ext cx="86677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https://prikolnye-kartinki.ru/img/picture/Oct/25/63ea3094a0056b2662100985ca5da5bc/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2128838"/>
            <a:ext cx="819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https://placepic.ru/wp-content/uploads/2021/12/kisspng-dolphin-blue-whale-drawing-humpback-whale-whale-5a9ddfa44070f3.10779032152029584426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5067300"/>
            <a:ext cx="8731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https://upload.wikimedia.org/wikipedia/commons/thumb/9/95/Cartoon_cloud.svg/2560px-Cartoon_cloud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2235200"/>
            <a:ext cx="8715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 descr="https://drasler.ru/wp-content/uploads/2019/05/%D0%9A%D1%80%D0%B0%D1%81%D0%B8%D0%B2%D1%8B%D0%B5-%D0%BA%D0%B0%D1%80%D1%82%D0%B8%D0%BD%D0%BA%D0%B8-%D0%B3%D1%80%D0%B0%D1%87%D0%B0-%D0%B4%D0%BB%D1%8F-%D0%B4%D0%B5%D1%82%D0%B5%D0%B900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88" y="4995863"/>
            <a:ext cx="950912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95263" y="6159500"/>
            <a:ext cx="8804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ru-RU" b="1" u="sng">
                <a:solidFill>
                  <a:srgbClr val="FF0000"/>
                </a:solidFill>
              </a:rPr>
              <a:t>Подсказка там, где соседствуют живопись, скульптура и  музыка. Там вы найдете секретный предмет, спрятанный в шкатулку.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" action="ppaction://hlinkshowjump?jump=endshow" highlightClick="1"/>
          </p:cNvPr>
          <p:cNvSpPr/>
          <p:nvPr/>
        </p:nvSpPr>
        <p:spPr>
          <a:xfrm>
            <a:off x="8570913" y="6186488"/>
            <a:ext cx="328612" cy="3159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5" name="Picture 2" descr="https://krot.info/uploads/posts/2021-02/thumbs/1612873973_38-p-fon-tetradnii-list-v-kletku-dlya-prezentat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3"/>
            <a:ext cx="9144000" cy="682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AutoShape 10" descr="https://gruzmark.ru/800/600/https/pixy.org/src/416/416141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375" y="160338"/>
            <a:ext cx="8439701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Решите словесные примеры. Одно слово здесь – лишнее, оно и укажет, где следующая подсказка.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486356"/>
              </p:ext>
            </p:extLst>
          </p:nvPr>
        </p:nvGraphicFramePr>
        <p:xfrm>
          <a:off x="460375" y="1396998"/>
          <a:ext cx="8110569" cy="4594368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8110569"/>
              </a:tblGrid>
              <a:tr h="765728">
                <a:tc>
                  <a:txBody>
                    <a:bodyPr/>
                    <a:lstStyle/>
                    <a:p>
                      <a:pPr algn="ctr"/>
                      <a:r>
                        <a:rPr lang="tt-RU" sz="28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Ёлка</a:t>
                      </a:r>
                      <a:r>
                        <a:rPr lang="tt-RU" sz="2800" b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– ка –л +ж =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765728">
                <a:tc>
                  <a:txBody>
                    <a:bodyPr/>
                    <a:lstStyle/>
                    <a:p>
                      <a:pPr algn="ctr"/>
                      <a:r>
                        <a:rPr lang="tt-RU" sz="28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Зонт – онт + ай + ка=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765728">
                <a:tc>
                  <a:txBody>
                    <a:bodyPr/>
                    <a:lstStyle/>
                    <a:p>
                      <a:pPr algn="ctr"/>
                      <a:r>
                        <a:rPr lang="tt-RU" sz="28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Мёд – ёд + ед +ведь=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765728">
                <a:tc>
                  <a:txBody>
                    <a:bodyPr/>
                    <a:lstStyle/>
                    <a:p>
                      <a:pPr algn="ctr"/>
                      <a:r>
                        <a:rPr lang="tt-RU" sz="28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Петрушка</a:t>
                      </a:r>
                      <a:r>
                        <a:rPr lang="tt-RU" sz="2800" b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– ушка – р + ух</a:t>
                      </a:r>
                      <a:r>
                        <a:rPr lang="tt-RU" sz="28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=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765728">
                <a:tc>
                  <a:txBody>
                    <a:bodyPr/>
                    <a:lstStyle/>
                    <a:p>
                      <a:pPr algn="ctr"/>
                      <a:r>
                        <a:rPr lang="tt-RU" sz="28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Кулак – лак + ри +ца =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765728">
                <a:tc>
                  <a:txBody>
                    <a:bodyPr/>
                    <a:lstStyle/>
                    <a:p>
                      <a:pPr algn="ctr"/>
                      <a:r>
                        <a:rPr lang="tt-RU" sz="28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Кровля – ля + вать </a:t>
                      </a:r>
                      <a:r>
                        <a:rPr lang="tt-RU" sz="2800" b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=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405373" y="1439613"/>
            <a:ext cx="1882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ru-RU" dirty="0" smtClean="0"/>
              <a:t>ЁЖ</a:t>
            </a:r>
            <a:endParaRPr lang="ru-RU" dirty="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718300" y="2260126"/>
            <a:ext cx="1882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ru-RU" dirty="0" smtClean="0"/>
              <a:t>ЗАЙКА</a:t>
            </a:r>
            <a:endParaRPr lang="ru-RU" dirty="0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688137" y="3058284"/>
            <a:ext cx="1882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ru-RU" dirty="0" smtClean="0"/>
              <a:t>МЕДВЕДЬ</a:t>
            </a:r>
            <a:endParaRPr lang="ru-RU" dirty="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261225" y="3742460"/>
            <a:ext cx="1882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ru-RU" dirty="0" smtClean="0"/>
              <a:t>ПЕТУХ</a:t>
            </a:r>
            <a:endParaRPr lang="ru-RU" dirty="0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718300" y="4573587"/>
            <a:ext cx="1884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ru-RU" dirty="0" smtClean="0"/>
              <a:t>КУРИЦА</a:t>
            </a:r>
            <a:endParaRPr lang="ru-RU" dirty="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457950" y="5312675"/>
            <a:ext cx="1884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ru-RU" dirty="0" smtClean="0"/>
              <a:t>КРОВАТЬ</a:t>
            </a:r>
            <a:endParaRPr lang="ru-RU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5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  <p:bldP spid="23" grpId="0"/>
      <p:bldP spid="24" grpId="0"/>
      <p:bldP spid="25" grpId="0"/>
      <p:bldP spid="2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025" y="687388"/>
            <a:ext cx="7989888" cy="8509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МОЛОДЦЫ!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2227262"/>
            <a:ext cx="7855442" cy="4463823"/>
          </a:xfrm>
          <a:effectLst>
            <a:softEdge rad="114300"/>
          </a:effectLst>
        </p:spPr>
      </p:pic>
      <p:sp>
        <p:nvSpPr>
          <p:cNvPr id="5" name="Управляющая кнопка: домой 4">
            <a:hlinkClick r:id="" action="ppaction://hlinkshowjump?jump=endshow" highlightClick="1"/>
          </p:cNvPr>
          <p:cNvSpPr/>
          <p:nvPr/>
        </p:nvSpPr>
        <p:spPr>
          <a:xfrm>
            <a:off x="8570913" y="6186488"/>
            <a:ext cx="328612" cy="3159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 КОНКУРС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Дивиденд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 КОНКУРС</Template>
  <TotalTime>11</TotalTime>
  <Words>377</Words>
  <Application>Microsoft Office PowerPoint</Application>
  <PresentationFormat>Экран (4:3)</PresentationFormat>
  <Paragraphs>54</Paragraphs>
  <Slides>10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 КОНКУРС</vt:lpstr>
      <vt:lpstr>Интерактивная игра  «Собери портфель»</vt:lpstr>
      <vt:lpstr>«Собери портфель»</vt:lpstr>
      <vt:lpstr>Поможем Павлу собрать портфель в школу!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</vt:lpstr>
      <vt:lpstr>Какие предметы, где спрятаны: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 «Собери портфель»</dc:title>
  <dc:creator>User</dc:creator>
  <cp:lastModifiedBy>User</cp:lastModifiedBy>
  <cp:revision>4</cp:revision>
  <dcterms:created xsi:type="dcterms:W3CDTF">2023-01-29T11:08:22Z</dcterms:created>
  <dcterms:modified xsi:type="dcterms:W3CDTF">2023-01-30T19:26:02Z</dcterms:modified>
</cp:coreProperties>
</file>