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7"/>
  </p:notesMasterIdLst>
  <p:sldIdLst>
    <p:sldId id="310" r:id="rId2"/>
    <p:sldId id="256" r:id="rId3"/>
    <p:sldId id="259" r:id="rId4"/>
    <p:sldId id="260" r:id="rId5"/>
    <p:sldId id="258" r:id="rId6"/>
    <p:sldId id="263" r:id="rId7"/>
    <p:sldId id="309" r:id="rId8"/>
    <p:sldId id="264" r:id="rId9"/>
    <p:sldId id="319" r:id="rId10"/>
    <p:sldId id="268" r:id="rId11"/>
    <p:sldId id="269" r:id="rId12"/>
    <p:sldId id="261" r:id="rId13"/>
    <p:sldId id="293" r:id="rId14"/>
    <p:sldId id="262" r:id="rId15"/>
    <p:sldId id="265" r:id="rId16"/>
    <p:sldId id="266" r:id="rId17"/>
    <p:sldId id="294" r:id="rId18"/>
    <p:sldId id="267" r:id="rId19"/>
    <p:sldId id="295" r:id="rId20"/>
    <p:sldId id="296" r:id="rId21"/>
    <p:sldId id="297" r:id="rId22"/>
    <p:sldId id="272" r:id="rId23"/>
    <p:sldId id="273" r:id="rId24"/>
    <p:sldId id="274" r:id="rId25"/>
    <p:sldId id="298" r:id="rId26"/>
    <p:sldId id="275" r:id="rId27"/>
    <p:sldId id="276" r:id="rId28"/>
    <p:sldId id="311" r:id="rId29"/>
    <p:sldId id="277" r:id="rId30"/>
    <p:sldId id="290" r:id="rId31"/>
    <p:sldId id="289" r:id="rId32"/>
    <p:sldId id="288" r:id="rId33"/>
    <p:sldId id="307" r:id="rId34"/>
    <p:sldId id="308" r:id="rId35"/>
    <p:sldId id="283" r:id="rId36"/>
    <p:sldId id="312" r:id="rId37"/>
    <p:sldId id="313" r:id="rId38"/>
    <p:sldId id="287" r:id="rId39"/>
    <p:sldId id="282" r:id="rId40"/>
    <p:sldId id="281" r:id="rId41"/>
    <p:sldId id="301" r:id="rId42"/>
    <p:sldId id="314" r:id="rId43"/>
    <p:sldId id="302" r:id="rId44"/>
    <p:sldId id="315" r:id="rId45"/>
    <p:sldId id="304" r:id="rId46"/>
    <p:sldId id="305" r:id="rId47"/>
    <p:sldId id="303" r:id="rId48"/>
    <p:sldId id="306" r:id="rId49"/>
    <p:sldId id="316" r:id="rId50"/>
    <p:sldId id="317" r:id="rId51"/>
    <p:sldId id="318" r:id="rId52"/>
    <p:sldId id="299" r:id="rId53"/>
    <p:sldId id="300" r:id="rId54"/>
    <p:sldId id="321" r:id="rId55"/>
    <p:sldId id="29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70AC6"/>
    <a:srgbClr val="CA0697"/>
    <a:srgbClr val="08C848"/>
    <a:srgbClr val="D0009A"/>
    <a:srgbClr val="06CA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5B22-C536-4D44-B5C7-D36820AFC60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D7A0-6556-45D4-97F1-166059AD0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D7A0-6556-45D4-97F1-166059AD0C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D7A0-6556-45D4-97F1-166059AD0C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2D7A0-6556-45D4-97F1-166059AD0C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2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ACA58C-D53F-498A-8C30-76743574FE19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570A31-AAA1-4759-9839-780C14785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 advClick="0" advTm="22000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F:\&#1055;&#1088;&#1077;&#1079;&#1077;&#1085;&#1090;&#1072;&#1094;&#1080;&#1103;\&#1052;&#1059;&#1047;&#1067;&#1050;&#1040;%20&#1050;%20&#1055;&#1056;&#1045;&#1047;&#1045;&#1053;&#1058;&#1040;&#1062;&#1048;&#1048;\Iogan_Sebastyan_Bah_-_Ariya_iz_syuiti_&#8470;3_BWV_1069._Kapella_Istrapolitana_(get-tune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ogan_Sebastyan_Bah_-_Ariya_iz_syuiti_№3_BWV_1069._Kapella_Istrapolitan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43608" y="548680"/>
            <a:ext cx="304800" cy="304800"/>
          </a:xfrm>
          <a:prstGeom prst="rect">
            <a:avLst/>
          </a:prstGeom>
        </p:spPr>
      </p:pic>
      <p:pic>
        <p:nvPicPr>
          <p:cNvPr id="1026" name="Picture 2" descr="http://t1.ftcdn.net/jpg/00/25/14/66/400_F_25146653_PjEf6OanR4722Jl3zVo7fZEyz8XJfKLu.jpg"/>
          <p:cNvPicPr>
            <a:picLocks noChangeAspect="1" noChangeArrowheads="1"/>
          </p:cNvPicPr>
          <p:nvPr/>
        </p:nvPicPr>
        <p:blipFill>
          <a:blip r:embed="rId6" cstate="print">
            <a:lum bright="31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0"/>
            <a:ext cx="43559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город Гатчина</a:t>
            </a:r>
            <a:b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МБУДО </a:t>
            </a:r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«Гатчинская ДМШ </a:t>
            </a:r>
          </a:p>
          <a:p>
            <a:pPr algn="r"/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им. М.М. Ипполитова-Иванова»</a:t>
            </a:r>
          </a:p>
          <a:p>
            <a:pPr algn="r"/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600" dirty="0" smtClean="0">
                <a:solidFill>
                  <a:srgbClr val="CA0697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CA0697"/>
                </a:solidFill>
                <a:latin typeface="Andantino script" pitchFamily="2" charset="0"/>
              </a:rPr>
              <a:t/>
            </a:r>
            <a:br>
              <a:rPr lang="ru-RU" dirty="0" smtClean="0">
                <a:solidFill>
                  <a:srgbClr val="CA0697"/>
                </a:solidFill>
                <a:latin typeface="Andantino script" pitchFamily="2" charset="0"/>
              </a:rPr>
            </a:br>
            <a:endParaRPr lang="ru-RU" dirty="0">
              <a:solidFill>
                <a:srgbClr val="CA069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A0697"/>
                </a:solidFill>
                <a:latin typeface="Andantino script" pitchFamily="2" charset="0"/>
              </a:rPr>
              <a:t>Авторский проект</a:t>
            </a:r>
          </a:p>
          <a:p>
            <a:pPr algn="ctr"/>
            <a:r>
              <a:rPr lang="ru-RU" sz="3600" b="1" dirty="0" smtClean="0">
                <a:solidFill>
                  <a:srgbClr val="CA0697"/>
                </a:solidFill>
                <a:latin typeface="Andantino script" pitchFamily="2" charset="0"/>
              </a:rPr>
              <a:t>«Музыкальная азбука в детском саду»</a:t>
            </a:r>
            <a:endParaRPr lang="ru-RU" sz="3600" b="1" dirty="0">
              <a:solidFill>
                <a:srgbClr val="CA0697"/>
              </a:solidFill>
              <a:latin typeface="Andantino scrip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208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CA0697"/>
                </a:solidFill>
                <a:latin typeface="Andantino script" pitchFamily="2" charset="0"/>
              </a:rPr>
              <a:t>Авторы: </a:t>
            </a:r>
          </a:p>
          <a:p>
            <a:r>
              <a:rPr lang="ru-RU" dirty="0" smtClean="0">
                <a:solidFill>
                  <a:srgbClr val="CA0697"/>
                </a:solidFill>
                <a:latin typeface="Andantino script" pitchFamily="2" charset="0"/>
              </a:rPr>
              <a:t>Брусенцева Наталья</a:t>
            </a:r>
          </a:p>
          <a:p>
            <a:r>
              <a:rPr lang="ru-RU" dirty="0" smtClean="0">
                <a:solidFill>
                  <a:srgbClr val="CA0697"/>
                </a:solidFill>
              </a:rPr>
              <a:t>Брусенцева Елена</a:t>
            </a:r>
            <a:endParaRPr lang="ru-RU" dirty="0">
              <a:solidFill>
                <a:srgbClr val="CA069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068960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A0697"/>
                </a:solidFill>
              </a:rPr>
              <a:t>Союз прекрасный – музыка и дети!</a:t>
            </a:r>
            <a:br>
              <a:rPr lang="ru-RU" sz="2400" b="1" dirty="0" smtClean="0">
                <a:solidFill>
                  <a:srgbClr val="CA0697"/>
                </a:solidFill>
              </a:rPr>
            </a:br>
            <a:r>
              <a:rPr lang="ru-RU" sz="2400" b="1" dirty="0" smtClean="0">
                <a:solidFill>
                  <a:srgbClr val="CA0697"/>
                </a:solidFill>
              </a:rPr>
              <a:t>Какое счастье слышать голоса, </a:t>
            </a:r>
            <a:br>
              <a:rPr lang="ru-RU" sz="2400" b="1" dirty="0" smtClean="0">
                <a:solidFill>
                  <a:srgbClr val="CA0697"/>
                </a:solidFill>
              </a:rPr>
            </a:br>
            <a:r>
              <a:rPr lang="ru-RU" sz="2400" b="1" dirty="0" smtClean="0">
                <a:solidFill>
                  <a:srgbClr val="CA0697"/>
                </a:solidFill>
              </a:rPr>
              <a:t>Которых нет чудеснее на свете,</a:t>
            </a:r>
            <a:br>
              <a:rPr lang="ru-RU" sz="2400" b="1" dirty="0" smtClean="0">
                <a:solidFill>
                  <a:srgbClr val="CA0697"/>
                </a:solidFill>
              </a:rPr>
            </a:br>
            <a:r>
              <a:rPr lang="ru-RU" sz="2400" b="1" dirty="0" smtClean="0">
                <a:solidFill>
                  <a:srgbClr val="CA0697"/>
                </a:solidFill>
              </a:rPr>
              <a:t>И видеть благодарные глаза.</a:t>
            </a:r>
            <a:endParaRPr lang="ru-RU" sz="2400" b="1" i="1" dirty="0">
              <a:solidFill>
                <a:srgbClr val="CA0697"/>
              </a:solidFill>
              <a:latin typeface="Andantino script" pitchFamily="2" charset="0"/>
              <a:ea typeface="ＤＦ中太楷書体" pitchFamily="1" charset="-128"/>
              <a:cs typeface="Aharoni" pitchFamily="2" charset="-79"/>
            </a:endParaRPr>
          </a:p>
        </p:txBody>
      </p:sp>
      <p:pic>
        <p:nvPicPr>
          <p:cNvPr id="8" name="Iogan_Sebastyan_Bah_-_Ariya_iz_syuiti_№3_BWV_1069._Kapella_Istrapolitan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71600" y="332656"/>
            <a:ext cx="304800" cy="432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93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Цель проекта: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Музыкальное и общекультурное творческое развитие детей старшего дошкольного  возраста через знакомство с музыкальными инструментами.</a:t>
            </a:r>
          </a:p>
          <a:p>
            <a:pPr algn="just"/>
            <a:r>
              <a:rPr lang="ru-RU" sz="2800" dirty="0" smtClean="0"/>
              <a:t>Изучение букв.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Задачи проекта: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/>
              <a:t>Изучить азбуку.</a:t>
            </a:r>
          </a:p>
          <a:p>
            <a:pPr algn="just"/>
            <a:r>
              <a:rPr lang="ru-RU" sz="3000" dirty="0" smtClean="0"/>
              <a:t>Утвердиться в роли артиста.</a:t>
            </a:r>
          </a:p>
          <a:p>
            <a:pPr algn="just"/>
            <a:r>
              <a:rPr lang="ru-RU" sz="3000" dirty="0" smtClean="0"/>
              <a:t>Познакомить детей с юными музыкантами и музыкальными инструментами.</a:t>
            </a:r>
          </a:p>
          <a:p>
            <a:pPr algn="just"/>
            <a:r>
              <a:rPr lang="ru-RU" sz="3000" dirty="0" smtClean="0"/>
              <a:t>Закрепить знания о названии инструментов и музыкальных терминов.</a:t>
            </a:r>
          </a:p>
          <a:p>
            <a:pPr algn="just"/>
            <a:r>
              <a:rPr lang="ru-RU" sz="3000" dirty="0" smtClean="0"/>
              <a:t>Различать игру на музыкальных инструментах («Соло», «Дуэт», «Ансамбль»).</a:t>
            </a:r>
          </a:p>
          <a:p>
            <a:pPr algn="just"/>
            <a:r>
              <a:rPr lang="ru-RU" sz="3000" dirty="0" smtClean="0"/>
              <a:t>Развивать музыкальные способности, эмоциональную отзывчивость на музыку.</a:t>
            </a:r>
          </a:p>
          <a:p>
            <a:pPr algn="just"/>
            <a:r>
              <a:rPr lang="ru-RU" sz="3000" dirty="0" smtClean="0"/>
              <a:t>Выявить одаренных детей, желающих поступить в первый класс музыкальной школы.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Место реализации: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МБУДО </a:t>
            </a:r>
            <a:r>
              <a:rPr lang="ru-RU" sz="2800" dirty="0" smtClean="0"/>
              <a:t>«Гатчинская ДМШ им. М.М. Ипполитова-Иванова»</a:t>
            </a:r>
          </a:p>
          <a:p>
            <a:r>
              <a:rPr lang="ru-RU" sz="2800" dirty="0" smtClean="0"/>
              <a:t>МБДОУ « Центр развития ребенка- </a:t>
            </a:r>
            <a:r>
              <a:rPr lang="ru-RU" sz="2800" dirty="0" err="1" smtClean="0"/>
              <a:t>д</a:t>
            </a:r>
            <a:r>
              <a:rPr lang="ru-RU" sz="2800" dirty="0" smtClean="0"/>
              <a:t>/с № 26»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096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Форма представления: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8676456" cy="316835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ru-RU" sz="2800" dirty="0" smtClean="0"/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3000" dirty="0" smtClean="0"/>
              <a:t>Экскурсии в музыкальную школу.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3000" dirty="0" smtClean="0"/>
              <a:t>Концерты юных музыкантов в музыкальной школе.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Выступления учащихся подготовительной группы и первого класса </a:t>
            </a: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МБУДО </a:t>
            </a: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«Гатчинская ДМШ им. М.М. Ипполитова-Иванова» в </a:t>
            </a:r>
            <a:r>
              <a:rPr kumimoji="0" lang="ru-RU" sz="3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№ 26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3000" dirty="0" smtClean="0"/>
              <a:t>Творческие занятия в </a:t>
            </a:r>
            <a:r>
              <a:rPr lang="ru-RU" sz="3000" dirty="0" err="1" smtClean="0"/>
              <a:t>д</a:t>
            </a:r>
            <a:r>
              <a:rPr lang="ru-RU" sz="3000" dirty="0" smtClean="0"/>
              <a:t>/с № 26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Виды деятельности: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познавательный</a:t>
            </a:r>
          </a:p>
          <a:p>
            <a:r>
              <a:rPr lang="ru-RU" sz="2800" dirty="0" smtClean="0"/>
              <a:t>образовательный </a:t>
            </a:r>
          </a:p>
          <a:p>
            <a:r>
              <a:rPr lang="ru-RU" sz="2800" dirty="0" smtClean="0"/>
              <a:t>воспитательный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Актуальность проекта: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63560"/>
            <a:ext cx="8075240" cy="4873752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Развитие и становление музыкальной культуры.</a:t>
            </a:r>
          </a:p>
          <a:p>
            <a:pPr algn="just"/>
            <a:r>
              <a:rPr lang="ru-RU" sz="2600" dirty="0" smtClean="0"/>
              <a:t>Развитие творческих способностей детей старшего дошкольного возраста через знакомство с музыкальными инструментами.</a:t>
            </a:r>
          </a:p>
          <a:p>
            <a:pPr algn="just"/>
            <a:r>
              <a:rPr lang="ru-RU" sz="2600" dirty="0" smtClean="0"/>
              <a:t>Игра на детских музыкальных инструментах.</a:t>
            </a:r>
          </a:p>
          <a:p>
            <a:pPr algn="just"/>
            <a:r>
              <a:rPr lang="ru-RU" sz="2600" dirty="0" smtClean="0"/>
              <a:t>Создание атмосферы радости, праздника, удовольствия, </a:t>
            </a:r>
          </a:p>
          <a:p>
            <a:pPr algn="just"/>
            <a:r>
              <a:rPr lang="ru-RU" sz="2600" dirty="0" smtClean="0"/>
              <a:t>Развитие детской индивидуальности.</a:t>
            </a:r>
          </a:p>
          <a:p>
            <a:pPr algn="just"/>
            <a:r>
              <a:rPr lang="ru-RU" sz="2600" dirty="0" smtClean="0"/>
              <a:t>Изучение азбуки через названия музыкальных инструментов и музыкальной терминологии.</a:t>
            </a:r>
            <a:endParaRPr lang="ru-RU" sz="26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Гипотеза: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Могу предположить, что данный проект позволит усилить влияние на творческие и образовательные способности детей, на музыкальность и включить родителей в музыкальную деятельность.</a:t>
            </a:r>
          </a:p>
          <a:p>
            <a:pPr algn="just"/>
            <a:r>
              <a:rPr lang="ru-RU" sz="2800" dirty="0" smtClean="0"/>
              <a:t>Поможет быстрее освоить азбуку.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Образовательная область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«Музыка»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Новизна: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Гармонизация детско-родительских отношений, реализация принципа сотрудничества детей и взрослых путем организации совместной проектной деятельности.</a:t>
            </a:r>
          </a:p>
          <a:p>
            <a:r>
              <a:rPr lang="ru-RU" sz="2800" dirty="0" smtClean="0"/>
              <a:t>Интеграция процессов обучения и развития.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Области интеграции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«Художественное творчество»</a:t>
            </a:r>
          </a:p>
          <a:p>
            <a:r>
              <a:rPr lang="ru-RU" sz="2800" dirty="0" smtClean="0"/>
              <a:t>«Коммуникация»</a:t>
            </a:r>
          </a:p>
          <a:p>
            <a:r>
              <a:rPr lang="ru-RU" sz="2800" dirty="0" smtClean="0"/>
              <a:t>«Социализация»</a:t>
            </a:r>
          </a:p>
          <a:p>
            <a:r>
              <a:rPr lang="ru-RU" sz="2800" dirty="0" smtClean="0"/>
              <a:t>«Познание» </a:t>
            </a:r>
          </a:p>
          <a:p>
            <a:r>
              <a:rPr lang="ru-RU" sz="2800" dirty="0" smtClean="0"/>
              <a:t>«Образование»</a:t>
            </a:r>
          </a:p>
          <a:p>
            <a:r>
              <a:rPr lang="ru-RU" sz="2800" dirty="0" smtClean="0"/>
              <a:t>«Здоровье»</a:t>
            </a:r>
          </a:p>
          <a:p>
            <a:r>
              <a:rPr lang="ru-RU" sz="2800" dirty="0" smtClean="0"/>
              <a:t>«Безопасность»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03322"/>
            <a:ext cx="8964488" cy="1371600"/>
          </a:xfrm>
        </p:spPr>
        <p:txBody>
          <a:bodyPr>
            <a:noAutofit/>
          </a:bodyPr>
          <a:lstStyle/>
          <a:p>
            <a:pPr algn="ctr"/>
            <a:r>
              <a:rPr lang="ru-RU" sz="5500" dirty="0" smtClean="0"/>
              <a:t>Тема: « Музыкальная азбука в детском саду»</a:t>
            </a:r>
            <a:endParaRPr lang="ru-RU" sz="5500" dirty="0"/>
          </a:p>
        </p:txBody>
      </p:sp>
      <p:pic>
        <p:nvPicPr>
          <p:cNvPr id="5" name="Рисунок 4" descr="http://t2.gstatic.com/images?q=tbn:ANd9GcTwgp1fBjSk14KKtsSNFmi7AJNe3XnpzFgAHDaawL24RnBkk8LC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86874" cy="401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Продукт проектной деятельности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На основе проекта были созданы:</a:t>
            </a:r>
          </a:p>
          <a:p>
            <a:pPr algn="just"/>
            <a:r>
              <a:rPr lang="ru-RU" sz="2800" dirty="0" smtClean="0"/>
              <a:t>Буклет и фотоальбомом.</a:t>
            </a:r>
          </a:p>
          <a:p>
            <a:pPr algn="just"/>
            <a:r>
              <a:rPr lang="ru-RU" sz="2800" dirty="0" smtClean="0"/>
              <a:t>Проведено итоговое занятие-концерт</a:t>
            </a:r>
          </a:p>
          <a:p>
            <a:pPr algn="just">
              <a:buNone/>
            </a:pPr>
            <a:r>
              <a:rPr lang="ru-RU" sz="2800" dirty="0" smtClean="0"/>
              <a:t> «Веселые музыканты» .</a:t>
            </a:r>
          </a:p>
          <a:p>
            <a:pPr algn="just"/>
            <a:r>
              <a:rPr lang="ru-RU" sz="2800" dirty="0" smtClean="0"/>
              <a:t>Прошел конкурс-выставка рисунков</a:t>
            </a:r>
          </a:p>
          <a:p>
            <a:pPr algn="just">
              <a:buNone/>
            </a:pPr>
            <a:r>
              <a:rPr lang="ru-RU" sz="2800" dirty="0" smtClean="0"/>
              <a:t> «Музыкальные инструменты» </a:t>
            </a:r>
            <a:r>
              <a:rPr lang="ru-RU" sz="2800" dirty="0" smtClean="0"/>
              <a:t>1</a:t>
            </a:r>
            <a:r>
              <a:rPr lang="en-US" sz="2800" dirty="0" smtClean="0"/>
              <a:t>4</a:t>
            </a:r>
            <a:r>
              <a:rPr lang="ru-RU" sz="2800" dirty="0" smtClean="0"/>
              <a:t>.</a:t>
            </a:r>
            <a:r>
              <a:rPr lang="en-US" sz="2800" dirty="0" smtClean="0"/>
              <a:t>10</a:t>
            </a:r>
            <a:r>
              <a:rPr lang="ru-RU" sz="2800" dirty="0" smtClean="0"/>
              <a:t>.20</a:t>
            </a:r>
            <a:r>
              <a:rPr lang="en-US" sz="2800" dirty="0" smtClean="0"/>
              <a:t>22</a:t>
            </a:r>
            <a:r>
              <a:rPr lang="ru-RU" sz="2800" dirty="0" smtClean="0"/>
              <a:t> </a:t>
            </a:r>
            <a:r>
              <a:rPr lang="ru-RU" sz="2800" dirty="0" smtClean="0"/>
              <a:t>г.</a:t>
            </a:r>
          </a:p>
          <a:p>
            <a:pPr algn="just"/>
            <a:r>
              <a:rPr lang="ru-RU" sz="2800" dirty="0" smtClean="0"/>
              <a:t>Заслушаны стихи о буквах, азбуке, букваре.</a:t>
            </a:r>
          </a:p>
          <a:p>
            <a:pPr algn="just"/>
            <a:r>
              <a:rPr lang="ru-RU" sz="2800" dirty="0" smtClean="0"/>
              <a:t>Оформлен стенд «Музыканты г. Гатчины».</a:t>
            </a:r>
          </a:p>
          <a:p>
            <a:pPr algn="just"/>
            <a:r>
              <a:rPr lang="ru-RU" sz="2800" dirty="0" smtClean="0"/>
              <a:t>Изготовлены фигурки сказочных героев к сказке «</a:t>
            </a:r>
            <a:r>
              <a:rPr lang="ru-RU" sz="2800" dirty="0" err="1" smtClean="0"/>
              <a:t>Бременские</a:t>
            </a:r>
            <a:r>
              <a:rPr lang="ru-RU" sz="2800" dirty="0" smtClean="0"/>
              <a:t> музыканты».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Материалы и ресурсы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Фотоаппарат цифровой.</a:t>
            </a:r>
          </a:p>
          <a:p>
            <a:r>
              <a:rPr lang="ru-RU" sz="2800" dirty="0" smtClean="0"/>
              <a:t>Видеокамера.</a:t>
            </a:r>
          </a:p>
          <a:p>
            <a:r>
              <a:rPr lang="ru-RU" sz="2800" dirty="0" smtClean="0"/>
              <a:t>Компьютеры.</a:t>
            </a:r>
          </a:p>
          <a:p>
            <a:r>
              <a:rPr lang="en-US" sz="2800" dirty="0" smtClean="0"/>
              <a:t>DVD</a:t>
            </a:r>
            <a:r>
              <a:rPr lang="ru-RU" sz="2800" dirty="0" smtClean="0"/>
              <a:t>-проигрыватель.</a:t>
            </a:r>
          </a:p>
          <a:p>
            <a:r>
              <a:rPr lang="ru-RU" sz="2800" dirty="0" smtClean="0"/>
              <a:t>Сканер.</a:t>
            </a:r>
          </a:p>
          <a:p>
            <a:r>
              <a:rPr lang="ru-RU" sz="2800" dirty="0" smtClean="0"/>
              <a:t>Принтер.</a:t>
            </a:r>
          </a:p>
          <a:p>
            <a:r>
              <a:rPr lang="ru-RU" sz="2800" dirty="0" smtClean="0"/>
              <a:t>Телевизор.</a:t>
            </a:r>
          </a:p>
          <a:p>
            <a:r>
              <a:rPr lang="ru-RU" sz="2800" dirty="0" smtClean="0"/>
              <a:t>Профессиональные музыкальные инструменты.</a:t>
            </a:r>
          </a:p>
          <a:p>
            <a:r>
              <a:rPr lang="ru-RU" sz="2800" dirty="0" smtClean="0"/>
              <a:t>Детские музыкальные инструменты.</a:t>
            </a:r>
          </a:p>
          <a:p>
            <a:r>
              <a:rPr lang="ru-RU" sz="2800" dirty="0" smtClean="0"/>
              <a:t>Самодельные шумовые инструменты.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92211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Этапы: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4212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   1 этап: </a:t>
            </a:r>
            <a:r>
              <a:rPr lang="ru-RU" sz="2200" b="1" u="sng" dirty="0" smtClean="0"/>
              <a:t>Подготовительный</a:t>
            </a:r>
            <a:endParaRPr lang="ru-RU" sz="2200" dirty="0" smtClean="0"/>
          </a:p>
          <a:p>
            <a:pPr algn="just"/>
            <a:r>
              <a:rPr lang="ru-RU" sz="2200" dirty="0" smtClean="0"/>
              <a:t>Работа с методической, музыкальной и художественной литературой.</a:t>
            </a:r>
          </a:p>
          <a:p>
            <a:pPr algn="just"/>
            <a:r>
              <a:rPr lang="ru-RU" sz="2200" dirty="0" smtClean="0"/>
              <a:t>Подбор музыкального материала.</a:t>
            </a:r>
          </a:p>
          <a:p>
            <a:pPr algn="just"/>
            <a:r>
              <a:rPr lang="ru-RU" sz="2200" dirty="0" smtClean="0"/>
              <a:t>Разработка перспективно- тематического плана , конспектов занятий.</a:t>
            </a:r>
          </a:p>
          <a:p>
            <a:pPr algn="just"/>
            <a:r>
              <a:rPr lang="ru-RU" sz="2200" dirty="0" smtClean="0"/>
              <a:t>Диагностика музыкально- творческих способностей детей старшего дошкольного возраста.</a:t>
            </a:r>
          </a:p>
          <a:p>
            <a:pPr algn="just"/>
            <a:r>
              <a:rPr lang="ru-RU" sz="2200" dirty="0" smtClean="0"/>
              <a:t>Подбор иллюстраций музыкальных инструментов.</a:t>
            </a:r>
          </a:p>
          <a:p>
            <a:pPr algn="just"/>
            <a:r>
              <a:rPr lang="ru-RU" sz="2200" dirty="0" smtClean="0"/>
              <a:t>Создание картотеки музыкальных инструментов.</a:t>
            </a:r>
          </a:p>
          <a:p>
            <a:pPr algn="just"/>
            <a:r>
              <a:rPr lang="ru-RU" sz="2200" dirty="0" smtClean="0"/>
              <a:t>Планирование дат экскурсий и концертов.</a:t>
            </a:r>
          </a:p>
          <a:p>
            <a:pPr algn="just"/>
            <a:r>
              <a:rPr lang="ru-RU" sz="2200" dirty="0" smtClean="0"/>
              <a:t>Подготовка юных исполнителей к выступлениям.</a:t>
            </a:r>
          </a:p>
          <a:p>
            <a:pPr algn="just"/>
            <a:r>
              <a:rPr lang="ru-RU" sz="2200" dirty="0" smtClean="0"/>
              <a:t>Подбор музыкальных произведений для концертов.</a:t>
            </a:r>
          </a:p>
          <a:p>
            <a:pPr algn="just"/>
            <a:r>
              <a:rPr lang="ru-RU" sz="2200" dirty="0" smtClean="0"/>
              <a:t>Изготовление наглядных пособий (букв).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19256" cy="58326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200" b="1" dirty="0" smtClean="0"/>
              <a:t>    </a:t>
            </a:r>
            <a:r>
              <a:rPr lang="ru-RU" dirty="0" smtClean="0"/>
              <a:t>2 этап: </a:t>
            </a:r>
            <a:r>
              <a:rPr lang="ru-RU" b="1" u="sng" dirty="0" smtClean="0"/>
              <a:t>Основной</a:t>
            </a:r>
          </a:p>
          <a:p>
            <a:pPr algn="just"/>
            <a:r>
              <a:rPr lang="ru-RU" dirty="0" smtClean="0"/>
              <a:t>Цикл развивающих занятий по знакомству с музыкантами г. Гатчина.</a:t>
            </a:r>
          </a:p>
          <a:p>
            <a:pPr algn="just"/>
            <a:r>
              <a:rPr lang="ru-RU" dirty="0" smtClean="0"/>
              <a:t>Цикл развивающих занятий по знакомству с музыкальными инструментами.</a:t>
            </a:r>
          </a:p>
          <a:p>
            <a:pPr algn="just"/>
            <a:r>
              <a:rPr lang="ru-RU" dirty="0" smtClean="0"/>
              <a:t>Индивидуальные занятия, помогающие одаренным детям показать свои способности, проявить себя, свои знания и умения в игре на детских музыкальных инструментах.</a:t>
            </a:r>
          </a:p>
          <a:p>
            <a:pPr algn="just"/>
            <a:r>
              <a:rPr lang="ru-RU" dirty="0" smtClean="0"/>
              <a:t>Индивидуальные занятия с учащимися музыкальной школы.</a:t>
            </a:r>
          </a:p>
          <a:p>
            <a:pPr algn="just"/>
            <a:r>
              <a:rPr lang="ru-RU" dirty="0" smtClean="0"/>
              <a:t>Репетиции в концертном зале.</a:t>
            </a:r>
          </a:p>
          <a:p>
            <a:pPr algn="just"/>
            <a:r>
              <a:rPr lang="ru-RU" dirty="0" smtClean="0"/>
              <a:t>Выступления перед сверстниками.</a:t>
            </a:r>
          </a:p>
          <a:p>
            <a:pPr algn="just"/>
            <a:r>
              <a:rPr lang="ru-RU" dirty="0" smtClean="0"/>
              <a:t>Мастер-класс для родителей по изготовлению  самодельных шумовых инструментов вместе с детьми.</a:t>
            </a:r>
          </a:p>
          <a:p>
            <a:pPr algn="just"/>
            <a:r>
              <a:rPr lang="ru-RU" dirty="0" smtClean="0"/>
              <a:t>Оформление стендовой информации для родителей и детей.</a:t>
            </a:r>
          </a:p>
          <a:p>
            <a:pPr algn="just"/>
            <a:r>
              <a:rPr lang="ru-RU" dirty="0" smtClean="0"/>
              <a:t>Организация музыкального уголка в группе.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8064896" cy="57606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200" dirty="0" smtClean="0"/>
              <a:t>3 этап: </a:t>
            </a:r>
            <a:r>
              <a:rPr lang="ru-RU" sz="2200" b="1" u="sng" dirty="0" smtClean="0"/>
              <a:t>Заключительный:</a:t>
            </a:r>
          </a:p>
          <a:p>
            <a:pPr algn="just"/>
            <a:r>
              <a:rPr lang="ru-RU" sz="2200" dirty="0" smtClean="0"/>
              <a:t>Конкурс- выставка рисунков «Мы рисуем музыкальные инструменты».</a:t>
            </a:r>
          </a:p>
          <a:p>
            <a:pPr algn="just"/>
            <a:r>
              <a:rPr lang="ru-RU" sz="2200" dirty="0" smtClean="0"/>
              <a:t>Оформление фотоальбома.</a:t>
            </a:r>
          </a:p>
          <a:p>
            <a:pPr algn="just"/>
            <a:r>
              <a:rPr lang="ru-RU" sz="2200" dirty="0" smtClean="0"/>
              <a:t>Презентация  «Наш оркестр».</a:t>
            </a:r>
          </a:p>
          <a:p>
            <a:pPr algn="just"/>
            <a:r>
              <a:rPr lang="ru-RU" sz="2200" dirty="0" smtClean="0"/>
              <a:t>Работа над буклетом «Музыкальные инструменты».</a:t>
            </a:r>
          </a:p>
          <a:p>
            <a:pPr algn="just"/>
            <a:r>
              <a:rPr lang="ru-RU" sz="2200" dirty="0" smtClean="0"/>
              <a:t>Изготовление фигурок героев сказки </a:t>
            </a:r>
          </a:p>
          <a:p>
            <a:pPr algn="just">
              <a:buNone/>
            </a:pPr>
            <a:r>
              <a:rPr lang="ru-RU" sz="2200" dirty="0" smtClean="0"/>
              <a:t>«</a:t>
            </a:r>
            <a:r>
              <a:rPr lang="ru-RU" sz="2200" dirty="0" err="1" smtClean="0"/>
              <a:t>Бременские</a:t>
            </a:r>
            <a:r>
              <a:rPr lang="ru-RU" sz="2200" dirty="0" smtClean="0"/>
              <a:t> музыканты».</a:t>
            </a:r>
          </a:p>
          <a:p>
            <a:pPr algn="just"/>
            <a:r>
              <a:rPr lang="ru-RU" sz="2200" dirty="0" smtClean="0"/>
              <a:t>Прослушивание детей, желающих поступить в музыкальную школу.</a:t>
            </a:r>
          </a:p>
          <a:p>
            <a:pPr algn="just"/>
            <a:r>
              <a:rPr lang="ru-RU" sz="2200" dirty="0" smtClean="0"/>
              <a:t>Закрепление азбуки.</a:t>
            </a:r>
          </a:p>
          <a:p>
            <a:pPr algn="just"/>
            <a:r>
              <a:rPr lang="ru-RU" sz="2200" dirty="0" smtClean="0"/>
              <a:t>Оформление стенда «Музыканты г. Гатчина».</a:t>
            </a:r>
          </a:p>
          <a:p>
            <a:pPr algn="just">
              <a:buNone/>
            </a:pPr>
            <a:r>
              <a:rPr lang="ru-RU" sz="2200" dirty="0" smtClean="0"/>
              <a:t> 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Ожидаемый результат: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результате </a:t>
            </a:r>
            <a:r>
              <a:rPr lang="ru-RU" dirty="0" smtClean="0"/>
              <a:t>экскурсии </a:t>
            </a:r>
            <a:r>
              <a:rPr lang="ru-RU" dirty="0" smtClean="0"/>
              <a:t>в музыкальную школу </a:t>
            </a:r>
            <a:r>
              <a:rPr lang="ru-RU" dirty="0" smtClean="0"/>
              <a:t>(</a:t>
            </a:r>
            <a:r>
              <a:rPr lang="en-US" dirty="0" smtClean="0"/>
              <a:t>17</a:t>
            </a:r>
            <a:r>
              <a:rPr lang="ru-RU" dirty="0" smtClean="0"/>
              <a:t>.1</a:t>
            </a:r>
            <a:r>
              <a:rPr lang="en-US" dirty="0" smtClean="0"/>
              <a:t>0</a:t>
            </a:r>
            <a:r>
              <a:rPr lang="ru-RU" dirty="0" smtClean="0"/>
              <a:t>.20</a:t>
            </a:r>
            <a:r>
              <a:rPr lang="en-US" dirty="0" smtClean="0"/>
              <a:t>22</a:t>
            </a:r>
            <a:r>
              <a:rPr lang="ru-RU" dirty="0" smtClean="0"/>
              <a:t> </a:t>
            </a:r>
            <a:r>
              <a:rPr lang="ru-RU" dirty="0" smtClean="0"/>
              <a:t>г</a:t>
            </a:r>
            <a:r>
              <a:rPr lang="ru-RU" dirty="0" smtClean="0"/>
              <a:t>.)</a:t>
            </a:r>
            <a:endParaRPr lang="ru-RU" dirty="0" smtClean="0"/>
          </a:p>
          <a:p>
            <a:pPr algn="just"/>
            <a:r>
              <a:rPr lang="ru-RU" dirty="0" smtClean="0"/>
              <a:t>Концерты юных музыкантов из музыкальной школы для воспитанников </a:t>
            </a:r>
            <a:r>
              <a:rPr lang="ru-RU" dirty="0" err="1" smtClean="0"/>
              <a:t>д</a:t>
            </a:r>
            <a:r>
              <a:rPr lang="ru-RU" dirty="0" smtClean="0"/>
              <a:t>/с № 26 ( </a:t>
            </a:r>
            <a:r>
              <a:rPr lang="ru-RU" dirty="0" smtClean="0"/>
              <a:t>30.09.2022 </a:t>
            </a:r>
            <a:r>
              <a:rPr lang="ru-RU" dirty="0" smtClean="0"/>
              <a:t>г.,  </a:t>
            </a:r>
            <a:r>
              <a:rPr lang="ru-RU" dirty="0" smtClean="0"/>
              <a:t>17.10.2022 </a:t>
            </a:r>
            <a:r>
              <a:rPr lang="ru-RU" dirty="0" smtClean="0"/>
              <a:t>г.) в музыкальной школе.</a:t>
            </a:r>
          </a:p>
          <a:p>
            <a:pPr algn="just"/>
            <a:r>
              <a:rPr lang="ru-RU" dirty="0" smtClean="0"/>
              <a:t>Выступления учащихся музыкальной школы перед воспитанниками </a:t>
            </a:r>
            <a:r>
              <a:rPr lang="ru-RU" dirty="0" err="1" smtClean="0"/>
              <a:t>д</a:t>
            </a:r>
            <a:r>
              <a:rPr lang="ru-RU" dirty="0" smtClean="0"/>
              <a:t>/с № 26 в здании детского сада </a:t>
            </a:r>
            <a:r>
              <a:rPr lang="ru-RU" dirty="0" smtClean="0"/>
              <a:t>(14.10.2022 </a:t>
            </a:r>
            <a:r>
              <a:rPr lang="ru-RU" dirty="0" smtClean="0"/>
              <a:t>г.).</a:t>
            </a:r>
          </a:p>
          <a:p>
            <a:pPr algn="just"/>
            <a:r>
              <a:rPr lang="ru-RU" dirty="0" smtClean="0"/>
              <a:t>Бесед и развивающих занятий.</a:t>
            </a:r>
          </a:p>
          <a:p>
            <a:pPr algn="just">
              <a:buNone/>
            </a:pPr>
            <a:r>
              <a:rPr lang="ru-RU" dirty="0" smtClean="0"/>
              <a:t>   У дошкольников должен сформироваться устойчивый интерес к музыкальным инструментам, желание слушать музыку, изучить азбуку с помощью музыкальных терминов, изъявить желание обучаться в музыкальной школе, ознакомиться с музыкантами г. Гатчины.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Методическая литература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4873752"/>
          </a:xfrm>
        </p:spPr>
        <p:txBody>
          <a:bodyPr>
            <a:noAutofit/>
          </a:bodyPr>
          <a:lstStyle/>
          <a:p>
            <a:pPr algn="just"/>
            <a:r>
              <a:rPr lang="ru-RU" sz="2600" dirty="0" err="1" smtClean="0"/>
              <a:t>Бублей</a:t>
            </a:r>
            <a:r>
              <a:rPr lang="ru-RU" sz="2600" dirty="0" smtClean="0"/>
              <a:t> С. « Детский оркестр» М. – Музыка 1985</a:t>
            </a:r>
          </a:p>
          <a:p>
            <a:pPr algn="just"/>
            <a:r>
              <a:rPr lang="ru-RU" sz="2600" dirty="0" smtClean="0"/>
              <a:t>Ветлугина Н. «Музыкальный букварь» М. – Музыка 1978</a:t>
            </a:r>
          </a:p>
          <a:p>
            <a:pPr algn="just"/>
            <a:r>
              <a:rPr lang="ru-RU" sz="2600" dirty="0" err="1" smtClean="0"/>
              <a:t>Геталова</a:t>
            </a:r>
            <a:r>
              <a:rPr lang="ru-RU" sz="2600" dirty="0" smtClean="0"/>
              <a:t> О. «В музыку с радостью» С-Пб. – Изд. «Композитор» 2012</a:t>
            </a:r>
          </a:p>
          <a:p>
            <a:pPr algn="just"/>
            <a:r>
              <a:rPr lang="ru-RU" sz="2600" dirty="0" smtClean="0"/>
              <a:t>Тарасова К. « Онтогенез музыкальных способностей»</a:t>
            </a:r>
          </a:p>
          <a:p>
            <a:pPr algn="just"/>
            <a:r>
              <a:rPr lang="ru-RU" sz="2600" dirty="0" smtClean="0"/>
              <a:t>Теплов Б. « Психология музыкальных особенностей»</a:t>
            </a:r>
          </a:p>
          <a:p>
            <a:pPr algn="just"/>
            <a:r>
              <a:rPr lang="ru-RU" sz="2600" dirty="0" smtClean="0"/>
              <a:t>Журнал «Музыкальный руководитель» №4 2012</a:t>
            </a: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Лепка игрушек к сказке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Бременские</a:t>
            </a:r>
            <a:r>
              <a:rPr lang="ru-RU" b="1" dirty="0" smtClean="0"/>
              <a:t> музыканты»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770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Я леплю из пластилина, </a:t>
            </a:r>
            <a:b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Пластилин нежней, чем глина. </a:t>
            </a:r>
            <a:b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Я леплю из пластилина </a:t>
            </a:r>
            <a:b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Кукол, клоунов, собак. </a:t>
            </a:r>
            <a:endParaRPr lang="ru-RU" sz="3200" b="1" dirty="0">
              <a:solidFill>
                <a:srgbClr val="170AC6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nii-evrika.ru/wp-content/uploads/2017/10/shutterstock_136312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86280" cy="28589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74809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Пластилин помял немножко,</a:t>
            </a:r>
            <a:b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Лапки, хвост – похоже кошка.</a:t>
            </a:r>
            <a:b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Взял еще один кусок,</a:t>
            </a:r>
            <a:b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70AC6"/>
                </a:solidFill>
                <a:latin typeface="Monotype Corsiva" pitchFamily="66" charset="0"/>
              </a:rPr>
              <a:t>Ушки, нос… готов щенок.</a:t>
            </a:r>
            <a:endParaRPr lang="ru-RU" sz="3200" b="1" dirty="0">
              <a:solidFill>
                <a:srgbClr val="170AC6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https://1.bp.blogspot.com/-JFFpWGtcQNY/XpCVqip8R9I/AAAAAAAAAVQ/j2bunJkkncA4km3YNYOfazdJ_gAIITpDgCLcBGAsYHQ/s1600/%25D1%2582%25D0%25B0%25D0%25BA%25D1%2581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4571968" cy="3428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1925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Подготовка к конкурсу рисунка </a:t>
            </a:r>
            <a:br>
              <a:rPr lang="ru-RU" b="1" dirty="0" smtClean="0"/>
            </a:br>
            <a:r>
              <a:rPr lang="ru-RU" b="1" dirty="0" smtClean="0"/>
              <a:t>«Мы рисуем музыкальные инструменты»</a:t>
            </a:r>
            <a:endParaRPr lang="ru-RU" b="1" dirty="0"/>
          </a:p>
        </p:txBody>
      </p:sp>
      <p:pic>
        <p:nvPicPr>
          <p:cNvPr id="2050" name="Picture 2" descr="D:\ФОТОГРАФИИ НАШЕЙ СЕМЬИ\Изображение 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5178" y="1999538"/>
            <a:ext cx="4734023" cy="39925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15085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Над бумажным над листом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Машет кисточка хвостом.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И не просто машет,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А бумагу мажет,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Красит в разные цвета.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Ах, какая красота!</a:t>
            </a:r>
            <a:endParaRPr lang="ru-RU" sz="29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Тип проекта: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Творческий.</a:t>
            </a:r>
            <a:endParaRPr lang="en-US" sz="4000" b="1" dirty="0" smtClean="0"/>
          </a:p>
          <a:p>
            <a:endParaRPr lang="ru-RU" sz="3600" dirty="0"/>
          </a:p>
        </p:txBody>
      </p:sp>
      <p:pic>
        <p:nvPicPr>
          <p:cNvPr id="4" name="Рисунок 3" descr="http://t3.gstatic.com/images?q=tbn:ANd9GcSpgF8_rjb6MnGNjQMKq8OgyZnOtYSmlfMdh5AaJ3uU2QDdQrD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28900"/>
            <a:ext cx="6572296" cy="31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Конкурсный стенд </a:t>
            </a:r>
            <a:br>
              <a:rPr lang="ru-RU" b="1" dirty="0" smtClean="0"/>
            </a:br>
            <a:r>
              <a:rPr lang="ru-RU" b="1" dirty="0" smtClean="0"/>
              <a:t>«Мы рисуем музыкальные инструменты»</a:t>
            </a:r>
            <a:endParaRPr lang="ru-RU" b="1" dirty="0"/>
          </a:p>
        </p:txBody>
      </p:sp>
      <p:pic>
        <p:nvPicPr>
          <p:cNvPr id="15362" name="Picture 2" descr="D:\ФОТОГРАФИИ НАШЕЙ СЕМЬИ\Изображение 2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3709" y="788326"/>
            <a:ext cx="5518965" cy="6387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Стенд «Музыкальные инструменты»</a:t>
            </a:r>
            <a:endParaRPr lang="ru-RU" sz="2700" b="1" dirty="0"/>
          </a:p>
        </p:txBody>
      </p:sp>
      <p:pic>
        <p:nvPicPr>
          <p:cNvPr id="5" name="Picture 2" descr="D:\ФОТОГРАФИИ НАШЕЙ СЕМЬИ\Изображение 2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177" y="1484784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Стенд «Композиторы г. Гатчины»</a:t>
            </a:r>
            <a:endParaRPr lang="ru-RU" sz="2700" b="1" dirty="0"/>
          </a:p>
        </p:txBody>
      </p:sp>
      <p:pic>
        <p:nvPicPr>
          <p:cNvPr id="13315" name="Picture 3" descr="D:\ФОТОГРАФИИ НАШЕЙ СЕМЬИ\Изображение 2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456384" cy="2592288"/>
          </a:xfrm>
          <a:prstGeom prst="rect">
            <a:avLst/>
          </a:prstGeom>
        </p:spPr>
      </p:pic>
      <p:pic>
        <p:nvPicPr>
          <p:cNvPr id="3" name="Рисунок 2" descr="GEDC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491880" cy="2618910"/>
          </a:xfrm>
          <a:prstGeom prst="rect">
            <a:avLst/>
          </a:prstGeom>
        </p:spPr>
      </p:pic>
      <p:pic>
        <p:nvPicPr>
          <p:cNvPr id="5" name="Рисунок 4" descr="GEDC0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2048"/>
            <a:ext cx="3419872" cy="2564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371703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Детки в садике живут,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Здесь играют и поют,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Здесь друзей себе находят,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На занятия с ними ходят.</a:t>
            </a:r>
            <a:endParaRPr lang="ru-RU" sz="24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681028"/>
            <a:ext cx="3600400" cy="2700300"/>
          </a:xfrm>
          <a:prstGeom prst="rect">
            <a:avLst/>
          </a:prstGeom>
        </p:spPr>
      </p:pic>
      <p:pic>
        <p:nvPicPr>
          <p:cNvPr id="3" name="Рисунок 2" descr="GEDC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038" y="576064"/>
            <a:ext cx="3515882" cy="2636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803556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Учим мы стихи и песни,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В нашей группе дошколят.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Места нет для нас чудесней,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Чем любимый детский сад.</a:t>
            </a:r>
            <a:endParaRPr lang="ru-RU" sz="24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Концерт юных музыкантов </a:t>
            </a:r>
            <a:br>
              <a:rPr lang="ru-RU" sz="2700" b="1" dirty="0" smtClean="0"/>
            </a:br>
            <a:r>
              <a:rPr lang="ru-RU" sz="2700" b="1" dirty="0" smtClean="0"/>
              <a:t>в детском саду № 26 группа № 8</a:t>
            </a:r>
            <a:endParaRPr lang="ru-RU" sz="2700" b="1" dirty="0"/>
          </a:p>
        </p:txBody>
      </p:sp>
      <p:pic>
        <p:nvPicPr>
          <p:cNvPr id="8194" name="Picture 2" descr="D:\ФОТОГРАФИИ НАШЕЙ СЕМЬИ\Изображение 2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8" y="908721"/>
            <a:ext cx="3648404" cy="2736303"/>
          </a:xfrm>
          <a:prstGeom prst="rect">
            <a:avLst/>
          </a:prstGeom>
          <a:noFill/>
        </p:spPr>
      </p:pic>
      <p:pic>
        <p:nvPicPr>
          <p:cNvPr id="4" name="Picture 2" descr="D:\ФОТОГРАФИИ НАШЕЙ СЕМЬИ\Изображение 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63026"/>
            <a:ext cx="4104456" cy="30783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1119515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Скрипку в руки я возьму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И смычком я проведу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Звук чудесный, просто диво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Скрипка так звучит красиво</a:t>
            </a:r>
            <a:endParaRPr lang="ru-RU" sz="29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ГРАФИИ НАШЕЙ СЕМЬИ\Изображение 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744416" cy="2825974"/>
          </a:xfrm>
          <a:prstGeom prst="rect">
            <a:avLst/>
          </a:prstGeom>
          <a:noFill/>
        </p:spPr>
      </p:pic>
      <p:pic>
        <p:nvPicPr>
          <p:cNvPr id="3" name="Рисунок 2" descr="GEDC0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30" y="216024"/>
            <a:ext cx="4187958" cy="3140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149080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Жал на клавиши Антон,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Жал на кнопочки Иван,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И звучал аккордеон,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И наигрывал баян.</a:t>
            </a:r>
            <a:endParaRPr lang="ru-RU" sz="29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3936437" cy="2952328"/>
          </a:xfrm>
          <a:prstGeom prst="rect">
            <a:avLst/>
          </a:prstGeom>
        </p:spPr>
      </p:pic>
      <p:pic>
        <p:nvPicPr>
          <p:cNvPr id="3" name="Рисунок 2" descr="GEDC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4091946" cy="3068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1119515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Заиграю я на флейте,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Слушают меня все дети.</a:t>
            </a:r>
          </a:p>
          <a:p>
            <a:r>
              <a:rPr lang="ru-RU" sz="2900" dirty="0" err="1" smtClean="0">
                <a:solidFill>
                  <a:srgbClr val="170AC6"/>
                </a:solidFill>
                <a:latin typeface="Monotype Corsiva" pitchFamily="66" charset="0"/>
              </a:rPr>
              <a:t>Полечку</a:t>
            </a: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 играю смело –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Флейта весело запела.</a:t>
            </a: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ГРАФИИ НАШЕЙ СЕМЬИ\Изображение 2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4134140" cy="3100605"/>
          </a:xfrm>
          <a:prstGeom prst="rect">
            <a:avLst/>
          </a:prstGeom>
          <a:noFill/>
        </p:spPr>
      </p:pic>
      <p:pic>
        <p:nvPicPr>
          <p:cNvPr id="3" name="Рисунок 2" descr="GEDC0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152461" cy="3114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1119515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Фортепиано – что такое?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Это таинство большое,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Разных клавиш разговор,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Черно-белый спор.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933056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Всем известна буква А –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Буква очень славная. 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Да к тому же буква А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В алфавите главная. </a:t>
            </a:r>
            <a:endParaRPr lang="ru-RU" sz="29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463884" cy="562074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rgbClr val="170AC6"/>
                </a:solidFill>
              </a:rPr>
              <a:t>Экскурсия в </a:t>
            </a:r>
            <a:r>
              <a:rPr lang="ru-RU" sz="3500" b="1" dirty="0" smtClean="0">
                <a:solidFill>
                  <a:srgbClr val="170AC6"/>
                </a:solidFill>
              </a:rPr>
              <a:t>музыкальную </a:t>
            </a:r>
            <a:r>
              <a:rPr lang="ru-RU" sz="3500" b="1" dirty="0" smtClean="0">
                <a:solidFill>
                  <a:srgbClr val="170AC6"/>
                </a:solidFill>
              </a:rPr>
              <a:t>школу</a:t>
            </a:r>
            <a:endParaRPr lang="ru-RU" sz="3500" b="1" dirty="0">
              <a:solidFill>
                <a:srgbClr val="170AC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fototerra.ru/photo/Russia/Gatchina/large-266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217538" cy="44568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Сроки: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b="1" dirty="0" smtClean="0"/>
              <a:t>01.10.12- </a:t>
            </a:r>
            <a:r>
              <a:rPr lang="ru-RU" sz="4000" b="1" dirty="0" smtClean="0"/>
              <a:t>29.</a:t>
            </a:r>
            <a:r>
              <a:rPr lang="en-US" sz="4000" b="1" dirty="0" smtClean="0"/>
              <a:t>10</a:t>
            </a:r>
            <a:r>
              <a:rPr lang="ru-RU" sz="4000" b="1" dirty="0" smtClean="0"/>
              <a:t>.</a:t>
            </a:r>
            <a:r>
              <a:rPr lang="en-US" sz="4000" b="1" dirty="0" smtClean="0"/>
              <a:t>22</a:t>
            </a:r>
            <a:r>
              <a:rPr lang="ru-RU" sz="4000" b="1" dirty="0" smtClean="0"/>
              <a:t> </a:t>
            </a:r>
            <a:r>
              <a:rPr lang="ru-RU" sz="4000" b="1" dirty="0" smtClean="0"/>
              <a:t>год</a:t>
            </a:r>
            <a:endParaRPr lang="en-US" sz="4000" b="1" dirty="0" smtClean="0"/>
          </a:p>
          <a:p>
            <a:endParaRPr lang="ru-RU" dirty="0"/>
          </a:p>
        </p:txBody>
      </p:sp>
      <p:pic>
        <p:nvPicPr>
          <p:cNvPr id="4" name="Рисунок 3" descr="http://t1.gstatic.com/images?q=tbn:ANd9GcSr9dYk5pRNFQ2KQgQuHZlYxhSpqVvNihSsAMrHSIzqzhrqt42kT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7"/>
            <a:ext cx="6000791" cy="3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772816"/>
            <a:ext cx="4536504" cy="70609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170AC6"/>
                </a:solidFill>
              </a:rPr>
              <a:t>В классе народных инструментов</a:t>
            </a:r>
            <a:endParaRPr lang="ru-RU" sz="3400" b="1" dirty="0">
              <a:solidFill>
                <a:srgbClr val="170AC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256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Балалаечник идет,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Балалаечка поет.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Три струны ее звенят,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Всех в округе веселят.</a:t>
            </a:r>
          </a:p>
        </p:txBody>
      </p:sp>
      <p:pic>
        <p:nvPicPr>
          <p:cNvPr id="17410" name="Picture 2" descr="https://ooo-ado.ru/wp-content/uploads/2021/11/957515f84b088b904cc74839e84e2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133813" cy="310140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000100" y="1428736"/>
            <a:ext cx="7467600" cy="48737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DC0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17032"/>
            <a:ext cx="3899925" cy="2924944"/>
          </a:xfrm>
          <a:prstGeom prst="rect">
            <a:avLst/>
          </a:prstGeom>
        </p:spPr>
      </p:pic>
      <p:pic>
        <p:nvPicPr>
          <p:cNvPr id="4" name="Рисунок 3" descr="GEDC0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856655" cy="2780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64502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Домра инструмент важнейший,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Красивый, с голосом нежнейшим.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Когда ты струн рукой коснешься,</a:t>
            </a:r>
          </a:p>
          <a:p>
            <a:r>
              <a:rPr lang="ru-RU" sz="2400" dirty="0" smtClean="0">
                <a:solidFill>
                  <a:srgbClr val="170AC6"/>
                </a:solidFill>
                <a:latin typeface="Monotype Corsiva" pitchFamily="66" charset="0"/>
              </a:rPr>
              <a:t>В прекрасный мир перенесешься.</a:t>
            </a:r>
            <a:endParaRPr lang="ru-RU" sz="24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DC05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576736" cy="2682552"/>
          </a:xfrm>
          <a:prstGeom prst="rect">
            <a:avLst/>
          </a:prstGeom>
        </p:spPr>
      </p:pic>
      <p:pic>
        <p:nvPicPr>
          <p:cNvPr id="5" name="Рисунок 4" descr="GEDC0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3971933" cy="2978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077072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А это вот –аккордеон,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Имеет много клавиш он.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Когда аккордеон играет,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То он баян напоминает.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67944" y="1772816"/>
            <a:ext cx="4536504" cy="70609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170AC6"/>
                </a:solidFill>
              </a:rPr>
              <a:t>В классе аккордеона</a:t>
            </a:r>
            <a:endParaRPr lang="ru-RU" sz="3400" b="1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DC0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3816424" cy="2862318"/>
          </a:xfrm>
          <a:prstGeom prst="rect">
            <a:avLst/>
          </a:prstGeom>
        </p:spPr>
      </p:pic>
      <p:pic>
        <p:nvPicPr>
          <p:cNvPr id="6" name="Рисунок 5" descr="GEDC0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840427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4293096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Я конечно, не орган,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Я всего лишь барабан.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Но могу любые звуки,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Я исполнить, были б руки.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67944" y="1772816"/>
            <a:ext cx="4536504" cy="70609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классе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ударных инструментов</a:t>
            </a:r>
            <a:endParaRPr kumimoji="0" lang="ru-RU" sz="3400" b="1" i="0" u="none" strike="noStrike" kern="1200" cap="small" spc="0" normalizeH="0" baseline="0" noProof="0" dirty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3816424" cy="2862318"/>
          </a:xfrm>
          <a:prstGeom prst="rect">
            <a:avLst/>
          </a:prstGeom>
        </p:spPr>
      </p:pic>
      <p:pic>
        <p:nvPicPr>
          <p:cNvPr id="3" name="Рисунок 2" descr="GEDC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827918" cy="2870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332656"/>
            <a:ext cx="46085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Ксилофон «</a:t>
            </a:r>
            <a:r>
              <a:rPr lang="ru-RU" sz="2900" dirty="0" err="1" smtClean="0">
                <a:solidFill>
                  <a:srgbClr val="170AC6"/>
                </a:solidFill>
                <a:latin typeface="Monotype Corsiva" pitchFamily="66" charset="0"/>
              </a:rPr>
              <a:t>Дин-дон</a:t>
            </a: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rgbClr val="170AC6"/>
                </a:solidFill>
                <a:latin typeface="Monotype Corsiva" pitchFamily="66" charset="0"/>
              </a:rPr>
              <a:t>дин-дон</a:t>
            </a: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» - 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Слышен нежный перезвон.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По брусочкам бью, </a:t>
            </a:r>
            <a:r>
              <a:rPr lang="ru-RU" sz="2900" dirty="0" err="1" smtClean="0">
                <a:solidFill>
                  <a:srgbClr val="170AC6"/>
                </a:solidFill>
                <a:latin typeface="Monotype Corsiva" pitchFamily="66" charset="0"/>
              </a:rPr>
              <a:t>дин-дон</a:t>
            </a: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Создаю мелодий звон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55355"/>
            <a:ext cx="42484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Бывает разный барабан,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Маленький и великан,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С маленьким легко шагать,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Весело в него стучать.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А большой – как пушки, </a:t>
            </a:r>
          </a:p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Берегите ваши ушки.</a:t>
            </a: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936437" cy="2952328"/>
          </a:xfrm>
          <a:prstGeom prst="rect">
            <a:avLst/>
          </a:prstGeom>
        </p:spPr>
      </p:pic>
      <p:pic>
        <p:nvPicPr>
          <p:cNvPr id="3" name="Рисунок 2" descr="GEDC0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53036"/>
            <a:ext cx="3851920" cy="2888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064" y="3114541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Очень весело поет,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Если дуете в нее.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Вы все на ней играете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И сразу отгадаете.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err="1" smtClean="0">
                <a:solidFill>
                  <a:srgbClr val="170AC6"/>
                </a:solidFill>
                <a:latin typeface="Monotype Corsiva" pitchFamily="66" charset="0"/>
              </a:rPr>
              <a:t>Ду-ду</a:t>
            </a: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, </a:t>
            </a:r>
            <a:r>
              <a:rPr lang="ru-RU" sz="2500" dirty="0" err="1" smtClean="0">
                <a:solidFill>
                  <a:srgbClr val="170AC6"/>
                </a:solidFill>
                <a:latin typeface="Monotype Corsiva" pitchFamily="66" charset="0"/>
              </a:rPr>
              <a:t>ду-ду-ду</a:t>
            </a: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.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Да-да, да-да-да! 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Вот так поет она всегда.</a:t>
            </a:r>
            <a:b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Не палочка, не трубочка,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Залог веселья – дудочка.</a:t>
            </a:r>
            <a:endParaRPr lang="ru-RU" sz="2500" dirty="0">
              <a:solidFill>
                <a:srgbClr val="170AC6"/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850702"/>
            <a:ext cx="4536504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классе духовых инструментов</a:t>
            </a:r>
            <a:endParaRPr kumimoji="0" lang="ru-RU" sz="3400" b="1" i="0" u="none" strike="noStrike" kern="1200" cap="small" spc="0" normalizeH="0" baseline="0" noProof="0" dirty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187957" cy="3140968"/>
          </a:xfrm>
          <a:prstGeom prst="rect">
            <a:avLst/>
          </a:prstGeom>
        </p:spPr>
      </p:pic>
      <p:pic>
        <p:nvPicPr>
          <p:cNvPr id="3" name="Рисунок 2" descr="GEDC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139952" cy="31049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1960" y="620688"/>
            <a:ext cx="4536504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классе фортепиано</a:t>
            </a:r>
            <a:endParaRPr kumimoji="0" lang="ru-RU" sz="3400" b="1" i="0" u="none" strike="noStrike" kern="1200" cap="small" spc="0" normalizeH="0" baseline="0" noProof="0" dirty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040" y="3258557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Мы сегодня увидали,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Городок внутри рояля,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Целый город костяной,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Молотки стоят горой.</a:t>
            </a:r>
          </a:p>
          <a:p>
            <a:endParaRPr lang="ru-RU" sz="2500" dirty="0" smtClean="0">
              <a:solidFill>
                <a:srgbClr val="170AC6"/>
              </a:solidFill>
              <a:latin typeface="Monotype Corsiva" pitchFamily="66" charset="0"/>
            </a:endParaRP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Блещут струны жаром солнца,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Всюду мягкие суконца,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Что не улица – струна,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В этом городе видна.</a:t>
            </a:r>
            <a:endParaRPr lang="ru-RU" sz="25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DC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515883" cy="2636912"/>
          </a:xfrm>
          <a:prstGeom prst="rect">
            <a:avLst/>
          </a:prstGeom>
        </p:spPr>
      </p:pic>
      <p:pic>
        <p:nvPicPr>
          <p:cNvPr id="5" name="Рисунок 4" descr="GEDC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15054"/>
            <a:ext cx="3779912" cy="2834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789040"/>
            <a:ext cx="52383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Брынь да </a:t>
            </a:r>
            <a:r>
              <a:rPr lang="ru-RU" sz="2900" dirty="0" err="1" smtClean="0">
                <a:solidFill>
                  <a:srgbClr val="170AC6"/>
                </a:solidFill>
                <a:latin typeface="Monotype Corsiva" pitchFamily="66" charset="0"/>
              </a:rPr>
              <a:t>брынь</a:t>
            </a: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, гитару взял,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Как играть на ней не знал.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Педагог меня научит – </a:t>
            </a:r>
            <a:b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900" dirty="0" smtClean="0">
                <a:solidFill>
                  <a:srgbClr val="170AC6"/>
                </a:solidFill>
                <a:latin typeface="Monotype Corsiva" pitchFamily="66" charset="0"/>
              </a:rPr>
              <a:t>Буду гитаристом лучшим.</a:t>
            </a:r>
            <a:endParaRPr lang="ru-RU" sz="2900" dirty="0">
              <a:solidFill>
                <a:srgbClr val="170AC6"/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908720"/>
            <a:ext cx="4752528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концертном зале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DC0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285992"/>
            <a:ext cx="4211960" cy="3158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Хор наш в городе известен,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Хор совсем еще не стар,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Много самых разных песен,</a:t>
            </a:r>
          </a:p>
          <a:p>
            <a:r>
              <a:rPr lang="ru-RU" sz="2500" dirty="0" smtClean="0">
                <a:solidFill>
                  <a:srgbClr val="170AC6"/>
                </a:solidFill>
                <a:latin typeface="Monotype Corsiva" pitchFamily="66" charset="0"/>
              </a:rPr>
              <a:t>Входит в наш репертуар.</a:t>
            </a:r>
            <a:endParaRPr lang="ru-RU" sz="25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643182"/>
            <a:ext cx="4379979" cy="3284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 smtClean="0">
                <a:solidFill>
                  <a:srgbClr val="170AC6"/>
                </a:solidFill>
                <a:latin typeface="Monotype Corsiva" pitchFamily="66" charset="0"/>
              </a:rPr>
              <a:t>Покинув помещенья </a:t>
            </a:r>
            <a:r>
              <a:rPr lang="ru-RU" sz="2300" dirty="0" err="1" smtClean="0">
                <a:solidFill>
                  <a:srgbClr val="170AC6"/>
                </a:solidFill>
                <a:latin typeface="Monotype Corsiva" pitchFamily="66" charset="0"/>
              </a:rPr>
              <a:t>нежелые</a:t>
            </a:r>
            <a:r>
              <a:rPr lang="ru-RU" sz="2300" dirty="0" smtClean="0">
                <a:solidFill>
                  <a:srgbClr val="170AC6"/>
                </a:solidFill>
                <a:latin typeface="Monotype Corsiva" pitchFamily="66" charset="0"/>
              </a:rPr>
              <a:t>,</a:t>
            </a:r>
          </a:p>
          <a:p>
            <a:r>
              <a:rPr lang="ru-RU" sz="2300" dirty="0" smtClean="0">
                <a:solidFill>
                  <a:srgbClr val="170AC6"/>
                </a:solidFill>
                <a:latin typeface="Monotype Corsiva" pitchFamily="66" charset="0"/>
              </a:rPr>
              <a:t>Вселившись в дом высокий, как вокзал,</a:t>
            </a:r>
          </a:p>
          <a:p>
            <a:r>
              <a:rPr lang="ru-RU" sz="2300" dirty="0" smtClean="0">
                <a:solidFill>
                  <a:srgbClr val="170AC6"/>
                </a:solidFill>
                <a:latin typeface="Monotype Corsiva" pitchFamily="66" charset="0"/>
              </a:rPr>
              <a:t>Все духи музыки – и добрые и злые –</a:t>
            </a:r>
          </a:p>
          <a:p>
            <a:r>
              <a:rPr lang="ru-RU" sz="2300" dirty="0" smtClean="0">
                <a:solidFill>
                  <a:srgbClr val="170AC6"/>
                </a:solidFill>
                <a:latin typeface="Monotype Corsiva" pitchFamily="66" charset="0"/>
              </a:rPr>
              <a:t>Безумствуют, переполняя зал.</a:t>
            </a: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Продолжительность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b="1" dirty="0" smtClean="0"/>
              <a:t>Долгосрочный.</a:t>
            </a:r>
            <a:endParaRPr lang="en-US" sz="4000" b="1" dirty="0" smtClean="0"/>
          </a:p>
          <a:p>
            <a:endParaRPr lang="ru-RU" sz="4000" b="1" dirty="0" smtClean="0"/>
          </a:p>
          <a:p>
            <a:endParaRPr lang="ru-RU" b="1" dirty="0"/>
          </a:p>
        </p:txBody>
      </p:sp>
      <p:pic>
        <p:nvPicPr>
          <p:cNvPr id="4" name="Рисунок 3" descr="http://tvarit.ru/wp-content/uploads/2012/10/violin-mus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7072361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95936" y="908720"/>
            <a:ext cx="4752528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библиотеке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GEDC0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019" y="144016"/>
            <a:ext cx="4187957" cy="3140968"/>
          </a:xfrm>
          <a:prstGeom prst="rect">
            <a:avLst/>
          </a:prstGeom>
        </p:spPr>
      </p:pic>
      <p:pic>
        <p:nvPicPr>
          <p:cNvPr id="4" name="Рисунок 3" descr="GEDC0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355976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989382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  <a:t>Я мечтаю стать артистом</a:t>
            </a:r>
            <a:b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  <a:t>Знаменитым пианистом</a:t>
            </a:r>
            <a:b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  <a:t>Чтобы музыку играть</a:t>
            </a:r>
            <a:b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170AC6"/>
                </a:solidFill>
                <a:latin typeface="Monotype Corsiva" pitchFamily="66" charset="0"/>
              </a:rPr>
              <a:t>Буду ноты изучать</a:t>
            </a:r>
            <a:endParaRPr lang="ru-RU" sz="2800" dirty="0">
              <a:solidFill>
                <a:srgbClr val="170AC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85984" y="214290"/>
            <a:ext cx="4752528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Афиша концерта </a:t>
            </a:r>
            <a:endParaRPr kumimoji="0" lang="ru-RU" sz="3000" b="1" i="0" u="none" strike="noStrike" kern="1200" cap="small" spc="0" normalizeH="0" baseline="0" noProof="0" dirty="0" smtClean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70AC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музыкальной школе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170A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4612" y="1643050"/>
            <a:ext cx="4104456" cy="49398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Гатчинская филармония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зал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октября  18.00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Вечер музыки для аккордеона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«ГАРМОНИКА»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FOREVER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Выступают лауреаты Международных конкурсов: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cs typeface="Times New Roman" pitchFamily="18" charset="0"/>
              </a:rPr>
              <a:t>Мирослав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cs typeface="Times New Roman" pitchFamily="18" charset="0"/>
              </a:rPr>
              <a:t>Лелюх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Молодежный оркестр «ГАРМОНИКА»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программе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Концерт си-минор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Рахманинов «Русская песнь»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Пьяццолла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«Возрождение ангела»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П. Сарасате «Цыганские напевы»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Ф. Марокко «Попробуем на 10»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Я. Сибелиус «Грустный вальс»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другие произведения русских и зарубежных композиторов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Билеты продаются в день концерта. Цена: 50 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Адрес: Гатчина, Чкалова 66. Телефон для справок: 2-14-65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(Детская музыкальная школа им. М.М. Ипполитова-Иванова)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57410"/>
            <a:ext cx="8568952" cy="13541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Отражение проекта в средствах массовой информации </a:t>
            </a:r>
            <a:endParaRPr lang="ru-RU" sz="3600" b="1" dirty="0"/>
          </a:p>
        </p:txBody>
      </p:sp>
      <p:pic>
        <p:nvPicPr>
          <p:cNvPr id="6" name="Содержимое 5" descr="стать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28736"/>
            <a:ext cx="3484355" cy="4873625"/>
          </a:xfrm>
          <a:prstGeom prst="rect">
            <a:avLst/>
          </a:prstGeom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rcRect l="6977" t="8524" r="16279" b="53973"/>
          <a:stretch>
            <a:fillRect/>
          </a:stretch>
        </p:blipFill>
        <p:spPr>
          <a:xfrm>
            <a:off x="1142976" y="642918"/>
            <a:ext cx="6858047" cy="4572032"/>
          </a:xfrm>
          <a:prstGeom prst="rect">
            <a:avLst/>
          </a:prstGeom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3432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35147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2000"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СПАСИБО ЗА ВНИМАНИЕ.</a:t>
            </a:r>
            <a:endParaRPr lang="ru-RU" sz="4000" dirty="0"/>
          </a:p>
        </p:txBody>
      </p:sp>
      <p:pic>
        <p:nvPicPr>
          <p:cNvPr id="6" name="Содержимое 5" descr="http://t1.gstatic.com/images?q=tbn:ANd9GcSQov7Qq0Yc3O8M9VYnB4s6VmuD9upibiIqrjyoqfcCJkgcyEg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845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460432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По форме реализации: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Групповой</a:t>
            </a:r>
            <a:endParaRPr lang="en-US" sz="4000" b="1" dirty="0" smtClean="0"/>
          </a:p>
          <a:p>
            <a:endParaRPr lang="en-US" sz="4000" dirty="0" smtClean="0"/>
          </a:p>
          <a:p>
            <a:endParaRPr lang="ru-RU" sz="4000" dirty="0"/>
          </a:p>
        </p:txBody>
      </p:sp>
      <p:pic>
        <p:nvPicPr>
          <p:cNvPr id="5" name="Рисунок 4" descr="http://t0.gstatic.com/images?q=tbn:ANd9GcSfbShGeWcnpsvbbNVc3Q95pCCzfggbWKJMfe6rbp0iVnpRJcdW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38400"/>
            <a:ext cx="7358113" cy="34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Разработчики проекта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Брусенцева Наталья Михайловна – преподаватель высшей квалификационной категории </a:t>
            </a:r>
            <a:r>
              <a:rPr lang="ru-RU" sz="2800" dirty="0" smtClean="0"/>
              <a:t>МБУДО </a:t>
            </a:r>
            <a:r>
              <a:rPr lang="ru-RU" sz="2800" dirty="0" smtClean="0"/>
              <a:t>«Гатчинская детская музыкальная школа им. М.М. Ипполитова-Иванова»</a:t>
            </a:r>
          </a:p>
          <a:p>
            <a:r>
              <a:rPr lang="ru-RU" sz="2800" dirty="0" smtClean="0"/>
              <a:t>Брусенцева Елена Анатольевна – преподаватель высшей квалификационной категории </a:t>
            </a:r>
            <a:r>
              <a:rPr lang="ru-RU" sz="2800" dirty="0" smtClean="0"/>
              <a:t>МБУДО</a:t>
            </a:r>
            <a:r>
              <a:rPr lang="en-US" sz="2800" dirty="0" smtClean="0"/>
              <a:t> </a:t>
            </a:r>
            <a:r>
              <a:rPr lang="ru-RU" sz="2800" dirty="0" smtClean="0"/>
              <a:t>«Гатчинская </a:t>
            </a:r>
            <a:r>
              <a:rPr lang="ru-RU" sz="2800" dirty="0" smtClean="0"/>
              <a:t>детская музыкальная школа им. М.М. Ипполитова-Иванова»</a:t>
            </a:r>
            <a:endParaRPr lang="ru-RU" sz="2800" dirty="0"/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Участники проекта: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9036496" cy="5493224"/>
          </a:xfrm>
        </p:spPr>
        <p:txBody>
          <a:bodyPr>
            <a:noAutofit/>
          </a:bodyPr>
          <a:lstStyle/>
          <a:p>
            <a:r>
              <a:rPr lang="ru-RU" sz="2800" dirty="0" smtClean="0"/>
              <a:t>Юные музыканты-ученики </a:t>
            </a:r>
            <a:r>
              <a:rPr lang="ru-RU" sz="2800" dirty="0" smtClean="0"/>
              <a:t>МБУДО </a:t>
            </a:r>
            <a:r>
              <a:rPr lang="ru-RU" sz="2800" dirty="0" smtClean="0"/>
              <a:t>«Гатчинская ДМШ им. М.М. Ипполитова-Иванова». </a:t>
            </a:r>
          </a:p>
          <a:p>
            <a:r>
              <a:rPr lang="ru-RU" sz="2800" dirty="0" smtClean="0"/>
              <a:t>Преподаватели </a:t>
            </a:r>
            <a:r>
              <a:rPr lang="ru-RU" sz="2800" dirty="0" smtClean="0"/>
              <a:t>МБУДО </a:t>
            </a:r>
            <a:r>
              <a:rPr lang="ru-RU" sz="2800" dirty="0" smtClean="0"/>
              <a:t>«Гатчинская ДМШ им. М.М. Ипполитова-Иванова Брусенцева Н.М., </a:t>
            </a:r>
            <a:r>
              <a:rPr lang="ru-RU" sz="2800" dirty="0" err="1" smtClean="0"/>
              <a:t>Брусенцева</a:t>
            </a:r>
            <a:r>
              <a:rPr lang="ru-RU" sz="2800" dirty="0" smtClean="0"/>
              <a:t> Е.А.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Социальные партнеры</a:t>
            </a:r>
          </a:p>
          <a:p>
            <a:r>
              <a:rPr lang="ru-RU" sz="2800" dirty="0" smtClean="0"/>
              <a:t>Дети старшей группы №8 </a:t>
            </a:r>
            <a:r>
              <a:rPr lang="ru-RU" sz="2800" dirty="0" err="1" smtClean="0"/>
              <a:t>д</a:t>
            </a:r>
            <a:r>
              <a:rPr lang="ru-RU" sz="2800" dirty="0" smtClean="0"/>
              <a:t>/с № 26.</a:t>
            </a:r>
          </a:p>
          <a:p>
            <a:r>
              <a:rPr lang="ru-RU" sz="2800" dirty="0" smtClean="0"/>
              <a:t>Воспитатели </a:t>
            </a:r>
            <a:r>
              <a:rPr lang="ru-RU" sz="2800" dirty="0" err="1" smtClean="0"/>
              <a:t>д</a:t>
            </a:r>
            <a:r>
              <a:rPr lang="ru-RU" sz="2800" dirty="0" smtClean="0"/>
              <a:t>/с № 26.</a:t>
            </a:r>
          </a:p>
          <a:p>
            <a:r>
              <a:rPr lang="ru-RU" sz="2800" dirty="0" smtClean="0"/>
              <a:t>Родители.</a:t>
            </a:r>
          </a:p>
        </p:txBody>
      </p:sp>
    </p:spTree>
  </p:cSld>
  <p:clrMapOvr>
    <a:masterClrMapping/>
  </p:clrMapOvr>
  <p:transition spd="slow" advClick="0" advTm="2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Постановка проблемы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03520"/>
            <a:ext cx="8496944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 конца 20 в. нас захлестнули потоки электронной музыки. Сегодня даже дошкольникам понятны выражения: «скачать музыку», «поставить диск с песнями», «попеть под караоке» - и это хорошо. Но теперь реже звучат фразы: «исполнить произведение», «поиграть на инструменте», «сходить на концерт».</a:t>
            </a:r>
          </a:p>
          <a:p>
            <a:pPr algn="just"/>
            <a:r>
              <a:rPr lang="ru-RU" dirty="0" smtClean="0"/>
              <a:t>Многие дети не видели музыкальные инструменты «живьем», не знают их названий, возможностей. Не желание заниматься на незнакомом инструменте сказывается на количестве поступающих в музыкальную школу.</a:t>
            </a:r>
          </a:p>
          <a:p>
            <a:pPr algn="just"/>
            <a:r>
              <a:rPr lang="ru-RU" dirty="0" smtClean="0"/>
              <a:t>Имея перед глазами картинку инструмента легче запомнить букву с которой начинается название этого инструмента. Азбука учится быстрее.</a:t>
            </a:r>
            <a:endParaRPr lang="ru-RU" dirty="0"/>
          </a:p>
        </p:txBody>
      </p:sp>
    </p:spTree>
  </p:cSld>
  <p:clrMapOvr>
    <a:masterClrMapping/>
  </p:clrMapOvr>
  <p:transition spd="slow" advClick="0" advTm="22000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723</TotalTime>
  <Words>1567</Words>
  <Application>Microsoft Office PowerPoint</Application>
  <PresentationFormat>Экран (4:3)</PresentationFormat>
  <Paragraphs>269</Paragraphs>
  <Slides>55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Эркер</vt:lpstr>
      <vt:lpstr>Слайд 1</vt:lpstr>
      <vt:lpstr>Слайд 2</vt:lpstr>
      <vt:lpstr>Тип проекта:</vt:lpstr>
      <vt:lpstr>Сроки:</vt:lpstr>
      <vt:lpstr>Продолжительность проекта:</vt:lpstr>
      <vt:lpstr>По форме реализации:</vt:lpstr>
      <vt:lpstr>Разработчики проекта</vt:lpstr>
      <vt:lpstr>Участники проекта:</vt:lpstr>
      <vt:lpstr>Постановка проблемы</vt:lpstr>
      <vt:lpstr>Цель проекта:</vt:lpstr>
      <vt:lpstr>Задачи проекта:</vt:lpstr>
      <vt:lpstr>Место реализации:</vt:lpstr>
      <vt:lpstr>Слайд 13</vt:lpstr>
      <vt:lpstr>Виды деятельности:</vt:lpstr>
      <vt:lpstr>Актуальность проекта:</vt:lpstr>
      <vt:lpstr>Гипотеза:</vt:lpstr>
      <vt:lpstr>Образовательная область</vt:lpstr>
      <vt:lpstr>Новизна:</vt:lpstr>
      <vt:lpstr>Области интеграции</vt:lpstr>
      <vt:lpstr>Продукт проектной деятельности</vt:lpstr>
      <vt:lpstr>Материалы и ресурсы</vt:lpstr>
      <vt:lpstr>Этапы:</vt:lpstr>
      <vt:lpstr>Слайд 23</vt:lpstr>
      <vt:lpstr>Слайд 24</vt:lpstr>
      <vt:lpstr>Ожидаемый результат:</vt:lpstr>
      <vt:lpstr>Методическая литература</vt:lpstr>
      <vt:lpstr>Лепка игрушек к сказке  «Бременские музыканты»</vt:lpstr>
      <vt:lpstr>Слайд 28</vt:lpstr>
      <vt:lpstr>Подготовка к конкурсу рисунка  «Мы рисуем музыкальные инструменты»</vt:lpstr>
      <vt:lpstr>  Конкурсный стенд  «Мы рисуем музыкальные инструменты»</vt:lpstr>
      <vt:lpstr>Стенд «Музыкальные инструменты»</vt:lpstr>
      <vt:lpstr>Стенд «Композиторы г. Гатчины»</vt:lpstr>
      <vt:lpstr>Слайд 33</vt:lpstr>
      <vt:lpstr>Слайд 34</vt:lpstr>
      <vt:lpstr>Концерт юных музыкантов  в детском саду № 26 группа № 8</vt:lpstr>
      <vt:lpstr>Слайд 36</vt:lpstr>
      <vt:lpstr>Слайд 37</vt:lpstr>
      <vt:lpstr>Слайд 38</vt:lpstr>
      <vt:lpstr>Экскурсия в музыкальную школу</vt:lpstr>
      <vt:lpstr>В классе народных инструментов</vt:lpstr>
      <vt:lpstr>Слайд 41</vt:lpstr>
      <vt:lpstr>В классе аккордеона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Отражение проекта в средствах массовой информации </vt:lpstr>
      <vt:lpstr>Слайд 53</vt:lpstr>
      <vt:lpstr>Слайд 54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старшей группе №8.</dc:title>
  <dc:creator>Admin</dc:creator>
  <cp:lastModifiedBy>Acer</cp:lastModifiedBy>
  <cp:revision>130</cp:revision>
  <dcterms:created xsi:type="dcterms:W3CDTF">2013-03-22T14:20:51Z</dcterms:created>
  <dcterms:modified xsi:type="dcterms:W3CDTF">2022-10-14T08:28:46Z</dcterms:modified>
</cp:coreProperties>
</file>