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16"/>
  </p:notesMasterIdLst>
  <p:sldIdLst>
    <p:sldId id="286" r:id="rId3"/>
    <p:sldId id="287" r:id="rId4"/>
    <p:sldId id="303" r:id="rId5"/>
    <p:sldId id="283" r:id="rId6"/>
    <p:sldId id="289" r:id="rId7"/>
    <p:sldId id="290" r:id="rId8"/>
    <p:sldId id="292" r:id="rId9"/>
    <p:sldId id="294" r:id="rId10"/>
    <p:sldId id="295" r:id="rId11"/>
    <p:sldId id="296" r:id="rId12"/>
    <p:sldId id="293" r:id="rId13"/>
    <p:sldId id="299" r:id="rId14"/>
    <p:sldId id="30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1F7C1"/>
    <a:srgbClr val="ACA6B3"/>
    <a:srgbClr val="CC99FF"/>
    <a:srgbClr val="FFCCFF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64" autoAdjust="0"/>
  </p:normalViewPr>
  <p:slideViewPr>
    <p:cSldViewPr>
      <p:cViewPr varScale="1">
        <p:scale>
          <a:sx n="84" d="100"/>
          <a:sy n="84" d="100"/>
        </p:scale>
        <p:origin x="1430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DFE52-DC8C-43F6-948E-3580022C4E4D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02FF-7F48-4B6E-B68D-8084748F6C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630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02FF-7F48-4B6E-B68D-8084748F6C4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473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02FF-7F48-4B6E-B68D-8084748F6C41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83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02FF-7F48-4B6E-B68D-8084748F6C41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367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02FF-7F48-4B6E-B68D-8084748F6C41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978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99208" y="1752600"/>
            <a:ext cx="5143502" cy="1828800"/>
          </a:xfrm>
        </p:spPr>
        <p:txBody>
          <a:bodyPr>
            <a:normAutofit/>
          </a:bodyPr>
          <a:lstStyle>
            <a:lvl1pPr algn="l">
              <a:defRPr sz="405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99207" y="3733800"/>
            <a:ext cx="51435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798596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>
            <a:grpSpLocks noChangeAspect="1"/>
          </p:cNvGrpSpPr>
          <p:nvPr/>
        </p:nvGrpSpPr>
        <p:grpSpPr>
          <a:xfrm rot="16200000" flipV="1">
            <a:off x="-425972" y="1653786"/>
            <a:ext cx="5053664" cy="330888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7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8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9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0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1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2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3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4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5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6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7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8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3991867" y="319177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2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2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2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2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2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2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2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2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2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3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3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3991867" y="3436140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3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3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3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3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3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3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4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4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4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4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4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</p:grpSp>
      <p:sp>
        <p:nvSpPr>
          <p:cNvPr id="97" name="Рисунок 33"/>
          <p:cNvSpPr>
            <a:spLocks noGrp="1"/>
          </p:cNvSpPr>
          <p:nvPr>
            <p:ph type="pic" sz="quarter" idx="17"/>
          </p:nvPr>
        </p:nvSpPr>
        <p:spPr>
          <a:xfrm>
            <a:off x="630596" y="1020193"/>
            <a:ext cx="291465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11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4160085" y="529603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25" name="Рисунок 33"/>
          <p:cNvSpPr>
            <a:spLocks noGrp="1" noChangeAspect="1"/>
          </p:cNvSpPr>
          <p:nvPr>
            <p:ph type="pic" sz="quarter" idx="19"/>
          </p:nvPr>
        </p:nvSpPr>
        <p:spPr>
          <a:xfrm>
            <a:off x="4160085" y="3646566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6799661" y="2048894"/>
            <a:ext cx="17145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5" name="Дата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2D471-5013-4E97-9B1B-021E1FD57FAD}" type="datetimeFigureOut">
              <a:rPr lang="ru-RU">
                <a:solidFill>
                  <a:srgbClr val="9A5315"/>
                </a:solidFill>
              </a:rPr>
              <a:pPr>
                <a:defRPr/>
              </a:pPr>
              <a:t>27.02.2023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46" name="Нижний колонтитул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A5315"/>
              </a:solidFill>
            </a:endParaRPr>
          </a:p>
        </p:txBody>
      </p:sp>
      <p:sp>
        <p:nvSpPr>
          <p:cNvPr id="47" name="Номер слайда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6A9A8-B0A3-4648-BD63-340436804E29}" type="slidenum">
              <a:rPr lang="ru-RU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2176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3799" y="1330347"/>
            <a:ext cx="2880360" cy="2103120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7460" y="914400"/>
            <a:ext cx="4629151" cy="5029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633799" y="3555524"/>
            <a:ext cx="2880360" cy="2388077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18E07-8890-4778-AABE-7748092D4676}" type="datetimeFigureOut">
              <a:rPr lang="ru-RU">
                <a:solidFill>
                  <a:srgbClr val="9A5315"/>
                </a:solidFill>
              </a:rPr>
              <a:pPr>
                <a:defRPr/>
              </a:pPr>
              <a:t>27.02.2023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A5315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159C6-90A1-4383-949F-E8336014D832}" type="slidenum">
              <a:rPr lang="ru-RU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3765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6"/>
          <p:cNvGrpSpPr>
            <a:grpSpLocks/>
          </p:cNvGrpSpPr>
          <p:nvPr/>
        </p:nvGrpSpPr>
        <p:grpSpPr bwMode="auto">
          <a:xfrm>
            <a:off x="446485" y="781050"/>
            <a:ext cx="4825603" cy="5054600"/>
            <a:chOff x="5162444" y="781398"/>
            <a:chExt cx="6433398" cy="5053665"/>
          </a:xfrm>
        </p:grpSpPr>
        <p:sp>
          <p:nvSpPr>
            <p:cNvPr id="6" name="Полилиния 42"/>
            <p:cNvSpPr>
              <a:spLocks/>
            </p:cNvSpPr>
            <p:nvPr/>
          </p:nvSpPr>
          <p:spPr bwMode="auto">
            <a:xfrm rot="16200000" flipV="1">
              <a:off x="3342718" y="3275693"/>
              <a:ext cx="3828342" cy="17460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7" name="Полилиния 43"/>
            <p:cNvSpPr>
              <a:spLocks/>
            </p:cNvSpPr>
            <p:nvPr/>
          </p:nvSpPr>
          <p:spPr bwMode="auto">
            <a:xfrm rot="16200000" flipV="1">
              <a:off x="9565004" y="3299501"/>
              <a:ext cx="3837865" cy="17461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grpSp>
          <p:nvGrpSpPr>
            <p:cNvPr id="8" name="Группа 9"/>
            <p:cNvGrpSpPr>
              <a:grpSpLocks/>
            </p:cNvGrpSpPr>
            <p:nvPr/>
          </p:nvGrpSpPr>
          <p:grpSpPr bwMode="auto"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17" name="Полилиния 41"/>
              <p:cNvSpPr>
                <a:spLocks/>
              </p:cNvSpPr>
              <p:nvPr/>
            </p:nvSpPr>
            <p:spPr bwMode="auto">
              <a:xfrm rot="16200000" flipV="1">
                <a:off x="9392238" y="4188656"/>
                <a:ext cx="15872" cy="3086477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ru-RU" sz="1350" dirty="0">
                  <a:solidFill>
                    <a:srgbClr val="9A5315"/>
                  </a:solidFill>
                </a:endParaRPr>
              </a:p>
            </p:txBody>
          </p:sp>
          <p:sp>
            <p:nvSpPr>
              <p:cNvPr id="18" name="Полилиния 44"/>
              <p:cNvSpPr>
                <a:spLocks/>
              </p:cNvSpPr>
              <p:nvPr/>
            </p:nvSpPr>
            <p:spPr bwMode="auto">
              <a:xfrm rot="16200000" flipV="1">
                <a:off x="9367555" y="-651448"/>
                <a:ext cx="12698" cy="3033937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ru-RU" sz="1350" dirty="0">
                  <a:solidFill>
                    <a:srgbClr val="9A5315"/>
                  </a:solidFill>
                </a:endParaRPr>
              </a:p>
            </p:txBody>
          </p:sp>
        </p:grpSp>
        <p:sp>
          <p:nvSpPr>
            <p:cNvPr id="9" name="Полилиния 45"/>
            <p:cNvSpPr>
              <a:spLocks noEditPoints="1"/>
            </p:cNvSpPr>
            <p:nvPr/>
          </p:nvSpPr>
          <p:spPr bwMode="auto">
            <a:xfrm rot="16200000" flipV="1">
              <a:off x="5185477" y="5323170"/>
              <a:ext cx="477750" cy="523815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0" name="Полилиния 46"/>
            <p:cNvSpPr>
              <a:spLocks noEditPoints="1"/>
            </p:cNvSpPr>
            <p:nvPr/>
          </p:nvSpPr>
          <p:spPr bwMode="auto">
            <a:xfrm rot="16200000" flipV="1">
              <a:off x="5197382" y="5323965"/>
              <a:ext cx="477749" cy="512704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1" name="Полилиния 47"/>
            <p:cNvSpPr>
              <a:spLocks noEditPoints="1"/>
            </p:cNvSpPr>
            <p:nvPr/>
          </p:nvSpPr>
          <p:spPr bwMode="auto">
            <a:xfrm rot="16200000" flipV="1">
              <a:off x="11077601" y="5321583"/>
              <a:ext cx="507906" cy="51905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2" name="Полилиния 48"/>
            <p:cNvSpPr>
              <a:spLocks noEditPoints="1"/>
            </p:cNvSpPr>
            <p:nvPr/>
          </p:nvSpPr>
          <p:spPr bwMode="auto">
            <a:xfrm rot="16200000" flipV="1">
              <a:off x="11092679" y="5320789"/>
              <a:ext cx="471401" cy="534926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3" name="Полилиния 49"/>
            <p:cNvSpPr>
              <a:spLocks noEditPoints="1"/>
            </p:cNvSpPr>
            <p:nvPr/>
          </p:nvSpPr>
          <p:spPr bwMode="auto">
            <a:xfrm rot="16200000" flipV="1">
              <a:off x="11051408" y="771858"/>
              <a:ext cx="468226" cy="519052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4" name="Полилиния 50"/>
            <p:cNvSpPr>
              <a:spLocks noEditPoints="1"/>
            </p:cNvSpPr>
            <p:nvPr/>
          </p:nvSpPr>
          <p:spPr bwMode="auto">
            <a:xfrm rot="16200000" flipV="1">
              <a:off x="11044265" y="786937"/>
              <a:ext cx="468226" cy="488894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5" name="Полилиния 51"/>
            <p:cNvSpPr>
              <a:spLocks noEditPoints="1"/>
            </p:cNvSpPr>
            <p:nvPr/>
          </p:nvSpPr>
          <p:spPr bwMode="auto">
            <a:xfrm rot="16200000" flipV="1">
              <a:off x="5232300" y="721066"/>
              <a:ext cx="423785" cy="544449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6" name="Полилиния 52"/>
            <p:cNvSpPr>
              <a:spLocks noEditPoints="1"/>
            </p:cNvSpPr>
            <p:nvPr/>
          </p:nvSpPr>
          <p:spPr bwMode="auto">
            <a:xfrm rot="16200000" flipV="1">
              <a:off x="5241825" y="749637"/>
              <a:ext cx="428546" cy="492068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9668" y="1330347"/>
            <a:ext cx="2880360" cy="2103120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27460" y="1031195"/>
            <a:ext cx="44577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619668" y="3555522"/>
            <a:ext cx="2880360" cy="2168517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3EC6E-028C-4D70-9AF8-C91DB61EC43B}" type="datetimeFigureOut">
              <a:rPr lang="ru-RU">
                <a:solidFill>
                  <a:srgbClr val="9A5315"/>
                </a:solidFill>
              </a:rPr>
              <a:pPr>
                <a:defRPr/>
              </a:pPr>
              <a:t>27.02.2023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2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A5315"/>
              </a:solidFill>
            </a:endParaRPr>
          </a:p>
        </p:txBody>
      </p:sp>
      <p:sp>
        <p:nvSpPr>
          <p:cNvPr id="2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7118B-4F9D-402A-AEB5-3E7B388C85F2}" type="slidenum">
              <a:rPr lang="ru-RU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458574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CCF2-F894-4BC6-B5FF-3648244FFDAF}" type="datetimeFigureOut">
              <a:rPr lang="ru-RU">
                <a:solidFill>
                  <a:srgbClr val="9A5315"/>
                </a:solidFill>
              </a:rPr>
              <a:pPr>
                <a:defRPr/>
              </a:pPr>
              <a:t>27.02.2023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A531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2E8D1-66B2-42F5-A950-90AC78E17BAD}" type="slidenum">
              <a:rPr lang="ru-RU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599530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18202" y="304800"/>
            <a:ext cx="1297148" cy="5676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04800"/>
            <a:ext cx="6475253" cy="5676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134C1-16A3-46B5-B420-ECDA3D975639}" type="datetimeFigureOut">
              <a:rPr lang="ru-RU">
                <a:solidFill>
                  <a:srgbClr val="9A5315"/>
                </a:solidFill>
              </a:rPr>
              <a:pPr>
                <a:defRPr/>
              </a:pPr>
              <a:t>27.02.2023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A531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861E1-F72D-41E4-94BD-720F94827896}" type="slidenum">
              <a:rPr lang="ru-RU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932357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54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734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54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382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125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1D59C-E06D-4BD4-93BF-AEDEC3E30926}" type="datetimeFigureOut">
              <a:rPr lang="ru-RU">
                <a:solidFill>
                  <a:srgbClr val="9A5315"/>
                </a:solidFill>
              </a:rPr>
              <a:pPr>
                <a:defRPr/>
              </a:pPr>
              <a:t>27.02.2023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A531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2D278-0AE9-4742-A044-31664FFCDF7B}" type="slidenum">
              <a:rPr lang="ru-RU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90283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00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181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58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463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1024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483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9210" y="1828800"/>
            <a:ext cx="5143502" cy="182880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99207" y="3733800"/>
            <a:ext cx="51435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08356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98909" y="1825625"/>
            <a:ext cx="3715941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713561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403F7-F4D5-474B-B482-3271D690B54D}" type="datetimeFigureOut">
              <a:rPr lang="ru-RU">
                <a:solidFill>
                  <a:srgbClr val="9A5315"/>
                </a:solidFill>
              </a:rPr>
              <a:pPr>
                <a:defRPr/>
              </a:pPr>
              <a:t>27.02.2023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A5315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48E4B-E380-46F0-98A8-6C17E76CC07A}" type="slidenum">
              <a:rPr lang="ru-RU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85145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2386" y="1681163"/>
            <a:ext cx="3717036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02386" y="2505076"/>
            <a:ext cx="3717036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717036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717036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2AD47-1D3F-4CAC-9DFB-70AF6FD5EF8A}" type="datetimeFigureOut">
              <a:rPr lang="ru-RU">
                <a:solidFill>
                  <a:srgbClr val="9A5315"/>
                </a:solidFill>
              </a:rPr>
              <a:pPr>
                <a:defRPr/>
              </a:pPr>
              <a:t>27.02.2023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A5315"/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715A2-BFC3-40DE-8802-B49EEC9FFF9D}" type="slidenum">
              <a:rPr lang="ru-RU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033772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0001C-EFF0-48E8-8784-D879ACEF6BC4}" type="datetimeFigureOut">
              <a:rPr lang="ru-RU">
                <a:solidFill>
                  <a:srgbClr val="9A5315"/>
                </a:solidFill>
              </a:rPr>
              <a:pPr>
                <a:defRPr/>
              </a:pPr>
              <a:t>27.02.2023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A5315"/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F3CF7-8C3F-4AB9-A4FF-E5984CACF1C8}" type="slidenum">
              <a:rPr lang="ru-RU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75357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E66C3-621C-487F-8CDA-51F4FE8179EC}" type="datetimeFigureOut">
              <a:rPr lang="ru-RU">
                <a:solidFill>
                  <a:srgbClr val="9A5315"/>
                </a:solidFill>
              </a:rPr>
              <a:pPr>
                <a:defRPr/>
              </a:pPr>
              <a:t>27.02.2023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A5315"/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B66D7-3D41-4AB4-A0C4-AEC426B23CDD}" type="slidenum">
              <a:rPr lang="ru-RU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97391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430824" y="724620"/>
            <a:ext cx="3989234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7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8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9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0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1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2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3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4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5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6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7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8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713841" y="724620"/>
            <a:ext cx="3989234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2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2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2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2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2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2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2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2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2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3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3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</p:grpSp>
      <p:sp>
        <p:nvSpPr>
          <p:cNvPr id="36" name="Рисунок 33"/>
          <p:cNvSpPr>
            <a:spLocks noGrp="1" noChangeAspect="1"/>
          </p:cNvSpPr>
          <p:nvPr>
            <p:ph type="pic" sz="quarter" idx="17"/>
          </p:nvPr>
        </p:nvSpPr>
        <p:spPr>
          <a:xfrm>
            <a:off x="625215" y="1020195"/>
            <a:ext cx="360045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7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4908232" y="1020195"/>
            <a:ext cx="360045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789317" y="4648200"/>
            <a:ext cx="3276735" cy="1295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5057181" y="4648200"/>
            <a:ext cx="3276735" cy="1295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Дата 5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5CC8A-F5AB-45FE-88C3-2EED24CA8D7B}" type="datetimeFigureOut">
              <a:rPr lang="ru-RU">
                <a:solidFill>
                  <a:srgbClr val="9A5315"/>
                </a:solidFill>
              </a:rPr>
              <a:pPr>
                <a:defRPr/>
              </a:pPr>
              <a:t>27.02.2023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33" name="Нижний колонтитул 6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A5315"/>
              </a:solidFill>
            </a:endParaRPr>
          </a:p>
        </p:txBody>
      </p:sp>
      <p:sp>
        <p:nvSpPr>
          <p:cNvPr id="34" name="Номер слайда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4D61A-1B30-48AC-8753-A1A2A28654BC}" type="slidenum">
              <a:rPr lang="ru-RU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80504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>
            <a:grpSpLocks noChangeAspect="1"/>
          </p:cNvGrpSpPr>
          <p:nvPr/>
        </p:nvGrpSpPr>
        <p:grpSpPr>
          <a:xfrm rot="5400000">
            <a:off x="2508625" y="1070637"/>
            <a:ext cx="4116828" cy="253746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1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2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</p:grpSp>
      <p:grpSp>
        <p:nvGrpSpPr>
          <p:cNvPr id="21" name="Группа 20"/>
          <p:cNvGrpSpPr>
            <a:grpSpLocks noChangeAspect="1"/>
          </p:cNvGrpSpPr>
          <p:nvPr/>
        </p:nvGrpSpPr>
        <p:grpSpPr>
          <a:xfrm rot="5400000">
            <a:off x="-317047" y="1550435"/>
            <a:ext cx="4114800" cy="253621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2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23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24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25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26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27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28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29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30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31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32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33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</p:grpSp>
      <p:grpSp>
        <p:nvGrpSpPr>
          <p:cNvPr id="34" name="Группа 33"/>
          <p:cNvGrpSpPr>
            <a:grpSpLocks noChangeAspect="1"/>
          </p:cNvGrpSpPr>
          <p:nvPr/>
        </p:nvGrpSpPr>
        <p:grpSpPr>
          <a:xfrm rot="5400000">
            <a:off x="5338579" y="1550440"/>
            <a:ext cx="4114800" cy="253621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3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3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3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3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4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4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4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4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4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4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  <p:sp>
          <p:nvSpPr>
            <p:cNvPr id="4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9A5315"/>
                </a:solidFill>
              </a:endParaRPr>
            </a:p>
          </p:txBody>
        </p:sp>
      </p:grpSp>
      <p:sp>
        <p:nvSpPr>
          <p:cNvPr id="78" name="Рисунок 33"/>
          <p:cNvSpPr>
            <a:spLocks noGrp="1"/>
          </p:cNvSpPr>
          <p:nvPr>
            <p:ph type="pic" sz="quarter" idx="18"/>
          </p:nvPr>
        </p:nvSpPr>
        <p:spPr>
          <a:xfrm>
            <a:off x="3449914" y="533400"/>
            <a:ext cx="222885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9" name="Рисунок 33"/>
          <p:cNvSpPr>
            <a:spLocks noGrp="1"/>
          </p:cNvSpPr>
          <p:nvPr>
            <p:ph type="pic" sz="quarter" idx="19"/>
          </p:nvPr>
        </p:nvSpPr>
        <p:spPr>
          <a:xfrm>
            <a:off x="625928" y="1013590"/>
            <a:ext cx="222885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0" name="Рисунок 33"/>
          <p:cNvSpPr>
            <a:spLocks noGrp="1"/>
          </p:cNvSpPr>
          <p:nvPr>
            <p:ph type="pic" sz="quarter" idx="20"/>
          </p:nvPr>
        </p:nvSpPr>
        <p:spPr>
          <a:xfrm>
            <a:off x="6281554" y="1013591"/>
            <a:ext cx="222885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711653" y="5018002"/>
            <a:ext cx="2057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3530406" y="4582378"/>
            <a:ext cx="2057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6367279" y="5018002"/>
            <a:ext cx="2057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7" name="Дата 5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F4C82-A5BC-4576-89A2-1FBCDD7145C5}" type="datetimeFigureOut">
              <a:rPr lang="ru-RU">
                <a:solidFill>
                  <a:srgbClr val="9A5315"/>
                </a:solidFill>
              </a:rPr>
              <a:pPr>
                <a:defRPr/>
              </a:pPr>
              <a:t>27.02.2023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48" name="Нижний колонтитул 6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A5315"/>
              </a:solidFill>
            </a:endParaRPr>
          </a:p>
        </p:txBody>
      </p:sp>
      <p:sp>
        <p:nvSpPr>
          <p:cNvPr id="49" name="Номер слайда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E1991-B1C3-4D4E-809A-D7EE5CBDA222}" type="slidenum">
              <a:rPr lang="ru-RU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25402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798910" y="304800"/>
            <a:ext cx="7543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798910" y="1752600"/>
            <a:ext cx="75438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56710" y="6019800"/>
            <a:ext cx="10477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5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7AED3227-FCF9-4602-8D85-B2D62BEADE7E}" type="datetimeFigureOut">
              <a:rPr lang="ru-RU">
                <a:solidFill>
                  <a:srgbClr val="9A5315"/>
                </a:solidFill>
              </a:rPr>
              <a:pPr>
                <a:defRPr/>
              </a:pPr>
              <a:t>27.02.2023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484710" y="6019800"/>
            <a:ext cx="44577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50" dirty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9A531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98910" y="6019800"/>
            <a:ext cx="5715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5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243B30C-6030-42B0-B6F4-DD13FA1FF6EF}" type="slidenum">
              <a:rPr lang="ru-RU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5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med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700" kern="1200">
          <a:solidFill>
            <a:srgbClr val="4D290B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rgbClr val="4D290B"/>
          </a:solidFill>
          <a:latin typeface="Segoe Print" panose="02000600000000000000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rgbClr val="4D290B"/>
          </a:solidFill>
          <a:latin typeface="Segoe Print" panose="02000600000000000000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rgbClr val="4D290B"/>
          </a:solidFill>
          <a:latin typeface="Segoe Print" panose="02000600000000000000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rgbClr val="4D290B"/>
          </a:solidFill>
          <a:latin typeface="Segoe Print" panose="02000600000000000000" pitchFamily="2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rgbClr val="4D290B"/>
          </a:solidFill>
          <a:latin typeface="Segoe Print" panose="02000600000000000000" pitchFamily="2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rgbClr val="4D290B"/>
          </a:solidFill>
          <a:latin typeface="Segoe Print" panose="02000600000000000000" pitchFamily="2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rgbClr val="4D290B"/>
          </a:solidFill>
          <a:latin typeface="Segoe Print" panose="02000600000000000000" pitchFamily="2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rgbClr val="4D290B"/>
          </a:solidFill>
          <a:latin typeface="Segoe Print" panose="02000600000000000000" pitchFamily="2" charset="0"/>
        </a:defRPr>
      </a:lvl9pPr>
    </p:titleStyle>
    <p:bodyStyle>
      <a:lvl1pPr marL="259556" indent="-259556" algn="l" rtl="0" fontAlgn="base">
        <a:spcBef>
          <a:spcPts val="13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54831" indent="-211931" algn="l" rtl="0" fontAlgn="base"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82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887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4624"/>
            <a:ext cx="8229600" cy="734907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Детский сад №12 «Солнышко» – филиала АН ДОО «</a:t>
            </a:r>
            <a:r>
              <a:rPr lang="ru-RU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Алмазик</a:t>
            </a:r>
            <a:r>
              <a:rPr lang="ru-RU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4586" y="574010"/>
            <a:ext cx="7992888" cy="6120680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spc="3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Макетирование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spc="3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средство развития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spc="3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игровой деятельности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spc="3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 дошкольного возраста</a:t>
            </a:r>
            <a:endParaRPr lang="ru-RU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2850" indent="0">
              <a:spcBef>
                <a:spcPts val="0"/>
              </a:spcBef>
              <a:buNone/>
            </a:pPr>
            <a:endParaRPr lang="ru-RU" sz="1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2850" indent="0">
              <a:spcBef>
                <a:spcPts val="0"/>
              </a:spcBef>
              <a:buNone/>
            </a:pPr>
            <a:endParaRPr lang="ru-RU" sz="1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2850" indent="0" algn="r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воспитатель:</a:t>
            </a:r>
          </a:p>
          <a:p>
            <a:pPr marL="5022850" indent="0" algn="r">
              <a:spcBef>
                <a:spcPts val="0"/>
              </a:spcBef>
              <a:buNone/>
            </a:pPr>
            <a:r>
              <a:rPr lang="ru-RU" sz="1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Дабаева</a:t>
            </a:r>
            <a:r>
              <a:rPr lang="ru-RU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Баирма</a:t>
            </a:r>
            <a:r>
              <a:rPr lang="ru-RU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Баторовна</a:t>
            </a:r>
            <a:endParaRPr lang="ru-RU" sz="1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2850" indent="0">
              <a:spcBef>
                <a:spcPts val="0"/>
              </a:spcBef>
              <a:buNone/>
            </a:pPr>
            <a:endParaRPr lang="ru-RU" sz="1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2850" indent="0">
              <a:spcBef>
                <a:spcPts val="0"/>
              </a:spcBef>
              <a:buNone/>
            </a:pPr>
            <a:endParaRPr lang="ru-RU" sz="1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2850" indent="0">
              <a:spcBef>
                <a:spcPts val="0"/>
              </a:spcBef>
              <a:buNone/>
            </a:pPr>
            <a:endParaRPr lang="ru-RU" sz="1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Мирный 2023 </a:t>
            </a:r>
            <a:endParaRPr lang="ru-RU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74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/>
          <a:stretch/>
        </p:blipFill>
        <p:spPr bwMode="auto">
          <a:xfrm rot="10800000">
            <a:off x="19456" y="0"/>
            <a:ext cx="9144000" cy="678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оле 4"/>
          <p:cNvSpPr txBox="1">
            <a:spLocks noChangeArrowheads="1"/>
          </p:cNvSpPr>
          <p:nvPr/>
        </p:nvSpPr>
        <p:spPr bwMode="auto">
          <a:xfrm>
            <a:off x="4427984" y="3286759"/>
            <a:ext cx="4176464" cy="646331"/>
          </a:xfrm>
          <a:prstGeom prst="rect">
            <a:avLst/>
          </a:prstGeom>
          <a:gradFill rotWithShape="0">
            <a:gsLst>
              <a:gs pos="0">
                <a:sysClr val="window" lastClr="FFFFFF">
                  <a:gamma/>
                  <a:shade val="69804"/>
                  <a:invGamma/>
                </a:sysClr>
              </a:gs>
              <a:gs pos="50000">
                <a:sysClr val="window" lastClr="FFFFFF"/>
              </a:gs>
              <a:gs pos="100000">
                <a:sysClr val="window" lastClr="FFFFFF">
                  <a:gamma/>
                  <a:shade val="69804"/>
                  <a:invGamma/>
                </a:sysClr>
              </a:gs>
            </a:gsLst>
            <a:lin ang="5400000" scaled="1"/>
          </a:gradFill>
          <a:ln w="57150" cmpd="thinThick">
            <a:solidFill>
              <a:srgbClr val="0000FF"/>
            </a:solidFill>
            <a:miter lim="800000"/>
            <a:headEnd/>
            <a:tailEnd/>
          </a:ln>
          <a:effectLst>
            <a:outerShdw dist="53882" dir="18900000" algn="ctr" rotWithShape="0">
              <a:srgbClr val="212745"/>
            </a:outerShdw>
          </a:effectLst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Форма работы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7" name="Поле 4"/>
          <p:cNvSpPr txBox="1">
            <a:spLocks noChangeArrowheads="1"/>
          </p:cNvSpPr>
          <p:nvPr/>
        </p:nvSpPr>
        <p:spPr bwMode="auto">
          <a:xfrm>
            <a:off x="410408" y="283993"/>
            <a:ext cx="4176464" cy="646331"/>
          </a:xfrm>
          <a:prstGeom prst="rect">
            <a:avLst/>
          </a:prstGeom>
          <a:gradFill rotWithShape="0">
            <a:gsLst>
              <a:gs pos="0">
                <a:sysClr val="window" lastClr="FFFFFF">
                  <a:gamma/>
                  <a:shade val="69804"/>
                  <a:invGamma/>
                </a:sysClr>
              </a:gs>
              <a:gs pos="50000">
                <a:sysClr val="window" lastClr="FFFFFF"/>
              </a:gs>
              <a:gs pos="100000">
                <a:sysClr val="window" lastClr="FFFFFF">
                  <a:gamma/>
                  <a:shade val="69804"/>
                  <a:invGamma/>
                </a:sysClr>
              </a:gs>
            </a:gsLst>
            <a:lin ang="5400000" scaled="1"/>
          </a:gradFill>
          <a:ln w="57150" cmpd="thinThick">
            <a:solidFill>
              <a:srgbClr val="0000FF"/>
            </a:solidFill>
            <a:miter lim="800000"/>
            <a:headEnd/>
            <a:tailEnd/>
          </a:ln>
          <a:effectLst>
            <a:outerShdw dist="53882" dir="18900000" algn="ctr" rotWithShape="0">
              <a:srgbClr val="212745"/>
            </a:outerShdw>
          </a:effectLst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Форма контроля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4066540"/>
            <a:ext cx="5472608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игровая</a:t>
            </a:r>
            <a:endParaRPr lang="ru-RU" sz="2000" b="1" i="1" kern="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коммуникативная</a:t>
            </a:r>
            <a:endParaRPr lang="ru-RU" sz="2000" b="1" i="1" kern="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трудовая</a:t>
            </a:r>
            <a:endParaRPr lang="ru-RU" sz="2000" b="1" i="1" kern="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продуктивная</a:t>
            </a:r>
            <a:endParaRPr lang="ru-RU" sz="2000" b="1" i="1" kern="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познавательно-исследовательская</a:t>
            </a:r>
            <a:endParaRPr lang="ru-RU" sz="2000" b="1" i="1" kern="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 литературы</a:t>
            </a:r>
            <a:endParaRPr kumimoji="0" lang="ru-RU" sz="2000" b="1" i="1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0408" y="109287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buFontTx/>
              <a:buChar char="-"/>
            </a:pPr>
            <a:r>
              <a:rPr lang="ru-RU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</a:t>
            </a:r>
            <a:r>
              <a:rPr lang="ru-RU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  со  </a:t>
            </a:r>
            <a:r>
              <a:rPr lang="ru-RU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взрослыми</a:t>
            </a:r>
          </a:p>
          <a:p>
            <a:pPr marL="342900" lvl="0" indent="-342900">
              <a:buFontTx/>
              <a:buChar char="-"/>
            </a:pPr>
            <a:r>
              <a:rPr lang="ru-RU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</a:t>
            </a:r>
          </a:p>
          <a:p>
            <a:pPr marL="342900" lvl="0" indent="-342900">
              <a:buFontTx/>
              <a:buChar char="-"/>
            </a:pPr>
            <a:r>
              <a:rPr lang="ru-RU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</a:t>
            </a:r>
            <a:endParaRPr lang="ru-RU" sz="20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9404" t="11812" b="-679"/>
          <a:stretch/>
        </p:blipFill>
        <p:spPr>
          <a:xfrm>
            <a:off x="354010" y="2803315"/>
            <a:ext cx="3468580" cy="2708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978" y="356785"/>
            <a:ext cx="3669796" cy="2446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3525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/>
          <a:stretch/>
        </p:blipFill>
        <p:spPr bwMode="auto">
          <a:xfrm rot="10800000">
            <a:off x="6904" y="8024"/>
            <a:ext cx="9144000" cy="678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оле 4"/>
          <p:cNvSpPr txBox="1">
            <a:spLocks noChangeArrowheads="1"/>
          </p:cNvSpPr>
          <p:nvPr/>
        </p:nvSpPr>
        <p:spPr bwMode="auto">
          <a:xfrm>
            <a:off x="410408" y="283993"/>
            <a:ext cx="4176464" cy="646331"/>
          </a:xfrm>
          <a:prstGeom prst="rect">
            <a:avLst/>
          </a:prstGeom>
          <a:gradFill rotWithShape="0">
            <a:gsLst>
              <a:gs pos="0">
                <a:sysClr val="window" lastClr="FFFFFF">
                  <a:gamma/>
                  <a:shade val="69804"/>
                  <a:invGamma/>
                </a:sysClr>
              </a:gs>
              <a:gs pos="50000">
                <a:sysClr val="window" lastClr="FFFFFF"/>
              </a:gs>
              <a:gs pos="100000">
                <a:sysClr val="window" lastClr="FFFFFF">
                  <a:gamma/>
                  <a:shade val="69804"/>
                  <a:invGamma/>
                </a:sysClr>
              </a:gs>
            </a:gsLst>
            <a:lin ang="5400000" scaled="1"/>
          </a:gradFill>
          <a:ln w="57150" cmpd="thinThick">
            <a:solidFill>
              <a:srgbClr val="0000FF"/>
            </a:solidFill>
            <a:miter lim="800000"/>
            <a:headEnd/>
            <a:tailEnd/>
          </a:ln>
          <a:effectLst>
            <a:outerShdw dist="53882" dir="18900000" algn="ctr" rotWithShape="0">
              <a:srgbClr val="212745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Виды макетов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722" y="2813498"/>
            <a:ext cx="3331265" cy="27646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387158"/>
            <a:ext cx="3159588" cy="23797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5"/>
          <a:stretch/>
        </p:blipFill>
        <p:spPr>
          <a:xfrm>
            <a:off x="6904" y="1052109"/>
            <a:ext cx="3963061" cy="25040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547" y="1556792"/>
            <a:ext cx="2816736" cy="49879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185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е 4"/>
          <p:cNvSpPr txBox="1">
            <a:spLocks noChangeArrowheads="1"/>
          </p:cNvSpPr>
          <p:nvPr/>
        </p:nvSpPr>
        <p:spPr bwMode="auto">
          <a:xfrm>
            <a:off x="899592" y="404664"/>
            <a:ext cx="6408712" cy="646331"/>
          </a:xfrm>
          <a:prstGeom prst="rect">
            <a:avLst/>
          </a:prstGeom>
          <a:gradFill rotWithShape="0">
            <a:gsLst>
              <a:gs pos="0">
                <a:sysClr val="window" lastClr="FFFFFF">
                  <a:gamma/>
                  <a:shade val="69804"/>
                  <a:invGamma/>
                </a:sysClr>
              </a:gs>
              <a:gs pos="50000">
                <a:sysClr val="window" lastClr="FFFFFF"/>
              </a:gs>
              <a:gs pos="100000">
                <a:sysClr val="window" lastClr="FFFFFF">
                  <a:gamma/>
                  <a:shade val="69804"/>
                  <a:invGamma/>
                </a:sysClr>
              </a:gs>
            </a:gsLst>
            <a:lin ang="5400000" scaled="1"/>
          </a:gradFill>
          <a:ln w="57150" cmpd="thinThick">
            <a:solidFill>
              <a:srgbClr val="0000FF"/>
            </a:solidFill>
            <a:miter lim="800000"/>
            <a:headEnd/>
            <a:tailEnd/>
          </a:ln>
          <a:effectLst>
            <a:outerShdw dist="53882" dir="18900000" algn="ctr" rotWithShape="0">
              <a:srgbClr val="212745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Взаимодействие с родителями 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196752"/>
            <a:ext cx="345638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ru-RU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Родители являются </a:t>
            </a:r>
            <a:r>
              <a:rPr lang="ru-RU" sz="20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не только источниками информации, реальной помощи и поддержки ребенку и педагогу в процессе работы над </a:t>
            </a:r>
            <a:r>
              <a:rPr lang="ru-RU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макетированием, </a:t>
            </a:r>
            <a:r>
              <a:rPr lang="ru-RU" sz="20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но и становятся непосредственными участниками образовательного процесса, обогащают свой педагогический опыт, испытывают чувство сопричастности и удовлетворения в этом.</a:t>
            </a:r>
            <a:r>
              <a:rPr lang="ru-RU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00" b="26901"/>
          <a:stretch/>
        </p:blipFill>
        <p:spPr>
          <a:xfrm>
            <a:off x="3270136" y="1931132"/>
            <a:ext cx="3872753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496" y="827053"/>
            <a:ext cx="1489080" cy="2636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0" b="22700"/>
          <a:stretch/>
        </p:blipFill>
        <p:spPr>
          <a:xfrm>
            <a:off x="6457942" y="4077072"/>
            <a:ext cx="2662010" cy="1880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8" b="38453"/>
          <a:stretch/>
        </p:blipFill>
        <p:spPr>
          <a:xfrm>
            <a:off x="3275856" y="4725144"/>
            <a:ext cx="2878300" cy="1498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724720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/>
          <a:stretch/>
        </p:blipFill>
        <p:spPr bwMode="auto">
          <a:xfrm>
            <a:off x="8048" y="55431"/>
            <a:ext cx="9144000" cy="678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оле 4"/>
          <p:cNvSpPr txBox="1">
            <a:spLocks noChangeArrowheads="1"/>
          </p:cNvSpPr>
          <p:nvPr/>
        </p:nvSpPr>
        <p:spPr bwMode="auto">
          <a:xfrm>
            <a:off x="1331640" y="260648"/>
            <a:ext cx="6408712" cy="646331"/>
          </a:xfrm>
          <a:prstGeom prst="rect">
            <a:avLst/>
          </a:prstGeom>
          <a:gradFill rotWithShape="0">
            <a:gsLst>
              <a:gs pos="0">
                <a:sysClr val="window" lastClr="FFFFFF">
                  <a:gamma/>
                  <a:shade val="69804"/>
                  <a:invGamma/>
                </a:sysClr>
              </a:gs>
              <a:gs pos="50000">
                <a:sysClr val="window" lastClr="FFFFFF"/>
              </a:gs>
              <a:gs pos="100000">
                <a:sysClr val="window" lastClr="FFFFFF">
                  <a:gamma/>
                  <a:shade val="69804"/>
                  <a:invGamma/>
                </a:sysClr>
              </a:gs>
            </a:gsLst>
            <a:lin ang="5400000" scaled="1"/>
          </a:gradFill>
          <a:ln w="57150" cmpd="thinThick">
            <a:solidFill>
              <a:srgbClr val="0000FF"/>
            </a:solidFill>
            <a:miter lim="800000"/>
            <a:headEnd/>
            <a:tailEnd/>
          </a:ln>
          <a:effectLst>
            <a:outerShdw dist="53882" dir="18900000" algn="ctr" rotWithShape="0">
              <a:srgbClr val="212745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Благодар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им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 внимание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t="18575" r="5458"/>
          <a:stretch/>
        </p:blipFill>
        <p:spPr>
          <a:xfrm>
            <a:off x="971600" y="1285799"/>
            <a:ext cx="2664297" cy="2588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717032"/>
            <a:ext cx="2705612" cy="268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3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/>
          <a:stretch/>
        </p:blipFill>
        <p:spPr bwMode="auto">
          <a:xfrm>
            <a:off x="17120" y="18312"/>
            <a:ext cx="9144000" cy="6915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4" b="1867"/>
          <a:stretch/>
        </p:blipFill>
        <p:spPr>
          <a:xfrm>
            <a:off x="4555599" y="3626736"/>
            <a:ext cx="3388672" cy="2497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645024"/>
            <a:ext cx="3024336" cy="2479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16532" r="9050" b="10954"/>
          <a:stretch/>
        </p:blipFill>
        <p:spPr>
          <a:xfrm>
            <a:off x="1423347" y="116632"/>
            <a:ext cx="6520924" cy="3066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8528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/>
          <a:stretch/>
        </p:blipFill>
        <p:spPr bwMode="auto">
          <a:xfrm>
            <a:off x="17120" y="18312"/>
            <a:ext cx="9144000" cy="6915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 r="31406" b="6951"/>
          <a:stretch/>
        </p:blipFill>
        <p:spPr>
          <a:xfrm>
            <a:off x="275088" y="332656"/>
            <a:ext cx="1514696" cy="2668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49" b="15137"/>
          <a:stretch/>
        </p:blipFill>
        <p:spPr>
          <a:xfrm>
            <a:off x="2411760" y="295510"/>
            <a:ext cx="6644600" cy="1779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61"/>
          <a:stretch/>
        </p:blipFill>
        <p:spPr>
          <a:xfrm>
            <a:off x="4427984" y="4268279"/>
            <a:ext cx="3312368" cy="2459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52" y="4288887"/>
            <a:ext cx="3639132" cy="2417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3" r="6594"/>
          <a:stretch/>
        </p:blipFill>
        <p:spPr>
          <a:xfrm>
            <a:off x="1931989" y="2185495"/>
            <a:ext cx="2011243" cy="19236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625" y="2351775"/>
            <a:ext cx="2512086" cy="1668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0" b="8040"/>
          <a:stretch/>
        </p:blipFill>
        <p:spPr>
          <a:xfrm>
            <a:off x="7108104" y="2223806"/>
            <a:ext cx="1550071" cy="1797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9248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889644"/>
            <a:ext cx="903649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tabLst>
                <a:tab pos="985838" algn="l"/>
              </a:tabLst>
            </a:pPr>
            <a:r>
              <a:rPr lang="ru-RU" sz="2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haroni" panose="02010803020104030203" pitchFamily="2" charset="-79"/>
              </a:rPr>
              <a:t>ИГРАЯ </a:t>
            </a:r>
            <a:r>
              <a:rPr lang="ru-RU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haroni" panose="02010803020104030203" pitchFamily="2" charset="-79"/>
              </a:rPr>
              <a:t>С МАКЕТАМИ, </a:t>
            </a:r>
            <a:r>
              <a:rPr lang="ru-RU" sz="2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haroni" panose="02010803020104030203" pitchFamily="2" charset="-79"/>
              </a:rPr>
              <a:t>РЕБЕНОК </a:t>
            </a:r>
            <a:r>
              <a:rPr lang="ru-RU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haroni" panose="02010803020104030203" pitchFamily="2" charset="-79"/>
              </a:rPr>
              <a:t>СОЗДАЕТ ВООБРАЖАЕМУЮ </a:t>
            </a:r>
            <a:r>
              <a:rPr lang="ru-RU" sz="2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haroni" panose="02010803020104030203" pitchFamily="2" charset="-79"/>
              </a:rPr>
              <a:t>СИТУАЦИЮ, ВЫПОЛНЯЕТ ОДНУ ИЛИ НЕСКОЛЬКО РОЛЕЙ, МОДЕЛИРУЕТ РЕАЛЬНЫЕ </a:t>
            </a:r>
            <a:r>
              <a:rPr lang="en-US" sz="2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haroni" panose="02010803020104030203" pitchFamily="2" charset="-79"/>
              </a:rPr>
              <a:t>                                                                </a:t>
            </a:r>
            <a:r>
              <a:rPr lang="ru-RU" sz="2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haroni" panose="02010803020104030203" pitchFamily="2" charset="-79"/>
              </a:rPr>
              <a:t>СИТУАЦИИ ИЛИ </a:t>
            </a:r>
            <a:r>
              <a:rPr lang="ru-RU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haroni" panose="02010803020104030203" pitchFamily="2" charset="-79"/>
              </a:rPr>
              <a:t>СОЦИАЛЬНЫЕ </a:t>
            </a:r>
            <a:r>
              <a:rPr lang="ru-RU" sz="2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haroni" panose="02010803020104030203" pitchFamily="2" charset="-79"/>
              </a:rPr>
              <a:t>ОТНОШЕНИЯ В </a:t>
            </a:r>
            <a:r>
              <a:rPr lang="ru-RU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haroni" panose="02010803020104030203" pitchFamily="2" charset="-79"/>
              </a:rPr>
              <a:t>ИГРОВОЙ </a:t>
            </a:r>
            <a:r>
              <a:rPr lang="ru-RU" sz="2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haroni" panose="02010803020104030203" pitchFamily="2" charset="-79"/>
              </a:rPr>
              <a:t>ФОРМЕ</a:t>
            </a:r>
            <a:r>
              <a:rPr lang="ru-RU" sz="19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haroni" panose="02010803020104030203" pitchFamily="2" charset="-79"/>
              </a:rPr>
              <a:t>, </a:t>
            </a:r>
            <a:r>
              <a:rPr lang="ru-RU" sz="2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haroni" panose="02010803020104030203" pitchFamily="2" charset="-79"/>
              </a:rPr>
              <a:t>ОТКРЫВАЕТ </a:t>
            </a:r>
            <a:r>
              <a:rPr lang="ru-RU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haroni" panose="02010803020104030203" pitchFamily="2" charset="-79"/>
              </a:rPr>
              <a:t>МНОЖЕСТВО ВОЗМОЖНОСТЕЙ ДЛЯ САМОСТОЯТЕЛЬНОЙ </a:t>
            </a:r>
            <a:r>
              <a:rPr lang="ru-RU" sz="2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haroni" panose="02010803020104030203" pitchFamily="2" charset="-79"/>
              </a:rPr>
              <a:t>ДЕЯТЕЛЬНОСТИ</a:t>
            </a:r>
            <a:r>
              <a:rPr lang="ru-RU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haroni" panose="02010803020104030203" pitchFamily="2" charset="-79"/>
              </a:rPr>
              <a:t>.</a:t>
            </a:r>
            <a:r>
              <a:rPr lang="ru-RU" sz="19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haroni" panose="02010803020104030203" pitchFamily="2" charset="-79"/>
              </a:rPr>
              <a:t/>
            </a:r>
            <a:br>
              <a:rPr lang="ru-RU" sz="19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haroni" panose="02010803020104030203" pitchFamily="2" charset="-79"/>
              </a:rPr>
            </a:br>
            <a:endParaRPr lang="ru-RU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09019"/>
            <a:ext cx="3548237" cy="25821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оле 4"/>
          <p:cNvSpPr txBox="1">
            <a:spLocks noChangeArrowheads="1"/>
          </p:cNvSpPr>
          <p:nvPr/>
        </p:nvSpPr>
        <p:spPr bwMode="auto">
          <a:xfrm>
            <a:off x="2411760" y="840556"/>
            <a:ext cx="3960439" cy="646331"/>
          </a:xfrm>
          <a:prstGeom prst="rect">
            <a:avLst/>
          </a:prstGeom>
          <a:gradFill rotWithShape="0">
            <a:gsLst>
              <a:gs pos="0">
                <a:sysClr val="window" lastClr="FFFFFF">
                  <a:gamma/>
                  <a:shade val="69804"/>
                  <a:invGamma/>
                </a:sysClr>
              </a:gs>
              <a:gs pos="50000">
                <a:sysClr val="window" lastClr="FFFFFF"/>
              </a:gs>
              <a:gs pos="100000">
                <a:sysClr val="window" lastClr="FFFFFF">
                  <a:gamma/>
                  <a:shade val="69804"/>
                  <a:invGamma/>
                </a:sysClr>
              </a:gs>
            </a:gsLst>
            <a:lin ang="5400000" scaled="1"/>
          </a:gradFill>
          <a:ln w="57150" cmpd="thinThick">
            <a:solidFill>
              <a:srgbClr val="0000FF"/>
            </a:solidFill>
            <a:miter lim="800000"/>
            <a:headEnd/>
            <a:tailEnd/>
          </a:ln>
          <a:effectLst>
            <a:outerShdw dist="53882" dir="18900000" algn="ctr" rotWithShape="0">
              <a:srgbClr val="212745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Актуальность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931" y="3392995"/>
            <a:ext cx="3430048" cy="27981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43909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/>
          <a:stretch/>
        </p:blipFill>
        <p:spPr bwMode="auto">
          <a:xfrm>
            <a:off x="0" y="116632"/>
            <a:ext cx="9144000" cy="6915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45232" y="892180"/>
            <a:ext cx="7653536" cy="1094110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2000" b="1" i="1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игровой активности дошкольников, воспитание эмоционально – положительного отношения, интереса и творческого подхода к процессу макетирования</a:t>
            </a:r>
            <a:endParaRPr lang="ru-RU" sz="2000" b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204864"/>
            <a:ext cx="3676207" cy="23288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" t="20999" r="1657" b="6552"/>
          <a:stretch/>
        </p:blipFill>
        <p:spPr>
          <a:xfrm>
            <a:off x="4626151" y="1889448"/>
            <a:ext cx="3520552" cy="4968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оле 4"/>
          <p:cNvSpPr txBox="1">
            <a:spLocks noChangeArrowheads="1"/>
          </p:cNvSpPr>
          <p:nvPr/>
        </p:nvSpPr>
        <p:spPr bwMode="auto">
          <a:xfrm>
            <a:off x="2771800" y="199001"/>
            <a:ext cx="2037970" cy="646331"/>
          </a:xfrm>
          <a:prstGeom prst="rect">
            <a:avLst/>
          </a:prstGeom>
          <a:gradFill rotWithShape="0">
            <a:gsLst>
              <a:gs pos="0">
                <a:sysClr val="window" lastClr="FFFFFF">
                  <a:gamma/>
                  <a:shade val="69804"/>
                  <a:invGamma/>
                </a:sysClr>
              </a:gs>
              <a:gs pos="50000">
                <a:sysClr val="window" lastClr="FFFFFF"/>
              </a:gs>
              <a:gs pos="100000">
                <a:sysClr val="window" lastClr="FFFFFF">
                  <a:gamma/>
                  <a:shade val="69804"/>
                  <a:invGamma/>
                </a:sysClr>
              </a:gs>
            </a:gsLst>
            <a:lin ang="5400000" scaled="1"/>
          </a:gradFill>
          <a:ln w="57150" cmpd="thinThick">
            <a:solidFill>
              <a:srgbClr val="0000FF"/>
            </a:solidFill>
            <a:miter lim="800000"/>
            <a:headEnd/>
            <a:tailEnd/>
          </a:ln>
          <a:effectLst>
            <a:outerShdw dist="53882" dir="18900000" algn="ctr" rotWithShape="0">
              <a:srgbClr val="212745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Цель: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99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/>
          <a:stretch/>
        </p:blipFill>
        <p:spPr bwMode="auto">
          <a:xfrm>
            <a:off x="17136" y="29744"/>
            <a:ext cx="9095976" cy="6915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9992" y="1374478"/>
            <a:ext cx="457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000" b="1" i="1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Создать условия для свободного экспериментирования с художественными материалами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000" b="1" i="1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Создать условия для самостоятельной игровой деятельности с макетами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000" b="1" i="1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Обеспечить участие семьи в процессе творческого развития детей средствами макетирования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27" y="980728"/>
            <a:ext cx="3397071" cy="2384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F:\фото фестиваль\IMG_108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9" t="22246" r="10595" b="5692"/>
          <a:stretch/>
        </p:blipFill>
        <p:spPr bwMode="auto">
          <a:xfrm>
            <a:off x="5076056" y="4280436"/>
            <a:ext cx="3372264" cy="2172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оле 4"/>
          <p:cNvSpPr txBox="1">
            <a:spLocks noChangeArrowheads="1"/>
          </p:cNvSpPr>
          <p:nvPr/>
        </p:nvSpPr>
        <p:spPr bwMode="auto">
          <a:xfrm>
            <a:off x="5652120" y="497186"/>
            <a:ext cx="2037970" cy="646331"/>
          </a:xfrm>
          <a:prstGeom prst="rect">
            <a:avLst/>
          </a:prstGeom>
          <a:gradFill rotWithShape="0">
            <a:gsLst>
              <a:gs pos="0">
                <a:sysClr val="window" lastClr="FFFFFF">
                  <a:gamma/>
                  <a:shade val="69804"/>
                  <a:invGamma/>
                </a:sysClr>
              </a:gs>
              <a:gs pos="50000">
                <a:sysClr val="window" lastClr="FFFFFF"/>
              </a:gs>
              <a:gs pos="100000">
                <a:sysClr val="window" lastClr="FFFFFF">
                  <a:gamma/>
                  <a:shade val="69804"/>
                  <a:invGamma/>
                </a:sysClr>
              </a:gs>
            </a:gsLst>
            <a:lin ang="5400000" scaled="1"/>
          </a:gradFill>
          <a:ln w="57150" cmpd="thinThick">
            <a:solidFill>
              <a:srgbClr val="0000FF"/>
            </a:solidFill>
            <a:miter lim="800000"/>
            <a:headEnd/>
            <a:tailEnd/>
          </a:ln>
          <a:effectLst>
            <a:outerShdw dist="53882" dir="18900000" algn="ctr" rotWithShape="0">
              <a:srgbClr val="212745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Задачи: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51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5724128" y="3717032"/>
            <a:ext cx="3024336" cy="223865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 </a:t>
            </a:r>
            <a:r>
              <a:rPr lang="ru-RU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этап – </a:t>
            </a:r>
            <a:endParaRPr lang="ru-RU" sz="1600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созданное </a:t>
            </a:r>
            <a:r>
              <a:rPr lang="ru-RU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пространство дополняется новым предметным </a:t>
            </a:r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материалом </a:t>
            </a:r>
            <a:endParaRPr lang="ru-RU" sz="1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299254" y="2348880"/>
            <a:ext cx="2586026" cy="208454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 – </a:t>
            </a:r>
            <a:endParaRPr lang="ru-RU" sz="1600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работа</a:t>
            </a:r>
          </a:p>
        </p:txBody>
      </p:sp>
      <p:sp>
        <p:nvSpPr>
          <p:cNvPr id="6" name="Поле 4"/>
          <p:cNvSpPr txBox="1">
            <a:spLocks noChangeArrowheads="1"/>
          </p:cNvSpPr>
          <p:nvPr/>
        </p:nvSpPr>
        <p:spPr bwMode="auto">
          <a:xfrm>
            <a:off x="323528" y="333776"/>
            <a:ext cx="6552728" cy="646331"/>
          </a:xfrm>
          <a:prstGeom prst="rect">
            <a:avLst/>
          </a:prstGeom>
          <a:gradFill rotWithShape="0">
            <a:gsLst>
              <a:gs pos="0">
                <a:sysClr val="window" lastClr="FFFFFF">
                  <a:gamma/>
                  <a:shade val="69804"/>
                  <a:invGamma/>
                </a:sysClr>
              </a:gs>
              <a:gs pos="50000">
                <a:sysClr val="window" lastClr="FFFFFF"/>
              </a:gs>
              <a:gs pos="100000">
                <a:sysClr val="window" lastClr="FFFFFF">
                  <a:gamma/>
                  <a:shade val="69804"/>
                  <a:invGamma/>
                </a:sysClr>
              </a:gs>
            </a:gsLst>
            <a:lin ang="5400000" scaled="1"/>
          </a:gradFill>
          <a:ln w="57150" cmpd="thinThick">
            <a:solidFill>
              <a:srgbClr val="0000FF"/>
            </a:solidFill>
            <a:miter lim="800000"/>
            <a:headEnd/>
            <a:tailEnd/>
          </a:ln>
          <a:effectLst>
            <a:outerShdw dist="53882" dir="18900000" algn="ctr" rotWithShape="0">
              <a:srgbClr val="212745"/>
            </a:outerShdw>
          </a:effectLst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Этапы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работы по созданию макета: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827583" y="1124744"/>
            <a:ext cx="2664297" cy="219935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6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 – </a:t>
            </a:r>
            <a:endParaRPr lang="ru-RU" sz="1600" b="1" i="1" dirty="0" smtClean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предварительная работа</a:t>
            </a:r>
            <a:endParaRPr lang="ru-RU" sz="1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05" y="3468738"/>
            <a:ext cx="1644146" cy="2911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332" y="522971"/>
            <a:ext cx="1654808" cy="2801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78272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/>
          <a:stretch/>
        </p:blipFill>
        <p:spPr bwMode="auto">
          <a:xfrm rot="10800000">
            <a:off x="36576" y="8024"/>
            <a:ext cx="9144000" cy="678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оле 4"/>
          <p:cNvSpPr txBox="1">
            <a:spLocks noChangeArrowheads="1"/>
          </p:cNvSpPr>
          <p:nvPr/>
        </p:nvSpPr>
        <p:spPr bwMode="auto">
          <a:xfrm>
            <a:off x="425256" y="4077072"/>
            <a:ext cx="4176464" cy="646331"/>
          </a:xfrm>
          <a:prstGeom prst="rect">
            <a:avLst/>
          </a:prstGeom>
          <a:gradFill rotWithShape="0">
            <a:gsLst>
              <a:gs pos="0">
                <a:sysClr val="window" lastClr="FFFFFF">
                  <a:gamma/>
                  <a:shade val="69804"/>
                  <a:invGamma/>
                </a:sysClr>
              </a:gs>
              <a:gs pos="50000">
                <a:sysClr val="window" lastClr="FFFFFF"/>
              </a:gs>
              <a:gs pos="100000">
                <a:sysClr val="window" lastClr="FFFFFF">
                  <a:gamma/>
                  <a:shade val="69804"/>
                  <a:invGamma/>
                </a:sysClr>
              </a:gs>
            </a:gsLst>
            <a:lin ang="5400000" scaled="1"/>
          </a:gradFill>
          <a:ln w="57150" cmpd="thinThick">
            <a:solidFill>
              <a:srgbClr val="0000FF"/>
            </a:solidFill>
            <a:miter lim="800000"/>
            <a:headEnd/>
            <a:tailEnd/>
          </a:ln>
          <a:effectLst>
            <a:outerShdw dist="53882" dir="18900000" algn="ctr" rotWithShape="0">
              <a:srgbClr val="212745"/>
            </a:outerShdw>
          </a:effectLst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Требование к макету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2440" y="501317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– фиксированная конструкция. Он должен быть устойчив, легко  перемещаться с места на место, </a:t>
            </a:r>
          </a:p>
          <a:p>
            <a:pPr lvl="0" fontAlgn="base">
              <a:spcAft>
                <a:spcPct val="0"/>
              </a:spcAft>
            </a:pPr>
            <a:r>
              <a:rPr lang="ru-RU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бояться случайных сотрясений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/>
          <a:stretch/>
        </p:blipFill>
        <p:spPr>
          <a:xfrm>
            <a:off x="5508104" y="2492896"/>
            <a:ext cx="2979595" cy="40232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b="30050"/>
          <a:stretch/>
        </p:blipFill>
        <p:spPr>
          <a:xfrm>
            <a:off x="1115616" y="188640"/>
            <a:ext cx="2880320" cy="26777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3753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е 4"/>
          <p:cNvSpPr txBox="1">
            <a:spLocks noChangeArrowheads="1"/>
          </p:cNvSpPr>
          <p:nvPr/>
        </p:nvSpPr>
        <p:spPr bwMode="auto">
          <a:xfrm>
            <a:off x="1212202" y="1467186"/>
            <a:ext cx="2448272" cy="646331"/>
          </a:xfrm>
          <a:prstGeom prst="rect">
            <a:avLst/>
          </a:prstGeom>
          <a:gradFill rotWithShape="0">
            <a:gsLst>
              <a:gs pos="0">
                <a:sysClr val="window" lastClr="FFFFFF">
                  <a:gamma/>
                  <a:shade val="69804"/>
                  <a:invGamma/>
                </a:sysClr>
              </a:gs>
              <a:gs pos="50000">
                <a:sysClr val="window" lastClr="FFFFFF"/>
              </a:gs>
              <a:gs pos="100000">
                <a:sysClr val="window" lastClr="FFFFFF">
                  <a:gamma/>
                  <a:shade val="69804"/>
                  <a:invGamma/>
                </a:sysClr>
              </a:gs>
            </a:gsLst>
            <a:lin ang="5400000" scaled="1"/>
          </a:gradFill>
          <a:ln w="57150" cmpd="thinThick">
            <a:solidFill>
              <a:srgbClr val="0000FF"/>
            </a:solidFill>
            <a:miter lim="800000"/>
            <a:headEnd/>
            <a:tailEnd/>
          </a:ln>
          <a:effectLst>
            <a:outerShdw dist="53882" dir="18900000" algn="ctr" rotWithShape="0">
              <a:srgbClr val="212745"/>
            </a:outerShdw>
          </a:effectLst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Своеобразие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20756" y="2420888"/>
            <a:ext cx="34563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игровых макетов в развивающей предметно – пространственной среде отвечает принципу интеграции образовательных областей. Через любой игровой макет решаются задачи из различных областей</a:t>
            </a:r>
            <a:r>
              <a:rPr lang="ru-RU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01189"/>
            <a:ext cx="3425073" cy="2578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074" y="3356992"/>
            <a:ext cx="3261391" cy="2887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818033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Illustration_16x9_TP103431353.potx" id="{8A6F2D2F-6FDF-40AD-A2FC-E20AC28411A7}" vid="{0B84DAD3-D477-4488-8A04-91C293FC61C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2435</TotalTime>
  <Words>225</Words>
  <Application>Microsoft Office PowerPoint</Application>
  <PresentationFormat>Экран (4:3)</PresentationFormat>
  <Paragraphs>55</Paragraphs>
  <Slides>13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Aharoni</vt:lpstr>
      <vt:lpstr>Arial</vt:lpstr>
      <vt:lpstr>Calibri</vt:lpstr>
      <vt:lpstr>Cambria Math</vt:lpstr>
      <vt:lpstr>Monotype Corsiva</vt:lpstr>
      <vt:lpstr>Segoe Print</vt:lpstr>
      <vt:lpstr>Times New Roman</vt:lpstr>
      <vt:lpstr>Wingdings</vt:lpstr>
      <vt:lpstr>Nature Illustration 16x9</vt:lpstr>
      <vt:lpstr>Тема Office</vt:lpstr>
      <vt:lpstr>Детский сад №12 «Солнышко» – филиала АН ДОО «Алмазик»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-</dc:creator>
  <cp:lastModifiedBy>Учетная запись Майкрософт</cp:lastModifiedBy>
  <cp:revision>121</cp:revision>
  <dcterms:created xsi:type="dcterms:W3CDTF">2014-03-16T14:11:07Z</dcterms:created>
  <dcterms:modified xsi:type="dcterms:W3CDTF">2023-02-27T14:40:28Z</dcterms:modified>
</cp:coreProperties>
</file>