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06D8-F17C-4CAA-A0D2-F71947366AB2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28992-6277-4D89-A9EB-B02B3AA5D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764704"/>
            <a:ext cx="7416824" cy="5400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«Детский сад№3» </a:t>
            </a:r>
          </a:p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г. Рязань.</a:t>
            </a:r>
          </a:p>
          <a:p>
            <a:pPr algn="ctr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algn="ctr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algn="just"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Краткое описание работы.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1200" u="sng" dirty="0" smtClean="0">
                <a:solidFill>
                  <a:schemeClr val="accent6">
                    <a:lumMod val="50000"/>
                  </a:schemeClr>
                </a:solidFill>
              </a:rPr>
              <a:t>Изучение интересов воспитанников  для определения целей проекта.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1. Как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возникла идея проекта.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Проект возник по инициативе самих детей группы. В ходе беседы с детьми выяснилось, что все знают: лук полезен, его надо есть, чтобы не болеть. А что в нем полезного и как его надо выращивать  практически никто не знал. Мы, воспитатель и родители воспитанников, решили помочь детям найти ответы на их вопросы.</a:t>
            </a:r>
          </a:p>
          <a:p>
            <a:pPr lvl="0"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2. Подбор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и анализ специальной литературы, по выбранной тематике проекта. </a:t>
            </a:r>
          </a:p>
          <a:p>
            <a:pPr lvl="0"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3. Составление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и обсуждение участниками проекта поэтапного плана работы.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Совместно с детьми и родителями мы наметили: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Алгоритм наших исследований.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Организовали:</a:t>
            </a:r>
          </a:p>
          <a:p>
            <a:pPr lvl="0" algn="just">
              <a:buFont typeface="Calibri" pitchFamily="34" charset="0"/>
              <a:buChar char="–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подбор литературы (сказки, рассказы, стихи, пословицы и т.д.)</a:t>
            </a:r>
          </a:p>
          <a:p>
            <a:pPr lvl="0" algn="just">
              <a:buFont typeface="Calibri" pitchFamily="34" charset="0"/>
              <a:buChar char="–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подбор необходимого оборудования и пособий.</a:t>
            </a:r>
          </a:p>
          <a:p>
            <a:pPr lvl="0" algn="just">
              <a:buFont typeface="Calibri" pitchFamily="34" charset="0"/>
              <a:buChar char="–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создали в группе условия для проведения опытов.</a:t>
            </a:r>
          </a:p>
          <a:p>
            <a:pPr lvl="0" algn="just">
              <a:buFont typeface="Calibri" pitchFamily="34" charset="0"/>
              <a:buChar char="–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проконсультировали родителей о проведении эксперимента в домашних условиях.</a:t>
            </a:r>
          </a:p>
          <a:p>
            <a:pPr algn="just">
              <a:buNone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Итог.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Основным итогом этой работы считаю то, что дети научились сажать и ухаживать за луком, познакомились с условиями роста лука в различных условиях, научились подмечать пользу и красоту зеленого лука. Дети научились бережно относиться к природе, выполнять индивидуальные и коллективные поручения, видеть результат своего труда и делать выводы.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ВЫСТАВКА ПОДЕЛОК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4" y="1052736"/>
            <a:ext cx="7704857" cy="477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059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Презентация газеты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«Лук - наш друг»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360" y="1124744"/>
            <a:ext cx="7307287" cy="4764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033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8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/>
              </a:rPr>
              <a:t>Муниципальное автономное дошкольное образовательное учреждение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/>
              </a:rPr>
              <a:t>«Детский сад №3»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/>
              </a:rPr>
              <a:t>г. Рязань.</a:t>
            </a:r>
            <a:endParaRPr kumimoji="0" lang="ru-RU" sz="1400" b="1" i="0" u="none" strike="noStrike" kern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47808">
            <a:off x="4013855" y="3030596"/>
            <a:ext cx="3555695" cy="239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580112" y="5589240"/>
            <a:ext cx="2939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Исследовательский проект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Воспитатель: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Сошкина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В.Н.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0775">
            <a:off x="607709" y="3419511"/>
            <a:ext cx="3464190" cy="189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066" y="1710339"/>
            <a:ext cx="509587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052" y="-54292"/>
            <a:ext cx="4407921" cy="64533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4418" y="1553180"/>
            <a:ext cx="31131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    </a:t>
            </a:r>
            <a:r>
              <a:rPr lang="ru-RU" b="1" dirty="0" smtClean="0">
                <a:solidFill>
                  <a:srgbClr val="660066"/>
                </a:solidFill>
              </a:rPr>
              <a:t>В </a:t>
            </a:r>
            <a:r>
              <a:rPr lang="ru-RU" b="1" dirty="0">
                <a:solidFill>
                  <a:srgbClr val="660066"/>
                </a:solidFill>
              </a:rPr>
              <a:t>данной работе освещено исследование по выращиванию лука в различных </a:t>
            </a:r>
            <a:r>
              <a:rPr lang="ru-RU" b="1" dirty="0" smtClean="0">
                <a:solidFill>
                  <a:srgbClr val="660066"/>
                </a:solidFill>
              </a:rPr>
              <a:t>условиях. </a:t>
            </a:r>
            <a:endParaRPr lang="ru-RU" b="1" dirty="0">
              <a:solidFill>
                <a:srgbClr val="660066"/>
              </a:solidFill>
            </a:endParaRPr>
          </a:p>
          <a:p>
            <a:pPr algn="just"/>
            <a:r>
              <a:rPr lang="ru-RU" b="1" dirty="0">
                <a:solidFill>
                  <a:srgbClr val="660066"/>
                </a:solidFill>
              </a:rPr>
              <a:t> </a:t>
            </a:r>
            <a:r>
              <a:rPr lang="ru-RU" b="1" dirty="0" smtClean="0">
                <a:solidFill>
                  <a:srgbClr val="660066"/>
                </a:solidFill>
              </a:rPr>
              <a:t>         В </a:t>
            </a:r>
            <a:r>
              <a:rPr lang="ru-RU" b="1" dirty="0">
                <a:solidFill>
                  <a:srgbClr val="660066"/>
                </a:solidFill>
              </a:rPr>
              <a:t>процессе проведения исследовательской работы был собран из различных информационных источников новый, интересный для </a:t>
            </a:r>
            <a:r>
              <a:rPr lang="ru-RU" b="1" dirty="0" smtClean="0">
                <a:solidFill>
                  <a:srgbClr val="660066"/>
                </a:solidFill>
              </a:rPr>
              <a:t>детей </a:t>
            </a:r>
            <a:r>
              <a:rPr lang="ru-RU" b="1" dirty="0">
                <a:solidFill>
                  <a:srgbClr val="660066"/>
                </a:solidFill>
              </a:rPr>
              <a:t>материал о луке</a:t>
            </a:r>
            <a:r>
              <a:rPr lang="ru-RU" b="1" dirty="0" smtClean="0">
                <a:solidFill>
                  <a:srgbClr val="660066"/>
                </a:solidFill>
              </a:rPr>
              <a:t>, </a:t>
            </a:r>
            <a:r>
              <a:rPr lang="ru-RU" b="1" dirty="0">
                <a:solidFill>
                  <a:srgbClr val="660066"/>
                </a:solidFill>
              </a:rPr>
              <a:t>а также советы, полезные для здоровья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6054">
            <a:off x="906404" y="4375467"/>
            <a:ext cx="2519621" cy="188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8710">
            <a:off x="582295" y="2385147"/>
            <a:ext cx="2916796" cy="2158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2823">
            <a:off x="1338884" y="480161"/>
            <a:ext cx="1747133" cy="214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244756" y="-618982"/>
            <a:ext cx="6120680" cy="81679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688" y="1466415"/>
            <a:ext cx="56780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          Цель</a:t>
            </a:r>
            <a:r>
              <a:rPr lang="ru-RU" sz="1600" b="1" dirty="0">
                <a:solidFill>
                  <a:srgbClr val="7030A0"/>
                </a:solidFill>
              </a:rPr>
              <a:t>: </a:t>
            </a:r>
            <a:r>
              <a:rPr lang="ru-RU" sz="1600" i="1" dirty="0">
                <a:solidFill>
                  <a:srgbClr val="7030A0"/>
                </a:solidFill>
              </a:rPr>
              <a:t>Расширить знания детей о том, как ухаживать за луком; активизировать у детей инициативу, внимание и память, обогатить словарный запас ребенка, привлечь к работе проекта детей и их родителей.</a:t>
            </a:r>
          </a:p>
          <a:p>
            <a:pPr algn="just"/>
            <a:r>
              <a:rPr lang="ru-RU" sz="1600" b="1" dirty="0">
                <a:solidFill>
                  <a:srgbClr val="7030A0"/>
                </a:solidFill>
              </a:rPr>
              <a:t>Задачи:</a:t>
            </a:r>
            <a:endParaRPr lang="ru-RU" sz="1600" dirty="0">
              <a:solidFill>
                <a:srgbClr val="7030A0"/>
              </a:solidFill>
            </a:endParaRP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          </a:t>
            </a:r>
            <a:r>
              <a:rPr lang="ru-RU" sz="1600" i="1" dirty="0" smtClean="0">
                <a:solidFill>
                  <a:srgbClr val="7030A0"/>
                </a:solidFill>
              </a:rPr>
              <a:t>1. Учить </a:t>
            </a:r>
            <a:r>
              <a:rPr lang="ru-RU" sz="1600" i="1" dirty="0">
                <a:solidFill>
                  <a:srgbClr val="7030A0"/>
                </a:solidFill>
              </a:rPr>
              <a:t>детей ежедневно ухаживать за луком зимой в комнатных условиях.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2. Формировать </a:t>
            </a:r>
            <a:r>
              <a:rPr lang="ru-RU" sz="1600" i="1" dirty="0">
                <a:solidFill>
                  <a:srgbClr val="7030A0"/>
                </a:solidFill>
              </a:rPr>
              <a:t>представление детей о необходимости света, тепла, влаги и почвы для роста луковиц.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3. Фиксировать </a:t>
            </a:r>
            <a:r>
              <a:rPr lang="ru-RU" sz="1600" i="1" dirty="0">
                <a:solidFill>
                  <a:srgbClr val="7030A0"/>
                </a:solidFill>
              </a:rPr>
              <a:t>представление детей об изменениях роста луковиц.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4. Учить </a:t>
            </a:r>
            <a:r>
              <a:rPr lang="ru-RU" sz="1600" i="1" dirty="0">
                <a:solidFill>
                  <a:srgbClr val="7030A0"/>
                </a:solidFill>
              </a:rPr>
              <a:t>бережно, относиться к природе.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5. Учить </a:t>
            </a:r>
            <a:r>
              <a:rPr lang="ru-RU" sz="1600" i="1" dirty="0">
                <a:solidFill>
                  <a:srgbClr val="7030A0"/>
                </a:solidFill>
              </a:rPr>
              <a:t>выполнять индивидуальные и  коллективные поручения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6. Научить </a:t>
            </a:r>
            <a:r>
              <a:rPr lang="ru-RU" sz="1600" i="1" dirty="0">
                <a:solidFill>
                  <a:srgbClr val="7030A0"/>
                </a:solidFill>
              </a:rPr>
              <a:t>детей видеть результат своего труда и делать выводы.</a:t>
            </a:r>
          </a:p>
          <a:p>
            <a:pPr algn="just"/>
            <a:r>
              <a:rPr lang="ru-RU" sz="1600" i="1" dirty="0" smtClean="0">
                <a:solidFill>
                  <a:srgbClr val="7030A0"/>
                </a:solidFill>
              </a:rPr>
              <a:t>          7. Организовать </a:t>
            </a:r>
            <a:r>
              <a:rPr lang="ru-RU" sz="1600" i="1" dirty="0">
                <a:solidFill>
                  <a:srgbClr val="7030A0"/>
                </a:solidFill>
              </a:rPr>
              <a:t>выставку работ «Лук - наш друг».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5795" y="908720"/>
            <a:ext cx="19778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 Р О Е К Т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Лук – наш друг.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2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ОПЫТ №1.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Посадка </a:t>
            </a:r>
            <a:r>
              <a:rPr lang="ru-RU" b="1" dirty="0">
                <a:solidFill>
                  <a:srgbClr val="7030A0"/>
                </a:solidFill>
              </a:rPr>
              <a:t>лука в плодородной почве без полива на свету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pPr algn="ctr"/>
            <a:endParaRPr lang="ru-RU" sz="1100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Цель</a:t>
            </a:r>
            <a:r>
              <a:rPr lang="ru-RU" b="1" dirty="0">
                <a:solidFill>
                  <a:srgbClr val="7030A0"/>
                </a:solidFill>
              </a:rPr>
              <a:t>: </a:t>
            </a:r>
            <a:r>
              <a:rPr lang="ru-RU" i="1" dirty="0">
                <a:solidFill>
                  <a:srgbClr val="7030A0"/>
                </a:solidFill>
              </a:rPr>
              <a:t>опытным путём выявить потребность растения в воде.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653828"/>
            <a:ext cx="31381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57884"/>
            <a:ext cx="31606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61940"/>
            <a:ext cx="31832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6411">
            <a:off x="2471535" y="4983616"/>
            <a:ext cx="744546" cy="13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1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12879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ОПЫТ №2.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Посадка </a:t>
            </a:r>
            <a:r>
              <a:rPr lang="ru-RU" b="1" dirty="0">
                <a:solidFill>
                  <a:srgbClr val="7030A0"/>
                </a:solidFill>
              </a:rPr>
              <a:t>лука в плодородной почве с поливом в темноте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pPr algn="ctr"/>
            <a:endParaRPr lang="ru-RU" sz="1100" b="1" dirty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Цель: </a:t>
            </a:r>
            <a:r>
              <a:rPr lang="ru-RU" i="1" dirty="0">
                <a:solidFill>
                  <a:srgbClr val="7030A0"/>
                </a:solidFill>
              </a:rPr>
              <a:t>опытным путём выявить потребность растения в свете.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734" y="1628151"/>
            <a:ext cx="31829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006" y="2132856"/>
            <a:ext cx="312737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74178">
            <a:off x="2783383" y="5034445"/>
            <a:ext cx="743246" cy="13517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7866"/>
            <a:ext cx="3094681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16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9153" y="332656"/>
            <a:ext cx="727280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ОПЫТ №3.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Посадка </a:t>
            </a:r>
            <a:r>
              <a:rPr lang="ru-RU" b="1" dirty="0">
                <a:solidFill>
                  <a:srgbClr val="7030A0"/>
                </a:solidFill>
              </a:rPr>
              <a:t>лука в плодородной почве с поливом на свету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endParaRPr lang="ru-RU" sz="1100" dirty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Цель: </a:t>
            </a:r>
            <a:r>
              <a:rPr lang="ru-RU" i="1" dirty="0">
                <a:solidFill>
                  <a:srgbClr val="7030A0"/>
                </a:solidFill>
              </a:rPr>
              <a:t>опытным путем выявить потребность растения в питательных веществах, свете и воде.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2262"/>
            <a:ext cx="3182937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20" y="2204864"/>
            <a:ext cx="3138873" cy="302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111117" cy="302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7956">
            <a:off x="2608444" y="4906628"/>
            <a:ext cx="895350" cy="15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9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618" y="530120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</a:t>
            </a:r>
            <a:r>
              <a:rPr lang="ru-RU" i="1" dirty="0" smtClean="0">
                <a:solidFill>
                  <a:srgbClr val="7030A0"/>
                </a:solidFill>
              </a:rPr>
              <a:t>Эти опыты </a:t>
            </a:r>
            <a:r>
              <a:rPr lang="ru-RU" i="1" dirty="0">
                <a:solidFill>
                  <a:srgbClr val="7030A0"/>
                </a:solidFill>
              </a:rPr>
              <a:t>нам </a:t>
            </a:r>
            <a:r>
              <a:rPr lang="ru-RU" i="1" dirty="0" smtClean="0">
                <a:solidFill>
                  <a:srgbClr val="7030A0"/>
                </a:solidFill>
              </a:rPr>
              <a:t>показали, </a:t>
            </a:r>
            <a:r>
              <a:rPr lang="ru-RU" i="1" dirty="0">
                <a:solidFill>
                  <a:srgbClr val="7030A0"/>
                </a:solidFill>
              </a:rPr>
              <a:t>что для роста хорошего лука необходима почва, вода, свет и уход.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64704"/>
            <a:ext cx="7524328" cy="42286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3644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Сюжетно – ролевая игра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"На </a:t>
            </a:r>
            <a:r>
              <a:rPr lang="ru-RU" b="1" dirty="0">
                <a:solidFill>
                  <a:srgbClr val="7030A0"/>
                </a:solidFill>
              </a:rPr>
              <a:t>приеме у врача".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462" y="1124744"/>
            <a:ext cx="7371084" cy="426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488819" y="5660682"/>
            <a:ext cx="223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«Лук от семи недуг»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3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336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32</cp:revision>
  <dcterms:created xsi:type="dcterms:W3CDTF">2014-02-25T14:26:14Z</dcterms:created>
  <dcterms:modified xsi:type="dcterms:W3CDTF">2016-03-21T14:45:33Z</dcterms:modified>
</cp:coreProperties>
</file>