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5C80BC-1F83-4B96-A67B-F45A7BF564A3}" type="doc">
      <dgm:prSet loTypeId="urn:microsoft.com/office/officeart/2005/8/layout/radial6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D1BEAEDC-27F7-4C54-A75A-6A9486A9872C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Педагог дополнительного образования</a:t>
          </a:r>
          <a:endParaRPr lang="ru-RU" dirty="0">
            <a:solidFill>
              <a:schemeClr val="tx1"/>
            </a:solidFill>
          </a:endParaRPr>
        </a:p>
      </dgm:t>
    </dgm:pt>
    <dgm:pt modelId="{BB1A28F8-B048-4AB3-B772-DD35B80FB306}" type="parTrans" cxnId="{18BB386F-76E4-48AA-9ED2-9DD75C641996}">
      <dgm:prSet/>
      <dgm:spPr/>
      <dgm:t>
        <a:bodyPr/>
        <a:lstStyle/>
        <a:p>
          <a:pPr algn="ctr"/>
          <a:endParaRPr lang="ru-RU"/>
        </a:p>
      </dgm:t>
    </dgm:pt>
    <dgm:pt modelId="{D31CF4CA-2C18-4B15-93F2-21556DBDCB3B}" type="sibTrans" cxnId="{18BB386F-76E4-48AA-9ED2-9DD75C641996}">
      <dgm:prSet/>
      <dgm:spPr/>
      <dgm:t>
        <a:bodyPr/>
        <a:lstStyle/>
        <a:p>
          <a:pPr algn="ctr"/>
          <a:endParaRPr lang="ru-RU"/>
        </a:p>
      </dgm:t>
    </dgm:pt>
    <dgm:pt modelId="{B134DDEB-EC8E-4DB7-B1D1-D91B4A6ECED3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Владеющий методикой воспитания, обучения и инновационными технологиями</a:t>
          </a:r>
          <a:endParaRPr lang="ru-RU" dirty="0">
            <a:solidFill>
              <a:schemeClr val="tx1"/>
            </a:solidFill>
          </a:endParaRPr>
        </a:p>
      </dgm:t>
    </dgm:pt>
    <dgm:pt modelId="{2E677C82-B1B6-4C22-86C9-04D9FA0BF7B6}" type="parTrans" cxnId="{15A53F9B-6837-453F-AB75-93F0813F5C7A}">
      <dgm:prSet/>
      <dgm:spPr/>
      <dgm:t>
        <a:bodyPr/>
        <a:lstStyle/>
        <a:p>
          <a:pPr algn="ctr"/>
          <a:endParaRPr lang="ru-RU"/>
        </a:p>
      </dgm:t>
    </dgm:pt>
    <dgm:pt modelId="{AE1FDD1E-EEDF-474F-A560-58F34E711505}" type="sibTrans" cxnId="{15A53F9B-6837-453F-AB75-93F0813F5C7A}">
      <dgm:prSet/>
      <dgm:spPr/>
      <dgm:t>
        <a:bodyPr/>
        <a:lstStyle/>
        <a:p>
          <a:pPr algn="ctr"/>
          <a:endParaRPr lang="ru-RU"/>
        </a:p>
      </dgm:t>
    </dgm:pt>
    <dgm:pt modelId="{8FDFC2B0-610C-4BE9-8046-167B542CB8F0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Умеющий работать в команде, стремящийся к самосовершенствованию и познанию</a:t>
          </a:r>
          <a:endParaRPr lang="ru-RU" dirty="0">
            <a:solidFill>
              <a:schemeClr val="tx1"/>
            </a:solidFill>
          </a:endParaRPr>
        </a:p>
      </dgm:t>
    </dgm:pt>
    <dgm:pt modelId="{03B287FD-7528-4F41-A235-EB77F1976F87}" type="parTrans" cxnId="{D9A76849-7AA5-4F81-9C0A-8C31CA091998}">
      <dgm:prSet/>
      <dgm:spPr/>
      <dgm:t>
        <a:bodyPr/>
        <a:lstStyle/>
        <a:p>
          <a:pPr algn="ctr"/>
          <a:endParaRPr lang="ru-RU"/>
        </a:p>
      </dgm:t>
    </dgm:pt>
    <dgm:pt modelId="{60EE8B4F-A619-4B30-BAFD-8C96EF1FBEC3}" type="sibTrans" cxnId="{D9A76849-7AA5-4F81-9C0A-8C31CA091998}">
      <dgm:prSet/>
      <dgm:spPr/>
      <dgm:t>
        <a:bodyPr/>
        <a:lstStyle/>
        <a:p>
          <a:pPr algn="ctr"/>
          <a:endParaRPr lang="ru-RU"/>
        </a:p>
      </dgm:t>
    </dgm:pt>
    <dgm:pt modelId="{25B1567F-7082-4186-928E-4173B1C534DD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Владеющий культурой поведения в </a:t>
          </a:r>
          <a:r>
            <a:rPr lang="ru-RU" dirty="0" err="1" smtClean="0">
              <a:solidFill>
                <a:schemeClr val="tx1"/>
              </a:solidFill>
            </a:rPr>
            <a:t>соцсетях</a:t>
          </a:r>
          <a:endParaRPr lang="ru-RU" dirty="0">
            <a:solidFill>
              <a:schemeClr val="tx1"/>
            </a:solidFill>
          </a:endParaRPr>
        </a:p>
      </dgm:t>
    </dgm:pt>
    <dgm:pt modelId="{64A53E59-380C-43B5-8E95-666A91C99FDB}" type="parTrans" cxnId="{5CD3AAEB-5F56-46B6-A08D-C7E58FE1318A}">
      <dgm:prSet/>
      <dgm:spPr/>
      <dgm:t>
        <a:bodyPr/>
        <a:lstStyle/>
        <a:p>
          <a:endParaRPr lang="ru-RU"/>
        </a:p>
      </dgm:t>
    </dgm:pt>
    <dgm:pt modelId="{46E94EB6-5555-4F84-818C-780690ACB204}" type="sibTrans" cxnId="{5CD3AAEB-5F56-46B6-A08D-C7E58FE1318A}">
      <dgm:prSet/>
      <dgm:spPr/>
      <dgm:t>
        <a:bodyPr/>
        <a:lstStyle/>
        <a:p>
          <a:endParaRPr lang="ru-RU"/>
        </a:p>
      </dgm:t>
    </dgm:pt>
    <dgm:pt modelId="{2B57E32E-0D0F-4239-B536-1E5AF41A4E11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Разбирающийся в вопросах общей и детской педагогике и психологии</a:t>
          </a:r>
          <a:endParaRPr lang="ru-RU" dirty="0">
            <a:solidFill>
              <a:schemeClr val="tx1"/>
            </a:solidFill>
          </a:endParaRPr>
        </a:p>
      </dgm:t>
    </dgm:pt>
    <dgm:pt modelId="{E3E17C5C-7F71-4877-B307-235699F72435}" type="parTrans" cxnId="{5E492774-5C97-44AE-812E-36F3F7FDF933}">
      <dgm:prSet/>
      <dgm:spPr/>
      <dgm:t>
        <a:bodyPr/>
        <a:lstStyle/>
        <a:p>
          <a:endParaRPr lang="ru-RU"/>
        </a:p>
      </dgm:t>
    </dgm:pt>
    <dgm:pt modelId="{2FA8D899-DC3F-465C-A2C1-02F3A5EFB49A}" type="sibTrans" cxnId="{5E492774-5C97-44AE-812E-36F3F7FDF933}">
      <dgm:prSet/>
      <dgm:spPr/>
      <dgm:t>
        <a:bodyPr/>
        <a:lstStyle/>
        <a:p>
          <a:endParaRPr lang="ru-RU"/>
        </a:p>
      </dgm:t>
    </dgm:pt>
    <dgm:pt modelId="{84E3C1C7-1C9A-458B-BEC3-3CA281198BDC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Мастер своего дела, хорошо знающий свой предмет</a:t>
          </a:r>
        </a:p>
      </dgm:t>
    </dgm:pt>
    <dgm:pt modelId="{206195C3-49C4-4459-B33D-E3B7C16E8185}" type="parTrans" cxnId="{84C1FA6F-67B6-47D2-ADCB-181E904CBCCC}">
      <dgm:prSet/>
      <dgm:spPr/>
      <dgm:t>
        <a:bodyPr/>
        <a:lstStyle/>
        <a:p>
          <a:endParaRPr lang="ru-RU"/>
        </a:p>
      </dgm:t>
    </dgm:pt>
    <dgm:pt modelId="{E41B7FF2-EB66-482C-AD23-900309E1DC2A}" type="sibTrans" cxnId="{84C1FA6F-67B6-47D2-ADCB-181E904CBCCC}">
      <dgm:prSet/>
      <dgm:spPr/>
      <dgm:t>
        <a:bodyPr/>
        <a:lstStyle/>
        <a:p>
          <a:endParaRPr lang="ru-RU"/>
        </a:p>
      </dgm:t>
    </dgm:pt>
    <dgm:pt modelId="{F6C601F5-9193-4330-BAC1-1B3C467B7584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Владеющий культурой поведения, культурой речи, культурой общения</a:t>
          </a:r>
          <a:endParaRPr lang="ru-RU" dirty="0">
            <a:solidFill>
              <a:schemeClr val="tx1"/>
            </a:solidFill>
          </a:endParaRPr>
        </a:p>
      </dgm:t>
    </dgm:pt>
    <dgm:pt modelId="{A979B405-D581-403C-9011-F5A5D7C39FCE}" type="parTrans" cxnId="{01EDFF7F-A3FC-47EC-9257-9063904F2F82}">
      <dgm:prSet/>
      <dgm:spPr/>
      <dgm:t>
        <a:bodyPr/>
        <a:lstStyle/>
        <a:p>
          <a:endParaRPr lang="ru-RU"/>
        </a:p>
      </dgm:t>
    </dgm:pt>
    <dgm:pt modelId="{09B3F1D0-C10C-41B8-8AA6-1BD9BA0A8183}" type="sibTrans" cxnId="{01EDFF7F-A3FC-47EC-9257-9063904F2F82}">
      <dgm:prSet/>
      <dgm:spPr/>
      <dgm:t>
        <a:bodyPr/>
        <a:lstStyle/>
        <a:p>
          <a:endParaRPr lang="ru-RU"/>
        </a:p>
      </dgm:t>
    </dgm:pt>
    <dgm:pt modelId="{FFA7632D-0FB5-4264-9C3E-1763152C819A}" type="pres">
      <dgm:prSet presAssocID="{305C80BC-1F83-4B96-A67B-F45A7BF564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CF67C3-FBFE-499D-AEF1-198DC8C0851D}" type="pres">
      <dgm:prSet presAssocID="{D1BEAEDC-27F7-4C54-A75A-6A9486A9872C}" presName="centerShape" presStyleLbl="node0" presStyleIdx="0" presStyleCnt="1" custScaleX="125024" custScaleY="115801" custLinFactNeighborX="5136" custLinFactNeighborY="3460"/>
      <dgm:spPr/>
      <dgm:t>
        <a:bodyPr/>
        <a:lstStyle/>
        <a:p>
          <a:endParaRPr lang="ru-RU"/>
        </a:p>
      </dgm:t>
    </dgm:pt>
    <dgm:pt modelId="{4147D580-DAE2-4145-AA3A-AF9BA5F77DF8}" type="pres">
      <dgm:prSet presAssocID="{2B57E32E-0D0F-4239-B536-1E5AF41A4E11}" presName="node" presStyleLbl="node1" presStyleIdx="0" presStyleCnt="6" custScaleX="216937" custRadScaleRad="104452" custRadScaleInc="-41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1D806-8100-48A0-96E4-E728268C6D4A}" type="pres">
      <dgm:prSet presAssocID="{2B57E32E-0D0F-4239-B536-1E5AF41A4E11}" presName="dummy" presStyleCnt="0"/>
      <dgm:spPr/>
    </dgm:pt>
    <dgm:pt modelId="{0EA09883-9FAE-41A6-BE1A-EEBAA8A3DD91}" type="pres">
      <dgm:prSet presAssocID="{2FA8D899-DC3F-465C-A2C1-02F3A5EFB49A}" presName="sibTrans" presStyleLbl="sibTrans2D1" presStyleIdx="0" presStyleCnt="6"/>
      <dgm:spPr/>
      <dgm:t>
        <a:bodyPr/>
        <a:lstStyle/>
        <a:p>
          <a:endParaRPr lang="ru-RU"/>
        </a:p>
      </dgm:t>
    </dgm:pt>
    <dgm:pt modelId="{FF7C67A1-3E50-453F-8970-AB8625E17368}" type="pres">
      <dgm:prSet presAssocID="{B134DDEB-EC8E-4DB7-B1D1-D91B4A6ECED3}" presName="node" presStyleLbl="node1" presStyleIdx="1" presStyleCnt="6" custScaleX="240048" custRadScaleRad="125994" custRadScaleInc="22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50594-3552-4400-9F8B-D55C1B3C1EA3}" type="pres">
      <dgm:prSet presAssocID="{B134DDEB-EC8E-4DB7-B1D1-D91B4A6ECED3}" presName="dummy" presStyleCnt="0"/>
      <dgm:spPr/>
    </dgm:pt>
    <dgm:pt modelId="{F80AFC15-165B-40B7-920D-BEE1A8841B38}" type="pres">
      <dgm:prSet presAssocID="{AE1FDD1E-EEDF-474F-A560-58F34E711505}" presName="sibTrans" presStyleLbl="sibTrans2D1" presStyleIdx="1" presStyleCnt="6"/>
      <dgm:spPr/>
      <dgm:t>
        <a:bodyPr/>
        <a:lstStyle/>
        <a:p>
          <a:endParaRPr lang="ru-RU"/>
        </a:p>
      </dgm:t>
    </dgm:pt>
    <dgm:pt modelId="{98E4E78B-F55D-4DDF-88A5-763C300311FD}" type="pres">
      <dgm:prSet presAssocID="{84E3C1C7-1C9A-458B-BEC3-3CA281198BDC}" presName="node" presStyleLbl="node1" presStyleIdx="2" presStyleCnt="6" custScaleX="182006" custScaleY="88732" custRadScaleRad="141187" custRadScaleInc="-72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1B4C8-6991-4BC3-B256-04DB09125E68}" type="pres">
      <dgm:prSet presAssocID="{84E3C1C7-1C9A-458B-BEC3-3CA281198BDC}" presName="dummy" presStyleCnt="0"/>
      <dgm:spPr/>
    </dgm:pt>
    <dgm:pt modelId="{82AB434E-0006-46C2-A52D-CEA9111B8E7B}" type="pres">
      <dgm:prSet presAssocID="{E41B7FF2-EB66-482C-AD23-900309E1DC2A}" presName="sibTrans" presStyleLbl="sibTrans2D1" presStyleIdx="2" presStyleCnt="6"/>
      <dgm:spPr/>
      <dgm:t>
        <a:bodyPr/>
        <a:lstStyle/>
        <a:p>
          <a:endParaRPr lang="ru-RU"/>
        </a:p>
      </dgm:t>
    </dgm:pt>
    <dgm:pt modelId="{F5667107-AEF1-4640-AA12-DE41CF65E455}" type="pres">
      <dgm:prSet presAssocID="{F6C601F5-9193-4330-BAC1-1B3C467B7584}" presName="node" presStyleLbl="node1" presStyleIdx="3" presStyleCnt="6" custScaleX="241678" custRadScaleRad="106865" custRadScaleInc="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FED23-C4DB-4DFE-840C-556C8176A391}" type="pres">
      <dgm:prSet presAssocID="{F6C601F5-9193-4330-BAC1-1B3C467B7584}" presName="dummy" presStyleCnt="0"/>
      <dgm:spPr/>
    </dgm:pt>
    <dgm:pt modelId="{D74F28A8-4B34-4399-9272-36B7C09EAE77}" type="pres">
      <dgm:prSet presAssocID="{09B3F1D0-C10C-41B8-8AA6-1BD9BA0A8183}" presName="sibTrans" presStyleLbl="sibTrans2D1" presStyleIdx="3" presStyleCnt="6"/>
      <dgm:spPr/>
      <dgm:t>
        <a:bodyPr/>
        <a:lstStyle/>
        <a:p>
          <a:endParaRPr lang="ru-RU"/>
        </a:p>
      </dgm:t>
    </dgm:pt>
    <dgm:pt modelId="{635B42BD-7986-4228-B976-7D3897BF78BC}" type="pres">
      <dgm:prSet presAssocID="{25B1567F-7082-4186-928E-4173B1C534DD}" presName="node" presStyleLbl="node1" presStyleIdx="4" presStyleCnt="6" custScaleX="186375" custRadScaleRad="137134" custRadScaleInc="45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81421-EFB1-43D4-B2CC-96CB1D7322FD}" type="pres">
      <dgm:prSet presAssocID="{25B1567F-7082-4186-928E-4173B1C534DD}" presName="dummy" presStyleCnt="0"/>
      <dgm:spPr/>
    </dgm:pt>
    <dgm:pt modelId="{63DEDAA8-2FDD-4763-815B-17A8987BA15C}" type="pres">
      <dgm:prSet presAssocID="{46E94EB6-5555-4F84-818C-780690ACB204}" presName="sibTrans" presStyleLbl="sibTrans2D1" presStyleIdx="4" presStyleCnt="6"/>
      <dgm:spPr/>
      <dgm:t>
        <a:bodyPr/>
        <a:lstStyle/>
        <a:p>
          <a:endParaRPr lang="ru-RU"/>
        </a:p>
      </dgm:t>
    </dgm:pt>
    <dgm:pt modelId="{DE15EA58-8CB6-4947-807D-897F5D106DBE}" type="pres">
      <dgm:prSet presAssocID="{8FDFC2B0-610C-4BE9-8046-167B542CB8F0}" presName="node" presStyleLbl="node1" presStyleIdx="5" presStyleCnt="6" custScaleX="215747" custRadScaleRad="134942" custRadScaleInc="-58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DE596-7ADA-4AF4-AD1C-A166570DEED2}" type="pres">
      <dgm:prSet presAssocID="{8FDFC2B0-610C-4BE9-8046-167B542CB8F0}" presName="dummy" presStyleCnt="0"/>
      <dgm:spPr/>
    </dgm:pt>
    <dgm:pt modelId="{821D25CD-1291-4A7A-A85C-41038FC39297}" type="pres">
      <dgm:prSet presAssocID="{60EE8B4F-A619-4B30-BAFD-8C96EF1FBEC3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3FC18DB7-3617-40C3-8368-83E22388867A}" type="presOf" srcId="{09B3F1D0-C10C-41B8-8AA6-1BD9BA0A8183}" destId="{D74F28A8-4B34-4399-9272-36B7C09EAE77}" srcOrd="0" destOrd="0" presId="urn:microsoft.com/office/officeart/2005/8/layout/radial6"/>
    <dgm:cxn modelId="{84C1FA6F-67B6-47D2-ADCB-181E904CBCCC}" srcId="{D1BEAEDC-27F7-4C54-A75A-6A9486A9872C}" destId="{84E3C1C7-1C9A-458B-BEC3-3CA281198BDC}" srcOrd="2" destOrd="0" parTransId="{206195C3-49C4-4459-B33D-E3B7C16E8185}" sibTransId="{E41B7FF2-EB66-482C-AD23-900309E1DC2A}"/>
    <dgm:cxn modelId="{18BB386F-76E4-48AA-9ED2-9DD75C641996}" srcId="{305C80BC-1F83-4B96-A67B-F45A7BF564A3}" destId="{D1BEAEDC-27F7-4C54-A75A-6A9486A9872C}" srcOrd="0" destOrd="0" parTransId="{BB1A28F8-B048-4AB3-B772-DD35B80FB306}" sibTransId="{D31CF4CA-2C18-4B15-93F2-21556DBDCB3B}"/>
    <dgm:cxn modelId="{2A95C47F-F9E1-46BC-827F-179B0C404DFB}" type="presOf" srcId="{84E3C1C7-1C9A-458B-BEC3-3CA281198BDC}" destId="{98E4E78B-F55D-4DDF-88A5-763C300311FD}" srcOrd="0" destOrd="0" presId="urn:microsoft.com/office/officeart/2005/8/layout/radial6"/>
    <dgm:cxn modelId="{2FB74CEC-0D26-433E-985C-C0B4F5942F6F}" type="presOf" srcId="{2FA8D899-DC3F-465C-A2C1-02F3A5EFB49A}" destId="{0EA09883-9FAE-41A6-BE1A-EEBAA8A3DD91}" srcOrd="0" destOrd="0" presId="urn:microsoft.com/office/officeart/2005/8/layout/radial6"/>
    <dgm:cxn modelId="{F6E7B3F9-0709-493C-B687-840A5D560540}" type="presOf" srcId="{46E94EB6-5555-4F84-818C-780690ACB204}" destId="{63DEDAA8-2FDD-4763-815B-17A8987BA15C}" srcOrd="0" destOrd="0" presId="urn:microsoft.com/office/officeart/2005/8/layout/radial6"/>
    <dgm:cxn modelId="{EB744910-5D89-4D61-B1DB-75C01643B9CB}" type="presOf" srcId="{B134DDEB-EC8E-4DB7-B1D1-D91B4A6ECED3}" destId="{FF7C67A1-3E50-453F-8970-AB8625E17368}" srcOrd="0" destOrd="0" presId="urn:microsoft.com/office/officeart/2005/8/layout/radial6"/>
    <dgm:cxn modelId="{FABA0AB1-2A03-473B-B15B-61DA1E41DC3F}" type="presOf" srcId="{8FDFC2B0-610C-4BE9-8046-167B542CB8F0}" destId="{DE15EA58-8CB6-4947-807D-897F5D106DBE}" srcOrd="0" destOrd="0" presId="urn:microsoft.com/office/officeart/2005/8/layout/radial6"/>
    <dgm:cxn modelId="{A6AE3E88-E9E9-4F16-AB4E-1463EC7B6FF2}" type="presOf" srcId="{305C80BC-1F83-4B96-A67B-F45A7BF564A3}" destId="{FFA7632D-0FB5-4264-9C3E-1763152C819A}" srcOrd="0" destOrd="0" presId="urn:microsoft.com/office/officeart/2005/8/layout/radial6"/>
    <dgm:cxn modelId="{15A53F9B-6837-453F-AB75-93F0813F5C7A}" srcId="{D1BEAEDC-27F7-4C54-A75A-6A9486A9872C}" destId="{B134DDEB-EC8E-4DB7-B1D1-D91B4A6ECED3}" srcOrd="1" destOrd="0" parTransId="{2E677C82-B1B6-4C22-86C9-04D9FA0BF7B6}" sibTransId="{AE1FDD1E-EEDF-474F-A560-58F34E711505}"/>
    <dgm:cxn modelId="{C5321DE5-EC25-4DB6-AB61-F7B490A21B60}" type="presOf" srcId="{E41B7FF2-EB66-482C-AD23-900309E1DC2A}" destId="{82AB434E-0006-46C2-A52D-CEA9111B8E7B}" srcOrd="0" destOrd="0" presId="urn:microsoft.com/office/officeart/2005/8/layout/radial6"/>
    <dgm:cxn modelId="{F80C2AC7-AEC6-4819-A1B9-1BC54ADF8C20}" type="presOf" srcId="{60EE8B4F-A619-4B30-BAFD-8C96EF1FBEC3}" destId="{821D25CD-1291-4A7A-A85C-41038FC39297}" srcOrd="0" destOrd="0" presId="urn:microsoft.com/office/officeart/2005/8/layout/radial6"/>
    <dgm:cxn modelId="{870D7AD9-8598-4DC7-BEA4-7FE22CB8675E}" type="presOf" srcId="{F6C601F5-9193-4330-BAC1-1B3C467B7584}" destId="{F5667107-AEF1-4640-AA12-DE41CF65E455}" srcOrd="0" destOrd="0" presId="urn:microsoft.com/office/officeart/2005/8/layout/radial6"/>
    <dgm:cxn modelId="{D9A76849-7AA5-4F81-9C0A-8C31CA091998}" srcId="{D1BEAEDC-27F7-4C54-A75A-6A9486A9872C}" destId="{8FDFC2B0-610C-4BE9-8046-167B542CB8F0}" srcOrd="5" destOrd="0" parTransId="{03B287FD-7528-4F41-A235-EB77F1976F87}" sibTransId="{60EE8B4F-A619-4B30-BAFD-8C96EF1FBEC3}"/>
    <dgm:cxn modelId="{60C300C9-2FF2-4991-8801-D1D50E3E258D}" type="presOf" srcId="{25B1567F-7082-4186-928E-4173B1C534DD}" destId="{635B42BD-7986-4228-B976-7D3897BF78BC}" srcOrd="0" destOrd="0" presId="urn:microsoft.com/office/officeart/2005/8/layout/radial6"/>
    <dgm:cxn modelId="{EE0E0C4B-072B-4908-AD46-51AFD17906BD}" type="presOf" srcId="{AE1FDD1E-EEDF-474F-A560-58F34E711505}" destId="{F80AFC15-165B-40B7-920D-BEE1A8841B38}" srcOrd="0" destOrd="0" presId="urn:microsoft.com/office/officeart/2005/8/layout/radial6"/>
    <dgm:cxn modelId="{BF8087F7-1304-4694-9396-619212DB9BCC}" type="presOf" srcId="{D1BEAEDC-27F7-4C54-A75A-6A9486A9872C}" destId="{4BCF67C3-FBFE-499D-AEF1-198DC8C0851D}" srcOrd="0" destOrd="0" presId="urn:microsoft.com/office/officeart/2005/8/layout/radial6"/>
    <dgm:cxn modelId="{5CD3AAEB-5F56-46B6-A08D-C7E58FE1318A}" srcId="{D1BEAEDC-27F7-4C54-A75A-6A9486A9872C}" destId="{25B1567F-7082-4186-928E-4173B1C534DD}" srcOrd="4" destOrd="0" parTransId="{64A53E59-380C-43B5-8E95-666A91C99FDB}" sibTransId="{46E94EB6-5555-4F84-818C-780690ACB204}"/>
    <dgm:cxn modelId="{01EDFF7F-A3FC-47EC-9257-9063904F2F82}" srcId="{D1BEAEDC-27F7-4C54-A75A-6A9486A9872C}" destId="{F6C601F5-9193-4330-BAC1-1B3C467B7584}" srcOrd="3" destOrd="0" parTransId="{A979B405-D581-403C-9011-F5A5D7C39FCE}" sibTransId="{09B3F1D0-C10C-41B8-8AA6-1BD9BA0A8183}"/>
    <dgm:cxn modelId="{5E492774-5C97-44AE-812E-36F3F7FDF933}" srcId="{D1BEAEDC-27F7-4C54-A75A-6A9486A9872C}" destId="{2B57E32E-0D0F-4239-B536-1E5AF41A4E11}" srcOrd="0" destOrd="0" parTransId="{E3E17C5C-7F71-4877-B307-235699F72435}" sibTransId="{2FA8D899-DC3F-465C-A2C1-02F3A5EFB49A}"/>
    <dgm:cxn modelId="{1075BB0A-A7D0-4BB3-B44D-36AA65C0E138}" type="presOf" srcId="{2B57E32E-0D0F-4239-B536-1E5AF41A4E11}" destId="{4147D580-DAE2-4145-AA3A-AF9BA5F77DF8}" srcOrd="0" destOrd="0" presId="urn:microsoft.com/office/officeart/2005/8/layout/radial6"/>
    <dgm:cxn modelId="{9BF4C605-D4E8-471D-A469-61586E07D114}" type="presParOf" srcId="{FFA7632D-0FB5-4264-9C3E-1763152C819A}" destId="{4BCF67C3-FBFE-499D-AEF1-198DC8C0851D}" srcOrd="0" destOrd="0" presId="urn:microsoft.com/office/officeart/2005/8/layout/radial6"/>
    <dgm:cxn modelId="{D992A254-49B9-4A89-82B7-6AD79953F958}" type="presParOf" srcId="{FFA7632D-0FB5-4264-9C3E-1763152C819A}" destId="{4147D580-DAE2-4145-AA3A-AF9BA5F77DF8}" srcOrd="1" destOrd="0" presId="urn:microsoft.com/office/officeart/2005/8/layout/radial6"/>
    <dgm:cxn modelId="{8944F6DF-F01A-47C7-A6E2-01729EC7487B}" type="presParOf" srcId="{FFA7632D-0FB5-4264-9C3E-1763152C819A}" destId="{9231D806-8100-48A0-96E4-E728268C6D4A}" srcOrd="2" destOrd="0" presId="urn:microsoft.com/office/officeart/2005/8/layout/radial6"/>
    <dgm:cxn modelId="{338C2834-5597-4DA3-B797-B027346815DC}" type="presParOf" srcId="{FFA7632D-0FB5-4264-9C3E-1763152C819A}" destId="{0EA09883-9FAE-41A6-BE1A-EEBAA8A3DD91}" srcOrd="3" destOrd="0" presId="urn:microsoft.com/office/officeart/2005/8/layout/radial6"/>
    <dgm:cxn modelId="{42F28D24-AC23-4686-90BD-63EBAB708E0C}" type="presParOf" srcId="{FFA7632D-0FB5-4264-9C3E-1763152C819A}" destId="{FF7C67A1-3E50-453F-8970-AB8625E17368}" srcOrd="4" destOrd="0" presId="urn:microsoft.com/office/officeart/2005/8/layout/radial6"/>
    <dgm:cxn modelId="{BEE849A5-FF59-4083-9D76-6E480AE9676A}" type="presParOf" srcId="{FFA7632D-0FB5-4264-9C3E-1763152C819A}" destId="{06350594-3552-4400-9F8B-D55C1B3C1EA3}" srcOrd="5" destOrd="0" presId="urn:microsoft.com/office/officeart/2005/8/layout/radial6"/>
    <dgm:cxn modelId="{9819FBC3-E473-48B1-A68E-F84D97EB509B}" type="presParOf" srcId="{FFA7632D-0FB5-4264-9C3E-1763152C819A}" destId="{F80AFC15-165B-40B7-920D-BEE1A8841B38}" srcOrd="6" destOrd="0" presId="urn:microsoft.com/office/officeart/2005/8/layout/radial6"/>
    <dgm:cxn modelId="{6B271E81-18F6-48C3-A89C-E4364029CFD1}" type="presParOf" srcId="{FFA7632D-0FB5-4264-9C3E-1763152C819A}" destId="{98E4E78B-F55D-4DDF-88A5-763C300311FD}" srcOrd="7" destOrd="0" presId="urn:microsoft.com/office/officeart/2005/8/layout/radial6"/>
    <dgm:cxn modelId="{FFBD44E3-50F0-4FBB-B127-0166DBE450CC}" type="presParOf" srcId="{FFA7632D-0FB5-4264-9C3E-1763152C819A}" destId="{33C1B4C8-6991-4BC3-B256-04DB09125E68}" srcOrd="8" destOrd="0" presId="urn:microsoft.com/office/officeart/2005/8/layout/radial6"/>
    <dgm:cxn modelId="{359A6FF9-83BF-4475-B436-C334EE5683C5}" type="presParOf" srcId="{FFA7632D-0FB5-4264-9C3E-1763152C819A}" destId="{82AB434E-0006-46C2-A52D-CEA9111B8E7B}" srcOrd="9" destOrd="0" presId="urn:microsoft.com/office/officeart/2005/8/layout/radial6"/>
    <dgm:cxn modelId="{A2D38E31-F1A0-43D7-983F-A4FD394F645F}" type="presParOf" srcId="{FFA7632D-0FB5-4264-9C3E-1763152C819A}" destId="{F5667107-AEF1-4640-AA12-DE41CF65E455}" srcOrd="10" destOrd="0" presId="urn:microsoft.com/office/officeart/2005/8/layout/radial6"/>
    <dgm:cxn modelId="{3D849914-975F-49FC-8762-188A94984A4F}" type="presParOf" srcId="{FFA7632D-0FB5-4264-9C3E-1763152C819A}" destId="{E87FED23-C4DB-4DFE-840C-556C8176A391}" srcOrd="11" destOrd="0" presId="urn:microsoft.com/office/officeart/2005/8/layout/radial6"/>
    <dgm:cxn modelId="{4908ACEE-BD9B-472C-83FD-974A41915F9A}" type="presParOf" srcId="{FFA7632D-0FB5-4264-9C3E-1763152C819A}" destId="{D74F28A8-4B34-4399-9272-36B7C09EAE77}" srcOrd="12" destOrd="0" presId="urn:microsoft.com/office/officeart/2005/8/layout/radial6"/>
    <dgm:cxn modelId="{4AA4865C-2240-47A2-A6F4-A4B2F1369220}" type="presParOf" srcId="{FFA7632D-0FB5-4264-9C3E-1763152C819A}" destId="{635B42BD-7986-4228-B976-7D3897BF78BC}" srcOrd="13" destOrd="0" presId="urn:microsoft.com/office/officeart/2005/8/layout/radial6"/>
    <dgm:cxn modelId="{7B52D772-BB3B-4B1E-9EF1-3E920EFA0CF7}" type="presParOf" srcId="{FFA7632D-0FB5-4264-9C3E-1763152C819A}" destId="{79281421-EFB1-43D4-B2CC-96CB1D7322FD}" srcOrd="14" destOrd="0" presId="urn:microsoft.com/office/officeart/2005/8/layout/radial6"/>
    <dgm:cxn modelId="{AD4495ED-08E3-471C-BEEF-CD430E73DE36}" type="presParOf" srcId="{FFA7632D-0FB5-4264-9C3E-1763152C819A}" destId="{63DEDAA8-2FDD-4763-815B-17A8987BA15C}" srcOrd="15" destOrd="0" presId="urn:microsoft.com/office/officeart/2005/8/layout/radial6"/>
    <dgm:cxn modelId="{DBE86985-8022-441F-A2C1-B2ED748D4F84}" type="presParOf" srcId="{FFA7632D-0FB5-4264-9C3E-1763152C819A}" destId="{DE15EA58-8CB6-4947-807D-897F5D106DBE}" srcOrd="16" destOrd="0" presId="urn:microsoft.com/office/officeart/2005/8/layout/radial6"/>
    <dgm:cxn modelId="{F9643F98-9C24-45AB-9730-3EEF8055F9EF}" type="presParOf" srcId="{FFA7632D-0FB5-4264-9C3E-1763152C819A}" destId="{886DE596-7ADA-4AF4-AD1C-A166570DEED2}" srcOrd="17" destOrd="0" presId="urn:microsoft.com/office/officeart/2005/8/layout/radial6"/>
    <dgm:cxn modelId="{BA542D20-10C5-498D-8973-1867F5EF67AA}" type="presParOf" srcId="{FFA7632D-0FB5-4264-9C3E-1763152C819A}" destId="{821D25CD-1291-4A7A-A85C-41038FC39297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D25CD-1291-4A7A-A85C-41038FC39297}">
      <dsp:nvSpPr>
        <dsp:cNvPr id="0" name=""/>
        <dsp:cNvSpPr/>
      </dsp:nvSpPr>
      <dsp:spPr>
        <a:xfrm>
          <a:off x="1108536" y="526783"/>
          <a:ext cx="3877240" cy="3877240"/>
        </a:xfrm>
        <a:prstGeom prst="blockArc">
          <a:avLst>
            <a:gd name="adj1" fmla="val 12227667"/>
            <a:gd name="adj2" fmla="val 16891162"/>
            <a:gd name="adj3" fmla="val 4522"/>
          </a:avLst>
        </a:prstGeom>
        <a:solidFill>
          <a:schemeClr val="accent6">
            <a:shade val="90000"/>
            <a:hueOff val="-48616"/>
            <a:satOff val="-460"/>
            <a:lumOff val="76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EDAA8-2FDD-4763-815B-17A8987BA15C}">
      <dsp:nvSpPr>
        <dsp:cNvPr id="0" name=""/>
        <dsp:cNvSpPr/>
      </dsp:nvSpPr>
      <dsp:spPr>
        <a:xfrm>
          <a:off x="1045315" y="656535"/>
          <a:ext cx="3877240" cy="3877240"/>
        </a:xfrm>
        <a:prstGeom prst="blockArc">
          <a:avLst>
            <a:gd name="adj1" fmla="val 9224988"/>
            <a:gd name="adj2" fmla="val 12489599"/>
            <a:gd name="adj3" fmla="val 4522"/>
          </a:avLst>
        </a:prstGeom>
        <a:solidFill>
          <a:schemeClr val="accent6">
            <a:shade val="90000"/>
            <a:hueOff val="-97233"/>
            <a:satOff val="-921"/>
            <a:lumOff val="152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F28A8-4B34-4399-9272-36B7C09EAE77}">
      <dsp:nvSpPr>
        <dsp:cNvPr id="0" name=""/>
        <dsp:cNvSpPr/>
      </dsp:nvSpPr>
      <dsp:spPr>
        <a:xfrm>
          <a:off x="1067232" y="702524"/>
          <a:ext cx="3877240" cy="3877240"/>
        </a:xfrm>
        <a:prstGeom prst="blockArc">
          <a:avLst>
            <a:gd name="adj1" fmla="val 4098723"/>
            <a:gd name="adj2" fmla="val 9317420"/>
            <a:gd name="adj3" fmla="val 4522"/>
          </a:avLst>
        </a:prstGeom>
        <a:solidFill>
          <a:schemeClr val="accent6">
            <a:shade val="90000"/>
            <a:hueOff val="-145849"/>
            <a:satOff val="-1381"/>
            <a:lumOff val="229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B434E-0006-46C2-A52D-CEA9111B8E7B}">
      <dsp:nvSpPr>
        <dsp:cNvPr id="0" name=""/>
        <dsp:cNvSpPr/>
      </dsp:nvSpPr>
      <dsp:spPr>
        <a:xfrm>
          <a:off x="2537492" y="731921"/>
          <a:ext cx="3877240" cy="3877240"/>
        </a:xfrm>
        <a:prstGeom prst="blockArc">
          <a:avLst>
            <a:gd name="adj1" fmla="val 1004425"/>
            <a:gd name="adj2" fmla="val 6838727"/>
            <a:gd name="adj3" fmla="val 4522"/>
          </a:avLst>
        </a:prstGeom>
        <a:solidFill>
          <a:schemeClr val="accent6">
            <a:shade val="90000"/>
            <a:hueOff val="-97233"/>
            <a:satOff val="-921"/>
            <a:lumOff val="152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AFC15-165B-40B7-920D-BEE1A8841B38}">
      <dsp:nvSpPr>
        <dsp:cNvPr id="0" name=""/>
        <dsp:cNvSpPr/>
      </dsp:nvSpPr>
      <dsp:spPr>
        <a:xfrm>
          <a:off x="2517230" y="804484"/>
          <a:ext cx="3877240" cy="3877240"/>
        </a:xfrm>
        <a:prstGeom prst="blockArc">
          <a:avLst>
            <a:gd name="adj1" fmla="val 19087762"/>
            <a:gd name="adj2" fmla="val 867727"/>
            <a:gd name="adj3" fmla="val 4522"/>
          </a:avLst>
        </a:prstGeom>
        <a:solidFill>
          <a:schemeClr val="accent6">
            <a:shade val="90000"/>
            <a:hueOff val="-48616"/>
            <a:satOff val="-460"/>
            <a:lumOff val="76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09883-9FAE-41A6-BE1A-EEBAA8A3DD91}">
      <dsp:nvSpPr>
        <dsp:cNvPr id="0" name=""/>
        <dsp:cNvSpPr/>
      </dsp:nvSpPr>
      <dsp:spPr>
        <a:xfrm>
          <a:off x="2243642" y="407284"/>
          <a:ext cx="3877240" cy="3877240"/>
        </a:xfrm>
        <a:prstGeom prst="blockArc">
          <a:avLst>
            <a:gd name="adj1" fmla="val 14787677"/>
            <a:gd name="adj2" fmla="val 19965195"/>
            <a:gd name="adj3" fmla="val 4522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F67C3-FBFE-499D-AEF1-198DC8C0851D}">
      <dsp:nvSpPr>
        <dsp:cNvPr id="0" name=""/>
        <dsp:cNvSpPr/>
      </dsp:nvSpPr>
      <dsp:spPr>
        <a:xfrm>
          <a:off x="2818935" y="1629303"/>
          <a:ext cx="2174637" cy="2014214"/>
        </a:xfrm>
        <a:prstGeom prst="ellipse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Педагог дополнительного образования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3137403" y="1924278"/>
        <a:ext cx="1537701" cy="1424264"/>
      </dsp:txXfrm>
    </dsp:sp>
    <dsp:sp modelId="{4147D580-DAE2-4145-AA3A-AF9BA5F77DF8}">
      <dsp:nvSpPr>
        <dsp:cNvPr id="0" name=""/>
        <dsp:cNvSpPr/>
      </dsp:nvSpPr>
      <dsp:spPr>
        <a:xfrm>
          <a:off x="2104871" y="0"/>
          <a:ext cx="2641345" cy="1217563"/>
        </a:xfrm>
        <a:prstGeom prst="ellipse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Разбирающийся в вопросах общей и детской педагогике и психологии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2491687" y="178308"/>
        <a:ext cx="1867713" cy="860947"/>
      </dsp:txXfrm>
    </dsp:sp>
    <dsp:sp modelId="{FF7C67A1-3E50-453F-8970-AB8625E17368}">
      <dsp:nvSpPr>
        <dsp:cNvPr id="0" name=""/>
        <dsp:cNvSpPr/>
      </dsp:nvSpPr>
      <dsp:spPr>
        <a:xfrm>
          <a:off x="4405443" y="869645"/>
          <a:ext cx="2922736" cy="1217563"/>
        </a:xfrm>
        <a:prstGeom prst="ellipse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Владеющий методикой воспитания, обучения и инновационными технологиями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4833468" y="1047953"/>
        <a:ext cx="2066686" cy="860947"/>
      </dsp:txXfrm>
    </dsp:sp>
    <dsp:sp modelId="{98E4E78B-F55D-4DDF-88A5-763C300311FD}">
      <dsp:nvSpPr>
        <dsp:cNvPr id="0" name=""/>
        <dsp:cNvSpPr/>
      </dsp:nvSpPr>
      <dsp:spPr>
        <a:xfrm>
          <a:off x="5182579" y="2676124"/>
          <a:ext cx="2216038" cy="1080368"/>
        </a:xfrm>
        <a:prstGeom prst="ellipse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Мастер своего дела, хорошо знающий свой предмет</a:t>
          </a:r>
        </a:p>
      </dsp:txBody>
      <dsp:txXfrm>
        <a:off x="5507110" y="2834340"/>
        <a:ext cx="1566976" cy="763936"/>
      </dsp:txXfrm>
    </dsp:sp>
    <dsp:sp modelId="{F5667107-AEF1-4640-AA12-DE41CF65E455}">
      <dsp:nvSpPr>
        <dsp:cNvPr id="0" name=""/>
        <dsp:cNvSpPr/>
      </dsp:nvSpPr>
      <dsp:spPr>
        <a:xfrm>
          <a:off x="2234782" y="3793019"/>
          <a:ext cx="2942582" cy="1217563"/>
        </a:xfrm>
        <a:prstGeom prst="ellipse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Владеющий культурой поведения, культурой речи, культурой общения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2665713" y="3971327"/>
        <a:ext cx="2080720" cy="860947"/>
      </dsp:txXfrm>
    </dsp:sp>
    <dsp:sp modelId="{635B42BD-7986-4228-B976-7D3897BF78BC}">
      <dsp:nvSpPr>
        <dsp:cNvPr id="0" name=""/>
        <dsp:cNvSpPr/>
      </dsp:nvSpPr>
      <dsp:spPr>
        <a:xfrm>
          <a:off x="149938" y="2824423"/>
          <a:ext cx="2269233" cy="1217563"/>
        </a:xfrm>
        <a:prstGeom prst="ellipse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Владеющий культурой поведения в </a:t>
          </a:r>
          <a:r>
            <a:rPr lang="ru-RU" sz="1300" kern="1200" dirty="0" err="1" smtClean="0">
              <a:solidFill>
                <a:schemeClr val="tx1"/>
              </a:solidFill>
            </a:rPr>
            <a:t>соцсетях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482259" y="3002731"/>
        <a:ext cx="1604591" cy="860947"/>
      </dsp:txXfrm>
    </dsp:sp>
    <dsp:sp modelId="{DE15EA58-8CB6-4947-807D-897F5D106DBE}">
      <dsp:nvSpPr>
        <dsp:cNvPr id="0" name=""/>
        <dsp:cNvSpPr/>
      </dsp:nvSpPr>
      <dsp:spPr>
        <a:xfrm>
          <a:off x="0" y="1092157"/>
          <a:ext cx="2626856" cy="1217563"/>
        </a:xfrm>
        <a:prstGeom prst="ellipse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Умеющий работать в команде, стремящийся к самосовершенствованию и познанию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384694" y="1270465"/>
        <a:ext cx="1857468" cy="860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C62AF962-7603-4486-AF29-545D8E56F888}" type="datetimeFigureOut">
              <a:rPr lang="ru-RU" smtClean="0"/>
              <a:t>06/03/23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71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06/03/23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73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06/03/23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07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06/03/23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0331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06/03/23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3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06/03/23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3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06/03/23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85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06/03/23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608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06/03/23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733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C62AF962-7603-4486-AF29-545D8E56F888}" type="datetimeFigureOut">
              <a:rPr lang="ru-RU" smtClean="0"/>
              <a:t>06/03/23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089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06/03/23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9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06/03/23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42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06/03/23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234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06/03/23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59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06/03/23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65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06/03/23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6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t>06/03/23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74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AF962-7603-4486-AF29-545D8E56F888}" type="datetimeFigureOut">
              <a:rPr lang="ru-RU" smtClean="0"/>
              <a:t>06/03/23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2CE2-E9D4-4B0A-9C8F-36FC35C7B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951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tehnologiya-provedeniya-master-klassa-2044136.html" TargetMode="External"/><Relationship Id="rId2" Type="http://schemas.openxmlformats.org/officeDocument/2006/relationships/hyperlink" Target="https://multiurok.ru/files/mietodichieskoie-posobiie-mastier-klass-kak-forma-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mpetition.fvova.ru/client/educator/doc/master_edu.pdf" TargetMode="External"/><Relationship Id="rId4" Type="http://schemas.openxmlformats.org/officeDocument/2006/relationships/hyperlink" Target="https://ya-uchitel.ru/load/tekhnologija/master_klassy/11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5905" y="1398306"/>
            <a:ext cx="6116216" cy="1470025"/>
          </a:xfrm>
          <a:solidFill>
            <a:schemeClr val="tx1">
              <a:alpha val="1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технология </a:t>
            </a:r>
            <a:r>
              <a:rPr lang="ru-RU" dirty="0" smtClean="0"/>
              <a:t>«Мастер-класс»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3673" y="4291967"/>
            <a:ext cx="3998448" cy="1752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Автор: Матросова В.А. методист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9" y="3327126"/>
            <a:ext cx="3610372" cy="259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115616" y="29318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3366"/>
                </a:solidFill>
              </a:rPr>
              <a:t>Департамент образования администрации города Нижнего Новгорода</a:t>
            </a:r>
          </a:p>
          <a:p>
            <a:pPr algn="ctr"/>
            <a:r>
              <a:rPr lang="ru-RU" altLang="ru-RU" b="1" dirty="0">
                <a:solidFill>
                  <a:srgbClr val="003366"/>
                </a:solidFill>
              </a:rPr>
              <a:t>МБУ ДО «ЦДТ Сормовского района»</a:t>
            </a:r>
            <a:endParaRPr lang="ru-RU" altLang="ru-RU" sz="3200" dirty="0">
              <a:solidFill>
                <a:srgbClr val="0033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61661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/>
              <a:t>2023г.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082321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47521"/>
            <a:ext cx="7429499" cy="10102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Примерный вариант описания мастер-класса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561" y="1196752"/>
            <a:ext cx="5300117" cy="3987825"/>
          </a:xfrm>
        </p:spPr>
        <p:txBody>
          <a:bodyPr>
            <a:noAutofit/>
          </a:bodyPr>
          <a:lstStyle/>
          <a:p>
            <a:r>
              <a:rPr lang="ru-RU" sz="1800" dirty="0"/>
              <a:t>Тема МК</a:t>
            </a:r>
          </a:p>
          <a:p>
            <a:r>
              <a:rPr lang="ru-RU" sz="1800" dirty="0" smtClean="0"/>
              <a:t>ФИО</a:t>
            </a:r>
            <a:r>
              <a:rPr lang="ru-RU" sz="1800" dirty="0"/>
              <a:t>, должность мастера</a:t>
            </a:r>
          </a:p>
          <a:p>
            <a:r>
              <a:rPr lang="ru-RU" sz="1800" dirty="0" smtClean="0"/>
              <a:t>Полное </a:t>
            </a:r>
            <a:r>
              <a:rPr lang="ru-RU" sz="1800" dirty="0"/>
              <a:t>наименование образовательного учреждения, город</a:t>
            </a:r>
          </a:p>
          <a:p>
            <a:r>
              <a:rPr lang="ru-RU" sz="1800" dirty="0" smtClean="0"/>
              <a:t>Введение </a:t>
            </a:r>
            <a:r>
              <a:rPr lang="ru-RU" sz="1800" dirty="0"/>
              <a:t>(вводное слово)</a:t>
            </a:r>
          </a:p>
          <a:p>
            <a:r>
              <a:rPr lang="ru-RU" sz="1800" dirty="0" smtClean="0"/>
              <a:t>Цель</a:t>
            </a:r>
            <a:r>
              <a:rPr lang="ru-RU" sz="1800" dirty="0"/>
              <a:t>, задачи, принципы организации МК</a:t>
            </a:r>
          </a:p>
          <a:p>
            <a:r>
              <a:rPr lang="ru-RU" sz="1800" dirty="0" smtClean="0"/>
              <a:t>Описание </a:t>
            </a:r>
            <a:r>
              <a:rPr lang="ru-RU" sz="1800" dirty="0"/>
              <a:t>содержания, этапы МК</a:t>
            </a:r>
          </a:p>
          <a:p>
            <a:r>
              <a:rPr lang="ru-RU" sz="1800" dirty="0" smtClean="0"/>
              <a:t>Описание </a:t>
            </a:r>
            <a:r>
              <a:rPr lang="ru-RU" sz="1800" dirty="0"/>
              <a:t>форм, методов, средств, используемых в МК</a:t>
            </a:r>
          </a:p>
          <a:p>
            <a:r>
              <a:rPr lang="ru-RU" sz="1800" dirty="0" smtClean="0"/>
              <a:t>Комментарии </a:t>
            </a:r>
            <a:r>
              <a:rPr lang="ru-RU" sz="1800" dirty="0"/>
              <a:t>мастера по практическому использованию материала</a:t>
            </a:r>
          </a:p>
          <a:p>
            <a:r>
              <a:rPr lang="ru-RU" sz="1800" dirty="0" smtClean="0"/>
              <a:t>Заключение</a:t>
            </a:r>
            <a:endParaRPr lang="ru-RU" sz="1800" dirty="0"/>
          </a:p>
          <a:p>
            <a:r>
              <a:rPr lang="ru-RU" sz="1800" dirty="0" smtClean="0"/>
              <a:t>Список </a:t>
            </a:r>
            <a:r>
              <a:rPr lang="ru-RU" sz="1800" dirty="0"/>
              <a:t>литературы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289" t="3266" r="29404" b="28151"/>
          <a:stretch/>
        </p:blipFill>
        <p:spPr>
          <a:xfrm>
            <a:off x="6055693" y="4509120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54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64412" cy="972344"/>
          </a:xfrm>
        </p:spPr>
        <p:txBody>
          <a:bodyPr/>
          <a:lstStyle/>
          <a:p>
            <a:r>
              <a:rPr lang="ru-RU" dirty="0" smtClean="0"/>
              <a:t>Критерии качества мастер-класса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5112568"/>
          </a:xfrm>
        </p:spPr>
        <p:txBody>
          <a:bodyPr>
            <a:noAutofit/>
          </a:bodyPr>
          <a:lstStyle/>
          <a:p>
            <a:r>
              <a:rPr lang="ru-RU" sz="1800" b="1" dirty="0" err="1"/>
              <a:t>Презентативность</a:t>
            </a:r>
            <a:r>
              <a:rPr lang="ru-RU" sz="1800" dirty="0"/>
              <a:t> (выраженность инновационной идеи, уровень ее представления, культура презентации идеи)</a:t>
            </a:r>
          </a:p>
          <a:p>
            <a:r>
              <a:rPr lang="ru-RU" sz="1800" b="1" dirty="0"/>
              <a:t>Эксклюзивность</a:t>
            </a:r>
            <a:r>
              <a:rPr lang="ru-RU" sz="1800" dirty="0"/>
              <a:t> (ярко-выраженная индивидуальность)</a:t>
            </a:r>
          </a:p>
          <a:p>
            <a:r>
              <a:rPr lang="ru-RU" sz="1800" b="1" dirty="0" err="1"/>
              <a:t>Мотивированность</a:t>
            </a:r>
            <a:r>
              <a:rPr lang="ru-RU" sz="1800" dirty="0"/>
              <a:t> (наличие приемов, включающих каждого участника в активную творческую деятельность по созданию нового продукта)</a:t>
            </a:r>
          </a:p>
          <a:p>
            <a:r>
              <a:rPr lang="ru-RU" sz="1800" b="1" dirty="0"/>
              <a:t>Технологичность</a:t>
            </a:r>
            <a:r>
              <a:rPr lang="ru-RU" sz="1800" dirty="0"/>
              <a:t> (четкий алгоритм занятия (фазы, этапы, процедуры), наличие оригинальных приемов, актуальных приемов поиска и открытия, рефлексия)</a:t>
            </a:r>
          </a:p>
          <a:p>
            <a:r>
              <a:rPr lang="ru-RU" sz="1800" b="1" dirty="0"/>
              <a:t>Эффективность получения результатов каждым участником мастер-класса</a:t>
            </a:r>
          </a:p>
          <a:p>
            <a:r>
              <a:rPr lang="ru-RU" sz="1800" b="1" dirty="0"/>
              <a:t>Артистичность </a:t>
            </a:r>
            <a:r>
              <a:rPr lang="ru-RU" sz="1800" dirty="0"/>
              <a:t>(педагогическая харизма, эмоциональная выразительность, способность к импровизации, степень воздействия на аудиторию)</a:t>
            </a:r>
          </a:p>
          <a:p>
            <a:r>
              <a:rPr lang="ru-RU" sz="1800" b="1" dirty="0"/>
              <a:t>Общая культура</a:t>
            </a:r>
            <a:r>
              <a:rPr lang="ru-RU" sz="1800" dirty="0"/>
              <a:t> (эрудиция, обращение к другим областям знаний, коммуникативная культура, стиль общения)</a:t>
            </a:r>
          </a:p>
          <a:p>
            <a:r>
              <a:rPr lang="ru-RU" sz="1800" b="1" dirty="0"/>
              <a:t>Педагогическое </a:t>
            </a:r>
            <a:r>
              <a:rPr lang="ru-RU" sz="1800" b="1" dirty="0" smtClean="0"/>
              <a:t>мастерство</a:t>
            </a:r>
            <a:r>
              <a:rPr lang="ru-RU" sz="1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3056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60" y="1628800"/>
            <a:ext cx="7892404" cy="4162401"/>
          </a:xfrm>
        </p:spPr>
        <p:txBody>
          <a:bodyPr>
            <a:noAutofit/>
          </a:bodyPr>
          <a:lstStyle/>
          <a:p>
            <a:r>
              <a:rPr lang="ru-RU" sz="1800" dirty="0" smtClean="0"/>
              <a:t>Методическое пособие </a:t>
            </a:r>
            <a:r>
              <a:rPr lang="ru-RU" sz="1800" dirty="0"/>
              <a:t>"МАСТЕР-КЛАСС КАК ФОРМА ИНФОРМАЛЬНОГО ОБРАЗОВАНИЯ ПЕДАГОГОВ. ТЕХНОЛОГИЯ </a:t>
            </a:r>
            <a:r>
              <a:rPr lang="ru-RU" sz="1800" dirty="0" smtClean="0"/>
              <a:t>МАСТЕР-КЛАССА»</a:t>
            </a:r>
          </a:p>
          <a:p>
            <a:pPr marL="0" indent="0">
              <a:buNone/>
            </a:pPr>
            <a:r>
              <a:rPr lang="en-US" sz="1800" b="1" dirty="0" smtClean="0">
                <a:hlinkClick r:id="rId2"/>
              </a:rPr>
              <a:t>https</a:t>
            </a:r>
            <a:r>
              <a:rPr lang="en-US" sz="1800" b="1" dirty="0">
                <a:hlinkClick r:id="rId2"/>
              </a:rPr>
              <a:t>://multiurok.ru/files/mietodichieskoie-posobiie-mastier-klass-kak-forma-.</a:t>
            </a:r>
            <a:r>
              <a:rPr lang="en-US" sz="1800" b="1" dirty="0" smtClean="0">
                <a:hlinkClick r:id="rId2"/>
              </a:rPr>
              <a:t>html</a:t>
            </a:r>
            <a:endParaRPr lang="ru-RU" sz="1800" b="1" dirty="0" smtClean="0"/>
          </a:p>
          <a:p>
            <a:r>
              <a:rPr lang="ru-RU" sz="1800" b="1" dirty="0" smtClean="0"/>
              <a:t>Технология проведения мастер-класса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infourok.ru/tehnologiya-provedeniya-master-klassa-2044136.html</a:t>
            </a:r>
            <a:endParaRPr lang="ru-RU" sz="1800" dirty="0" smtClean="0"/>
          </a:p>
          <a:p>
            <a:r>
              <a:rPr lang="ru-RU" sz="1800" dirty="0" smtClean="0"/>
              <a:t>Мастер-классы методическая копилка</a:t>
            </a:r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ya-uchitel.ru/load/tekhnologija/master_klassy/116</a:t>
            </a:r>
            <a:endParaRPr lang="ru-RU" sz="1800" dirty="0" smtClean="0"/>
          </a:p>
          <a:p>
            <a:r>
              <a:rPr lang="ru-RU" sz="1800" dirty="0" smtClean="0"/>
              <a:t>Как подготовить и провести мастер-класс</a:t>
            </a:r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www.competition.fvova.ru/client/educator/doc/master_edu.pdf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2691156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938274"/>
          </a:xfrm>
        </p:spPr>
        <p:txBody>
          <a:bodyPr/>
          <a:lstStyle/>
          <a:p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1627"/>
            <a:ext cx="8036420" cy="511170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</a:t>
            </a:r>
            <a:r>
              <a:rPr lang="ru-RU" b="1" dirty="0"/>
              <a:t>:</a:t>
            </a:r>
            <a:r>
              <a:rPr lang="ru-RU" dirty="0"/>
              <a:t> повышение мотивации педагогов в овладении технологией проведения мастер-класса.</a:t>
            </a:r>
          </a:p>
          <a:p>
            <a:endParaRPr lang="ru-RU" dirty="0"/>
          </a:p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dirty="0" smtClean="0"/>
              <a:t>познакомить </a:t>
            </a:r>
            <a:r>
              <a:rPr lang="ru-RU" dirty="0"/>
              <a:t>педагогов с содержанием понятий «мастер-класс», «мастер», «педагогическое мастерство», «педагогическая техника» и др.;</a:t>
            </a:r>
          </a:p>
          <a:p>
            <a:r>
              <a:rPr lang="ru-RU" dirty="0" smtClean="0"/>
              <a:t>раскрыть </a:t>
            </a:r>
            <a:r>
              <a:rPr lang="ru-RU" dirty="0"/>
              <a:t>особенности и структуру мастер-класса как педагогической технологии;</a:t>
            </a:r>
          </a:p>
          <a:p>
            <a:r>
              <a:rPr lang="ru-RU" dirty="0" smtClean="0"/>
              <a:t>описать </a:t>
            </a:r>
            <a:r>
              <a:rPr lang="ru-RU" dirty="0"/>
              <a:t>технологию составления и проведения мастер-класса, его варианты и формы;</a:t>
            </a:r>
          </a:p>
          <a:p>
            <a:r>
              <a:rPr lang="ru-RU" dirty="0" smtClean="0"/>
              <a:t>выделить </a:t>
            </a:r>
            <a:r>
              <a:rPr lang="ru-RU" dirty="0"/>
              <a:t>требования к личности педагога-мастера и к проведению мастер-класса, критерии качества подготовки и проведения мастер-класса;</a:t>
            </a:r>
          </a:p>
          <a:p>
            <a:r>
              <a:rPr lang="ru-RU" dirty="0" smtClean="0"/>
              <a:t>оказать </a:t>
            </a:r>
            <a:r>
              <a:rPr lang="ru-RU" dirty="0"/>
              <a:t>методическую помощь педагогам в выборе вариантов и форм проведения мастер-класса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935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794258"/>
          </a:xfrm>
        </p:spPr>
        <p:txBody>
          <a:bodyPr/>
          <a:lstStyle/>
          <a:p>
            <a:r>
              <a:rPr lang="ru-RU" dirty="0" smtClean="0"/>
              <a:t>Возможности мастер-класса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1628800"/>
            <a:ext cx="5256584" cy="469384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выявить новый подход к обучению, ломающий устоявшиеся стереотипы;</a:t>
            </a:r>
          </a:p>
          <a:p>
            <a:r>
              <a:rPr lang="ru-RU" dirty="0" smtClean="0"/>
              <a:t>освоить </a:t>
            </a:r>
            <a:r>
              <a:rPr lang="ru-RU" dirty="0"/>
              <a:t>участникам новые формы, методы и технологии работы;</a:t>
            </a:r>
          </a:p>
          <a:p>
            <a:r>
              <a:rPr lang="ru-RU" dirty="0" smtClean="0"/>
              <a:t>поддерживать </a:t>
            </a:r>
            <a:r>
              <a:rPr lang="ru-RU" dirty="0"/>
              <a:t>атмосферу диалога и интерактивности;</a:t>
            </a:r>
          </a:p>
          <a:p>
            <a:r>
              <a:rPr lang="ru-RU" dirty="0" smtClean="0"/>
              <a:t>решать </a:t>
            </a:r>
            <a:r>
              <a:rPr lang="ru-RU" dirty="0"/>
              <a:t>проблемные задачи через проигрывание различных ситуаций;</a:t>
            </a:r>
          </a:p>
          <a:p>
            <a:r>
              <a:rPr lang="ru-RU" dirty="0" smtClean="0"/>
              <a:t>включать </a:t>
            </a:r>
            <a:r>
              <a:rPr lang="ru-RU" dirty="0"/>
              <a:t>участников в активную деятельность;</a:t>
            </a:r>
          </a:p>
          <a:p>
            <a:r>
              <a:rPr lang="ru-RU" dirty="0" smtClean="0"/>
              <a:t>организовать </a:t>
            </a:r>
            <a:r>
              <a:rPr lang="ru-RU" dirty="0"/>
              <a:t>самостоятельную работу обучающихся в малых группах.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717032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5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59" y="2704145"/>
            <a:ext cx="7429499" cy="35417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В толковом </a:t>
            </a:r>
            <a:r>
              <a:rPr lang="ru-RU" dirty="0"/>
              <a:t>словаре С.И. Ожегова можно найти несколько значений слова </a:t>
            </a:r>
            <a:r>
              <a:rPr lang="ru-RU" b="1" dirty="0"/>
              <a:t>«мастер»</a:t>
            </a:r>
            <a:r>
              <a:rPr lang="ru-RU" dirty="0"/>
              <a:t>:</a:t>
            </a:r>
          </a:p>
          <a:p>
            <a:r>
              <a:rPr lang="ru-RU" dirty="0" smtClean="0"/>
              <a:t>квалифицированный </a:t>
            </a:r>
            <a:r>
              <a:rPr lang="ru-RU" dirty="0"/>
              <a:t>работник в какой-нибудь производственной области;</a:t>
            </a:r>
          </a:p>
          <a:p>
            <a:r>
              <a:rPr lang="ru-RU" dirty="0" smtClean="0"/>
              <a:t>человек</a:t>
            </a:r>
            <a:r>
              <a:rPr lang="ru-RU" dirty="0"/>
              <a:t>, который умеет хорошо, ловко что-нибудь делать;</a:t>
            </a:r>
          </a:p>
          <a:p>
            <a:r>
              <a:rPr lang="ru-RU" dirty="0" smtClean="0"/>
              <a:t>специалист</a:t>
            </a:r>
            <a:r>
              <a:rPr lang="ru-RU" dirty="0"/>
              <a:t>, достигший высокого искусства в своем деле.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404664"/>
            <a:ext cx="2808312" cy="205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98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010282"/>
          </a:xfrm>
        </p:spPr>
        <p:txBody>
          <a:bodyPr/>
          <a:lstStyle/>
          <a:p>
            <a:r>
              <a:rPr lang="ru-RU" dirty="0" smtClean="0"/>
              <a:t>Педагогическое мастерство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15" y="1844824"/>
            <a:ext cx="7748388" cy="453650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 современной педагогической литературе в характеристику понятия </a:t>
            </a:r>
            <a:r>
              <a:rPr lang="ru-RU" b="1" dirty="0"/>
              <a:t>«педагогическое мастерство»</a:t>
            </a:r>
            <a:r>
              <a:rPr lang="ru-RU" dirty="0"/>
              <a:t> включают следующие компоненты:</a:t>
            </a:r>
          </a:p>
          <a:p>
            <a:r>
              <a:rPr lang="ru-RU" dirty="0" smtClean="0"/>
              <a:t>психологическая </a:t>
            </a:r>
            <a:r>
              <a:rPr lang="ru-RU" dirty="0"/>
              <a:t>и этико-педагогическая эрудиция;</a:t>
            </a:r>
          </a:p>
          <a:p>
            <a:r>
              <a:rPr lang="ru-RU" dirty="0" smtClean="0"/>
              <a:t>профессиональные </a:t>
            </a:r>
            <a:r>
              <a:rPr lang="ru-RU" dirty="0"/>
              <a:t>способности;</a:t>
            </a:r>
          </a:p>
          <a:p>
            <a:r>
              <a:rPr lang="ru-RU" dirty="0" smtClean="0"/>
              <a:t>педагогическая </a:t>
            </a:r>
            <a:r>
              <a:rPr lang="ru-RU" dirty="0"/>
              <a:t>техника;</a:t>
            </a:r>
          </a:p>
          <a:p>
            <a:r>
              <a:rPr lang="ru-RU" dirty="0" smtClean="0"/>
              <a:t>определенные </a:t>
            </a:r>
            <a:r>
              <a:rPr lang="ru-RU" dirty="0"/>
              <a:t>качества личности, необходимые для осуществления профессиональной деятельности.</a:t>
            </a:r>
          </a:p>
          <a:p>
            <a:r>
              <a:rPr lang="ru-RU" dirty="0"/>
              <a:t>В современных условиях </a:t>
            </a:r>
            <a:r>
              <a:rPr lang="ru-RU" b="1" dirty="0"/>
              <a:t>педагог-мастер</a:t>
            </a:r>
            <a:r>
              <a:rPr lang="ru-RU" dirty="0"/>
              <a:t> – это педагог, обладающий исследовательскими навыками и умениями, знающий особенности экспериментальной работы, умеющий анализировать инновационные педагогические технологии, отбирать содержание и применять на практике, умение прогнозировать итоги своей деятельности, разрабатывать методические рекомендации.</a:t>
            </a:r>
          </a:p>
          <a:p>
            <a:r>
              <a:rPr lang="ru-RU" dirty="0"/>
              <a:t>Фундамент (основу) педагогического мастерства составляют: личность педагога, знания и педагогический опыт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071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456504"/>
              </p:ext>
            </p:extLst>
          </p:nvPr>
        </p:nvGraphicFramePr>
        <p:xfrm>
          <a:off x="1043608" y="1154721"/>
          <a:ext cx="7571184" cy="5010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8700" y="404664"/>
            <a:ext cx="87129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PT Sans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PT Sans"/>
              </a:rPr>
              <a:t>Мастерство </a:t>
            </a:r>
            <a:r>
              <a:rPr lang="ru-RU" sz="1600" b="1" dirty="0">
                <a:solidFill>
                  <a:srgbClr val="000000"/>
                </a:solidFill>
                <a:latin typeface="PT Sans"/>
              </a:rPr>
              <a:t>педагога </a:t>
            </a:r>
            <a:r>
              <a:rPr lang="ru-RU" sz="1600" b="1" dirty="0" smtClean="0">
                <a:solidFill>
                  <a:srgbClr val="000000"/>
                </a:solidFill>
                <a:latin typeface="PT Sans"/>
              </a:rPr>
              <a:t>–</a:t>
            </a:r>
            <a:r>
              <a:rPr lang="ru-RU" sz="1600" dirty="0" smtClean="0">
                <a:solidFill>
                  <a:srgbClr val="000000"/>
                </a:solidFill>
                <a:latin typeface="PT Sans"/>
              </a:rPr>
              <a:t>это синтез </a:t>
            </a:r>
            <a:r>
              <a:rPr lang="ru-RU" sz="1600" dirty="0">
                <a:solidFill>
                  <a:srgbClr val="000000"/>
                </a:solidFill>
                <a:latin typeface="PT Sans"/>
              </a:rPr>
              <a:t>личностно-деловых качеств и свойств личности, определяющий высокую эффективность педагогического процесса.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8929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866266"/>
          </a:xfrm>
        </p:spPr>
        <p:txBody>
          <a:bodyPr/>
          <a:lstStyle/>
          <a:p>
            <a:r>
              <a:rPr lang="ru-RU" dirty="0"/>
              <a:t>Мастер 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6076910" cy="44644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это главное средство передачи концептуальной идеи своей (авторской) педагогической системы, другими словами, это форма обобщения и распространения педагогического опыта</a:t>
            </a:r>
            <a:r>
              <a:rPr lang="ru-RU" i="1" dirty="0" smtClean="0"/>
              <a:t>.</a:t>
            </a:r>
          </a:p>
          <a:p>
            <a:r>
              <a:rPr lang="ru-RU" dirty="0" smtClean="0"/>
              <a:t>это</a:t>
            </a:r>
            <a:r>
              <a:rPr lang="ru-RU" dirty="0"/>
              <a:t> форма демонстрации новых возможностей </a:t>
            </a:r>
            <a:r>
              <a:rPr lang="ru-RU" dirty="0" smtClean="0"/>
              <a:t>педагогики </a:t>
            </a:r>
            <a:r>
              <a:rPr lang="ru-RU" dirty="0"/>
              <a:t>развития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это</a:t>
            </a:r>
            <a:r>
              <a:rPr lang="ru-RU" dirty="0"/>
              <a:t> особый жанр обобщения и распространения педагогического </a:t>
            </a:r>
            <a:r>
              <a:rPr lang="ru-RU" dirty="0" smtClean="0"/>
              <a:t>опыта.</a:t>
            </a:r>
          </a:p>
          <a:p>
            <a:r>
              <a:rPr lang="ru-RU" dirty="0" smtClean="0"/>
              <a:t>это </a:t>
            </a:r>
            <a:r>
              <a:rPr lang="ru-RU" dirty="0"/>
              <a:t>одно из эффективных средств передачи концептуальной идеи авторской педагогической системы. 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особая форма учебного занятия, которая основана на «практических» действиях показа и демонстрации творческого решения определенной познавательной и проблемной педагогической задачи.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470" y="4365104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65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мастер-класса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способ передачи педагогического опыта;</a:t>
            </a:r>
          </a:p>
          <a:p>
            <a:r>
              <a:rPr lang="ru-RU" dirty="0" smtClean="0"/>
              <a:t>педагогическая </a:t>
            </a:r>
            <a:r>
              <a:rPr lang="ru-RU" dirty="0"/>
              <a:t>находка, уникальный авторский жест, который претендует на универсальность;</a:t>
            </a:r>
          </a:p>
          <a:p>
            <a:r>
              <a:rPr lang="ru-RU" dirty="0" smtClean="0"/>
              <a:t>своеобразное </a:t>
            </a:r>
            <a:r>
              <a:rPr lang="ru-RU" dirty="0"/>
              <a:t>научение учению;</a:t>
            </a:r>
          </a:p>
          <a:p>
            <a:r>
              <a:rPr lang="ru-RU" dirty="0" smtClean="0"/>
              <a:t>содействие</a:t>
            </a:r>
            <a:r>
              <a:rPr lang="ru-RU" dirty="0"/>
              <a:t>, взаимодействие, сочувствие, событие в пространстве коммуникации между людьми.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921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мастер-класса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60" y="1628801"/>
            <a:ext cx="7748388" cy="432048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новый подход к философии обучения, ломающий устоявшиеся стереотипы;</a:t>
            </a:r>
          </a:p>
          <a:p>
            <a:r>
              <a:rPr lang="ru-RU" dirty="0" smtClean="0"/>
              <a:t>форма </a:t>
            </a:r>
            <a:r>
              <a:rPr lang="ru-RU" dirty="0"/>
              <a:t>работы в малых группах, позволяющая провести обмен мнениями;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условий для включения всех участников мастер-класса в активную деятельность;</a:t>
            </a:r>
          </a:p>
          <a:p>
            <a:r>
              <a:rPr lang="ru-RU" dirty="0" smtClean="0"/>
              <a:t>постановка </a:t>
            </a:r>
            <a:r>
              <a:rPr lang="ru-RU" dirty="0"/>
              <a:t>проблемной задачи и ее решение через проигрывание заданных ситуаций;</a:t>
            </a:r>
          </a:p>
          <a:p>
            <a:r>
              <a:rPr lang="ru-RU" dirty="0" smtClean="0"/>
              <a:t>формы</a:t>
            </a:r>
            <a:r>
              <a:rPr lang="ru-RU" dirty="0"/>
              <a:t>, методы, технологии работы должны предлагаться, а не навязываться участникам;</a:t>
            </a:r>
          </a:p>
          <a:p>
            <a:r>
              <a:rPr lang="ru-RU" dirty="0" smtClean="0"/>
              <a:t>демонстрация </a:t>
            </a:r>
            <a:r>
              <a:rPr lang="ru-RU" dirty="0"/>
              <a:t>приемов, раскрывающих творческий потенциал, как Мастера, так и участников мастер-класса;</a:t>
            </a:r>
          </a:p>
          <a:p>
            <a:r>
              <a:rPr lang="ru-RU" dirty="0" smtClean="0"/>
              <a:t>новая </a:t>
            </a:r>
            <a:r>
              <a:rPr lang="ru-RU" dirty="0"/>
              <a:t>форма взаимодействия – сотрудничество, сотворчество, совместный поиск решения педагогической задачи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58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347</TotalTime>
  <Words>794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PT Sans</vt:lpstr>
      <vt:lpstr>Trebuchet MS</vt:lpstr>
      <vt:lpstr>Tw Cen MT</vt:lpstr>
      <vt:lpstr>Контур</vt:lpstr>
      <vt:lpstr>технология «Мастер-класс»</vt:lpstr>
      <vt:lpstr>Цель и задачи</vt:lpstr>
      <vt:lpstr>Возможности мастер-класса</vt:lpstr>
      <vt:lpstr>Мастер</vt:lpstr>
      <vt:lpstr>Педагогическое мастерство</vt:lpstr>
      <vt:lpstr>Презентация PowerPoint</vt:lpstr>
      <vt:lpstr>Мастер класс</vt:lpstr>
      <vt:lpstr>Характеристика мастер-класса</vt:lpstr>
      <vt:lpstr>Особенности мастер-класса</vt:lpstr>
      <vt:lpstr>Примерный вариант описания мастер-класса</vt:lpstr>
      <vt:lpstr>Критерии качества мастер-класса</vt:lpstr>
      <vt:lpstr>Информационные ресурсы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технологии «Мастер-класс»</dc:title>
  <dc:creator>1</dc:creator>
  <cp:lastModifiedBy>1</cp:lastModifiedBy>
  <cp:revision>13</cp:revision>
  <dcterms:created xsi:type="dcterms:W3CDTF">2023-02-09T13:43:44Z</dcterms:created>
  <dcterms:modified xsi:type="dcterms:W3CDTF">2023-03-06T15:14:52Z</dcterms:modified>
</cp:coreProperties>
</file>