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77" r:id="rId6"/>
    <p:sldId id="276" r:id="rId7"/>
    <p:sldId id="280" r:id="rId8"/>
    <p:sldId id="286" r:id="rId9"/>
    <p:sldId id="290" r:id="rId10"/>
    <p:sldId id="287" r:id="rId11"/>
    <p:sldId id="288" r:id="rId12"/>
    <p:sldId id="283" r:id="rId13"/>
    <p:sldId id="270" r:id="rId14"/>
    <p:sldId id="271" r:id="rId15"/>
    <p:sldId id="273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4F"/>
    <a:srgbClr val="FFFF66"/>
    <a:srgbClr val="B6E7F6"/>
    <a:srgbClr val="33CCFF"/>
    <a:srgbClr val="EDE7FD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EFB27-404C-4D2A-9324-611C5C6E3A84}" v="184" dt="2022-11-21T12:58:48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21FB8-2E6D-4692-AE5E-7DC64B256DD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5F403-DA4B-4334-9A87-48F81A28B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93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039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96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23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696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57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43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62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07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47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pPr/>
              <a:t>Thursday, December 01,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393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December 01,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79372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1600200"/>
            <a:ext cx="10182778" cy="4251959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atin typeface="+mn-lt"/>
              </a:rPr>
              <a:t>«…каждую секунду в красном море миллионы кораблей терпят крушение и опускаются на дно. Но миллионы новых кораблей выходят из каменных гаваней вновь в плавание»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8" name="AutoShape 4" descr="Почему повышены тромбоциты и что с этим делать | Sauap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Admin\Desktop\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9815" y="238125"/>
          <a:ext cx="9969908" cy="577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954"/>
                <a:gridCol w="4984954"/>
              </a:tblGrid>
              <a:tr h="8650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   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Характеристики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Лейкоциты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156613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Особенности строения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Бесцветные клетки, с хорошо развитым ядром,</a:t>
                      </a:r>
                      <a:r>
                        <a:rPr lang="ru-RU" sz="2000" baseline="0" dirty="0" smtClean="0"/>
                        <a:t> некоторые из них способны к </a:t>
                      </a:r>
                      <a:r>
                        <a:rPr lang="ru-RU" sz="2000" baseline="0" dirty="0" err="1" smtClean="0"/>
                        <a:t>амебоидному</a:t>
                      </a:r>
                      <a:r>
                        <a:rPr lang="ru-RU" sz="2000" baseline="0" dirty="0" smtClean="0"/>
                        <a:t> движению 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9249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Место образования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Красный костный мозг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149311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Продолжительность жизни 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</a:t>
                      </a:r>
                      <a:r>
                        <a:rPr lang="ru-RU" sz="2000" baseline="0" dirty="0" smtClean="0"/>
                        <a:t> нескольких часов до 3-5 </a:t>
                      </a:r>
                      <a:r>
                        <a:rPr lang="ru-RU" sz="2000" dirty="0" smtClean="0"/>
                        <a:t>суток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9299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Функции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Распознавание</a:t>
                      </a:r>
                      <a:r>
                        <a:rPr lang="ru-RU" sz="2000" baseline="0" dirty="0" smtClean="0"/>
                        <a:t> и уничтожение чужеродных веществ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6629" y="604107"/>
          <a:ext cx="9719188" cy="482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594"/>
                <a:gridCol w="4859594"/>
              </a:tblGrid>
              <a:tr h="7797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   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Характеристики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Тромбоциты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91115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Особенности строения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Кровяные</a:t>
                      </a:r>
                      <a:r>
                        <a:rPr lang="ru-RU" sz="2000" baseline="0" dirty="0" smtClean="0"/>
                        <a:t> пластинки, отсутствует ядро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95025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Место образования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Красный костный мозг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134578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Продолжительность жизни 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5-7</a:t>
                      </a:r>
                      <a:r>
                        <a:rPr lang="ru-RU" sz="2000" baseline="0" dirty="0" smtClean="0"/>
                        <a:t> суток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83816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Функции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Свертывание</a:t>
                      </a:r>
                      <a:r>
                        <a:rPr lang="ru-RU" sz="2000" baseline="0" dirty="0" smtClean="0"/>
                        <a:t> крови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8" y="676039"/>
            <a:ext cx="11143129" cy="45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52" y="353077"/>
            <a:ext cx="10241280" cy="9199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Общий анализ крови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2387" y="1961535"/>
            <a:ext cx="9778181" cy="79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1 группа – пониженный гемоглобин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2890" y="2979174"/>
            <a:ext cx="9792929" cy="1002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2 группа – повышенное СОЭ и количество лейкоцитов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2388" y="4291781"/>
            <a:ext cx="9778180" cy="1017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</a:rPr>
              <a:t>3 группа – понижен гемоглобин, повышенное СОЭ и количество лейкоцитов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52" y="0"/>
            <a:ext cx="10241280" cy="12344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Закрепление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55064"/>
            <a:ext cx="10241280" cy="395935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Откройте задание № 4 в рабочем листе, возьмите телефон, наведите камеру на </a:t>
            </a:r>
            <a:r>
              <a:rPr lang="en-US" sz="2400" b="1" dirty="0" smtClean="0"/>
              <a:t>QR</a:t>
            </a:r>
            <a:r>
              <a:rPr lang="ru-RU" sz="2400" b="1" dirty="0" smtClean="0"/>
              <a:t>-</a:t>
            </a:r>
            <a:r>
              <a:rPr lang="en-US" sz="2400" b="1" dirty="0" smtClean="0"/>
              <a:t>CODE</a:t>
            </a:r>
            <a:r>
              <a:rPr lang="ru-RU" sz="2400" b="1" dirty="0" smtClean="0"/>
              <a:t> и перейдите по ссылке</a:t>
            </a:r>
            <a:endParaRPr lang="en-US" sz="24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 Нажмите «НАЧАТЬ ИГРУ»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 После окончания игры нажмите «ОТПРАВИТЬ ОТВЕТЫ» и внесите свое имя в список лидеров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qrcoder.ru/code/?https%3A%2F%2Fwordwall.net%2Fru%2Fresource%2F38508888&amp;4&amp;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899646"/>
            <a:ext cx="2971945" cy="274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865" y="0"/>
            <a:ext cx="10241280" cy="12344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Домашнее задание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4116" y="1330599"/>
            <a:ext cx="10241280" cy="3959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Написать эссе на тему «Я - клетка крови»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Составить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синквейн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тему «Кровь»</a:t>
            </a:r>
          </a:p>
        </p:txBody>
      </p:sp>
      <p:pic>
        <p:nvPicPr>
          <p:cNvPr id="6" name="Рисунок 5" descr="pngwi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8910" y="3778110"/>
            <a:ext cx="1605699" cy="293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0"/>
            <a:ext cx="9742602" cy="5555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Квадрат настроения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33541" y="745777"/>
          <a:ext cx="8128000" cy="591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058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28559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6E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0E04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4664" y="4081806"/>
            <a:ext cx="2903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ИСПЫТЫВАЛ ТРУДНОСТИ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88211" y="2198017"/>
            <a:ext cx="290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МНЕ НУЖНА ПОМОЩЬ! НЕ УДАЛОСЬ РАЗОБРАТЬСЯ В ТЕМЕ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7617" y="2328421"/>
            <a:ext cx="290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МНЕ МНОГОЕ БЫЛО ПОНЯТНО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40165" y="4166648"/>
            <a:ext cx="2903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БЫЛО ИНТЕРЕСНО, УЗНАЛ МНОГО НОВОГО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0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919390" y="1684172"/>
            <a:ext cx="9966325" cy="197342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Тема урока: «Состав крови»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8965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7859" y="589935"/>
            <a:ext cx="10241280" cy="1185077"/>
          </a:xfrm>
        </p:spPr>
        <p:txBody>
          <a:bodyPr>
            <a:normAutofit/>
          </a:bodyPr>
          <a:lstStyle/>
          <a:p>
            <a:r>
              <a:rPr lang="ru-RU" sz="3100" cap="none" spc="0" dirty="0" smtClean="0"/>
              <a:t>Цель урока:</a:t>
            </a:r>
            <a:r>
              <a:rPr lang="ru-RU" sz="3100" cap="none" dirty="0" smtClean="0"/>
              <a:t> </a:t>
            </a:r>
            <a:r>
              <a:rPr lang="ru-RU" sz="3100" cap="none" spc="0" dirty="0" smtClean="0"/>
              <a:t>расширение знаний о составе крови</a:t>
            </a:r>
            <a:r>
              <a:rPr lang="ru-RU" spc="0" dirty="0" smtClean="0"/>
              <a:t/>
            </a:r>
            <a:br>
              <a:rPr lang="ru-RU" spc="0" dirty="0" smtClean="0"/>
            </a:br>
            <a:endParaRPr lang="ru-RU" spc="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71600" y="2112264"/>
            <a:ext cx="10241280" cy="2531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/>
              <a:t>Задачи: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3200" b="1" dirty="0" smtClean="0"/>
              <a:t>Изучить строение клеток крови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/>
              <a:t>2. Изучить функции основных компонентов крови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 descr="pngwi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9228" y="3796964"/>
            <a:ext cx="1605699" cy="293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129" y="442451"/>
            <a:ext cx="10241280" cy="8943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Определение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7640" y="1972235"/>
            <a:ext cx="5087326" cy="3478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000" b="1" dirty="0" smtClean="0"/>
              <a:t>КРОВЬ </a:t>
            </a:r>
            <a:r>
              <a:rPr lang="ru-RU" sz="2800" b="1" dirty="0" smtClean="0"/>
              <a:t>- это жидкая соединительная ткань, которая состоит из плазмы и форменных элементов крови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1026" name="Picture 2" descr="C:\Users\Admin\Desktop\shutterstock_250424386-e1528501236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906" y="1839898"/>
            <a:ext cx="5310214" cy="33520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46" y="355416"/>
            <a:ext cx="10590904" cy="15849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сколько литров крови содержится в организме человека?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402540"/>
            <a:ext cx="10241280" cy="36690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Известно, что 7% от массы тела приходится на кровь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Посчитайте, сколько литров крови в твоем организме, зная свою массу тела</a:t>
            </a:r>
          </a:p>
          <a:p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ФОРМУЛА ВЫЧИСЛЕНИЙ: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МАССА ТЕЛА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0,07</a:t>
            </a:r>
          </a:p>
          <a:p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9184" y="4784059"/>
            <a:ext cx="8100128" cy="173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 подростков в организме содержится примерно </a:t>
            </a:r>
          </a:p>
          <a:p>
            <a:pPr algn="ctr"/>
            <a:r>
              <a:rPr lang="ru-RU" sz="2400" b="1" dirty="0" smtClean="0"/>
              <a:t>3-4 литра крови, а у взрослых -  5-6 литров</a:t>
            </a:r>
            <a:endParaRPr lang="ru-RU" sz="2400" b="1" dirty="0"/>
          </a:p>
        </p:txBody>
      </p:sp>
      <p:pic>
        <p:nvPicPr>
          <p:cNvPr id="7" name="Рисунок 6" descr="pngwi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8910" y="3778110"/>
            <a:ext cx="1605699" cy="293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614" y="0"/>
            <a:ext cx="10241280" cy="10123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 крови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3110" y="3244645"/>
            <a:ext cx="3313732" cy="888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Лейкоциты и тромбоциты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2202" y="4447884"/>
            <a:ext cx="3275050" cy="935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Эритроциты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0660" y="1911927"/>
            <a:ext cx="3387389" cy="1034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Плазма </a:t>
            </a:r>
            <a:endParaRPr lang="ru-RU" dirty="0"/>
          </a:p>
        </p:txBody>
      </p:sp>
      <p:pic>
        <p:nvPicPr>
          <p:cNvPr id="3" name="Picture 2" descr="C:\Users\Admin\Desktop\probirka_analiz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391" y="1788382"/>
            <a:ext cx="6311590" cy="420499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>
            <a:stCxn id="6" idx="3"/>
          </p:cNvCxnSpPr>
          <p:nvPr/>
        </p:nvCxnSpPr>
        <p:spPr>
          <a:xfrm>
            <a:off x="4658049" y="2429052"/>
            <a:ext cx="3615796" cy="1228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>
            <a:off x="4596842" y="3688978"/>
            <a:ext cx="3573764" cy="499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</p:cNvCxnSpPr>
          <p:nvPr/>
        </p:nvCxnSpPr>
        <p:spPr>
          <a:xfrm flipV="1">
            <a:off x="4557252" y="4837471"/>
            <a:ext cx="3583858" cy="7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esktop\maxresdefault.jpg"/>
          <p:cNvPicPr>
            <a:picLocks noChangeAspect="1" noChangeArrowheads="1"/>
          </p:cNvPicPr>
          <p:nvPr/>
        </p:nvPicPr>
        <p:blipFill>
          <a:blip r:embed="rId2" cstate="print">
            <a:lum bright="54000" contrast="19000"/>
          </a:blip>
          <a:srcRect/>
          <a:stretch>
            <a:fillRect/>
          </a:stretch>
        </p:blipFill>
        <p:spPr bwMode="auto">
          <a:xfrm>
            <a:off x="762000" y="-106680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работы в группах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3832" y="2409770"/>
            <a:ext cx="10020054" cy="3179869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Распределите роли в группе</a:t>
            </a:r>
          </a:p>
          <a:p>
            <a:r>
              <a:rPr lang="ru-RU" sz="3200" dirty="0" smtClean="0"/>
              <a:t>Заполните пропуски в таблице № 2 в рабочих ластах, с помощью учебника на страницах 109 – 114</a:t>
            </a:r>
          </a:p>
          <a:p>
            <a:r>
              <a:rPr lang="ru-RU" sz="3200" dirty="0" smtClean="0"/>
              <a:t>Время на выполнение задания - 3 минуты</a:t>
            </a:r>
          </a:p>
        </p:txBody>
      </p:sp>
      <p:pic>
        <p:nvPicPr>
          <p:cNvPr id="5" name="Рисунок 4" descr="pngwi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7962" y="4321277"/>
            <a:ext cx="1464824" cy="253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72988" y="247649"/>
          <a:ext cx="9906288" cy="5990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144"/>
                <a:gridCol w="4953144"/>
              </a:tblGrid>
              <a:tr h="9014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   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Характеристики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  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Эритроциты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182058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Особенности строения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Красного</a:t>
                      </a:r>
                      <a:r>
                        <a:rPr lang="ru-RU" sz="2000" baseline="0" dirty="0" smtClean="0"/>
                        <a:t> цвета, ф</a:t>
                      </a:r>
                      <a:r>
                        <a:rPr lang="ru-RU" sz="2000" dirty="0" smtClean="0"/>
                        <a:t>орма</a:t>
                      </a:r>
                      <a:r>
                        <a:rPr lang="ru-RU" sz="2000" baseline="0" dirty="0" smtClean="0"/>
                        <a:t> д</a:t>
                      </a:r>
                      <a:r>
                        <a:rPr lang="ru-RU" sz="2000" dirty="0" smtClean="0"/>
                        <a:t>вояковогнутого диска, у млекопитающих в зрелых эритроцитах отсутствует</a:t>
                      </a:r>
                      <a:r>
                        <a:rPr lang="ru-RU" sz="2000" baseline="0" dirty="0" smtClean="0"/>
                        <a:t> ядро, в состав эритроцитов  входит </a:t>
                      </a:r>
                      <a:r>
                        <a:rPr lang="ru-RU" sz="2000" b="1" i="1" u="sng" baseline="0" dirty="0" smtClean="0"/>
                        <a:t>гемоглобин, 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116041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Место образования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Красный костный мозг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113950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Продолжительность жизни 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120-130 суток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  <a:tr h="96899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Функции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Перенос</a:t>
                      </a:r>
                      <a:r>
                        <a:rPr lang="ru-RU" sz="2000" baseline="0" dirty="0" smtClean="0"/>
                        <a:t> газов</a:t>
                      </a:r>
                      <a:endParaRPr lang="ru-RU" sz="2000" dirty="0"/>
                    </a:p>
                  </a:txBody>
                  <a:tcPr>
                    <a:solidFill>
                      <a:srgbClr val="00B0F0">
                        <a:alpha val="3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x05kf3snsy2toainumhbdhxjaniygrfita6uj0xvuj3xi2xk0lcxs4wjpf6exoob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618" y="0"/>
            <a:ext cx="9966999" cy="717176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Эритроциты крови человека</a:t>
            </a:r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D:\УГ 2022\Eosinophil,_Red_Blood_Cells,_Plate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318" y="1006650"/>
            <a:ext cx="5320920" cy="5456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385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GradientRiseVTI</vt:lpstr>
      <vt:lpstr>«…каждую секунду в красном море миллионы кораблей терпят крушение и опускаются на дно. Но миллионы новых кораблей выходят из каменных гаваней вновь в плавание»  </vt:lpstr>
      <vt:lpstr>Слайд 2</vt:lpstr>
      <vt:lpstr>Цель урока: расширение знаний о составе крови </vt:lpstr>
      <vt:lpstr>Определение</vt:lpstr>
      <vt:lpstr>сколько литров крови содержится в организме человека?</vt:lpstr>
      <vt:lpstr>Состав крови</vt:lpstr>
      <vt:lpstr>Правила работы в группах</vt:lpstr>
      <vt:lpstr>Слайд 8</vt:lpstr>
      <vt:lpstr>Эритроциты крови человека</vt:lpstr>
      <vt:lpstr>Слайд 10</vt:lpstr>
      <vt:lpstr>Слайд 11</vt:lpstr>
      <vt:lpstr>Слайд 12</vt:lpstr>
      <vt:lpstr>Общий анализ крови</vt:lpstr>
      <vt:lpstr>Закрепление</vt:lpstr>
      <vt:lpstr>Домашнее задание </vt:lpstr>
      <vt:lpstr>Квадрат настроения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ЕГЭ</cp:lastModifiedBy>
  <cp:revision>214</cp:revision>
  <dcterms:created xsi:type="dcterms:W3CDTF">2022-11-21T12:29:40Z</dcterms:created>
  <dcterms:modified xsi:type="dcterms:W3CDTF">2022-12-01T03:10:24Z</dcterms:modified>
</cp:coreProperties>
</file>