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9" r:id="rId2"/>
    <p:sldId id="317" r:id="rId3"/>
    <p:sldId id="262" r:id="rId4"/>
    <p:sldId id="263" r:id="rId5"/>
    <p:sldId id="264" r:id="rId6"/>
    <p:sldId id="265" r:id="rId7"/>
    <p:sldId id="272" r:id="rId8"/>
    <p:sldId id="267" r:id="rId9"/>
    <p:sldId id="269" r:id="rId10"/>
    <p:sldId id="270" r:id="rId11"/>
    <p:sldId id="271" r:id="rId12"/>
    <p:sldId id="268" r:id="rId13"/>
    <p:sldId id="274" r:id="rId14"/>
    <p:sldId id="273" r:id="rId15"/>
    <p:sldId id="275" r:id="rId16"/>
    <p:sldId id="276" r:id="rId17"/>
    <p:sldId id="278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93" r:id="rId28"/>
    <p:sldId id="294" r:id="rId29"/>
    <p:sldId id="287" r:id="rId30"/>
    <p:sldId id="288" r:id="rId31"/>
    <p:sldId id="289" r:id="rId32"/>
    <p:sldId id="290" r:id="rId33"/>
    <p:sldId id="291" r:id="rId34"/>
    <p:sldId id="292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585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65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5" y="8"/>
            <a:ext cx="9143987" cy="4571997"/>
          </a:xfrm>
          <a:custGeom>
            <a:avLst/>
            <a:gdLst/>
            <a:ahLst/>
            <a:cxnLst/>
            <a:rect l="l" t="t" r="r" b="b"/>
            <a:pathLst>
              <a:path w="9143987" h="4571997">
                <a:moveTo>
                  <a:pt x="1" y="4316132"/>
                </a:moveTo>
                <a:lnTo>
                  <a:pt x="255863" y="4571994"/>
                </a:lnTo>
                <a:lnTo>
                  <a:pt x="203619" y="4571994"/>
                </a:lnTo>
                <a:lnTo>
                  <a:pt x="1" y="4368376"/>
                </a:lnTo>
                <a:close/>
                <a:moveTo>
                  <a:pt x="9143985" y="4208793"/>
                </a:moveTo>
                <a:lnTo>
                  <a:pt x="9143985" y="4261037"/>
                </a:lnTo>
                <a:lnTo>
                  <a:pt x="8833027" y="4571996"/>
                </a:lnTo>
                <a:lnTo>
                  <a:pt x="8780783" y="4571996"/>
                </a:lnTo>
                <a:close/>
                <a:moveTo>
                  <a:pt x="8664832" y="4076819"/>
                </a:moveTo>
                <a:lnTo>
                  <a:pt x="8775657" y="4076819"/>
                </a:lnTo>
                <a:lnTo>
                  <a:pt x="8775657" y="4187644"/>
                </a:lnTo>
                <a:lnTo>
                  <a:pt x="8664832" y="4187644"/>
                </a:lnTo>
                <a:close/>
                <a:moveTo>
                  <a:pt x="7614024" y="4076819"/>
                </a:moveTo>
                <a:lnTo>
                  <a:pt x="7724849" y="4076819"/>
                </a:lnTo>
                <a:lnTo>
                  <a:pt x="7724849" y="4187644"/>
                </a:lnTo>
                <a:lnTo>
                  <a:pt x="7614024" y="4187644"/>
                </a:lnTo>
                <a:close/>
                <a:moveTo>
                  <a:pt x="6563216" y="4076819"/>
                </a:moveTo>
                <a:lnTo>
                  <a:pt x="6674041" y="4076819"/>
                </a:lnTo>
                <a:lnTo>
                  <a:pt x="6674041" y="4187644"/>
                </a:lnTo>
                <a:lnTo>
                  <a:pt x="6563216" y="4187644"/>
                </a:lnTo>
                <a:close/>
                <a:moveTo>
                  <a:pt x="5512408" y="4076819"/>
                </a:moveTo>
                <a:lnTo>
                  <a:pt x="5623233" y="4076819"/>
                </a:lnTo>
                <a:lnTo>
                  <a:pt x="5623233" y="4187644"/>
                </a:lnTo>
                <a:lnTo>
                  <a:pt x="5512408" y="4187644"/>
                </a:lnTo>
                <a:close/>
                <a:moveTo>
                  <a:pt x="4461600" y="4076819"/>
                </a:moveTo>
                <a:lnTo>
                  <a:pt x="4572425" y="4076819"/>
                </a:lnTo>
                <a:lnTo>
                  <a:pt x="4572425" y="4187644"/>
                </a:lnTo>
                <a:lnTo>
                  <a:pt x="4461600" y="4187644"/>
                </a:lnTo>
                <a:close/>
                <a:moveTo>
                  <a:pt x="3410793" y="4076819"/>
                </a:moveTo>
                <a:lnTo>
                  <a:pt x="3521618" y="4076819"/>
                </a:lnTo>
                <a:lnTo>
                  <a:pt x="3521618" y="4187644"/>
                </a:lnTo>
                <a:lnTo>
                  <a:pt x="3410793" y="4187644"/>
                </a:lnTo>
                <a:close/>
                <a:moveTo>
                  <a:pt x="2359985" y="4076819"/>
                </a:moveTo>
                <a:lnTo>
                  <a:pt x="2470810" y="4076819"/>
                </a:lnTo>
                <a:lnTo>
                  <a:pt x="2470810" y="4187644"/>
                </a:lnTo>
                <a:lnTo>
                  <a:pt x="2359985" y="4187644"/>
                </a:lnTo>
                <a:close/>
                <a:moveTo>
                  <a:pt x="1309177" y="4076819"/>
                </a:moveTo>
                <a:lnTo>
                  <a:pt x="1420002" y="4076819"/>
                </a:lnTo>
                <a:lnTo>
                  <a:pt x="1420002" y="4187644"/>
                </a:lnTo>
                <a:lnTo>
                  <a:pt x="1309177" y="4187644"/>
                </a:lnTo>
                <a:close/>
                <a:moveTo>
                  <a:pt x="258369" y="4076819"/>
                </a:moveTo>
                <a:lnTo>
                  <a:pt x="369194" y="4076819"/>
                </a:lnTo>
                <a:lnTo>
                  <a:pt x="369194" y="4187644"/>
                </a:lnTo>
                <a:lnTo>
                  <a:pt x="258369" y="4187644"/>
                </a:lnTo>
                <a:close/>
                <a:moveTo>
                  <a:pt x="8139428" y="3551212"/>
                </a:moveTo>
                <a:lnTo>
                  <a:pt x="8250253" y="3551212"/>
                </a:lnTo>
                <a:lnTo>
                  <a:pt x="8250253" y="3662037"/>
                </a:lnTo>
                <a:lnTo>
                  <a:pt x="8139428" y="3662037"/>
                </a:lnTo>
                <a:close/>
                <a:moveTo>
                  <a:pt x="7088620" y="3551212"/>
                </a:moveTo>
                <a:lnTo>
                  <a:pt x="7199445" y="3551212"/>
                </a:lnTo>
                <a:lnTo>
                  <a:pt x="7199445" y="3662037"/>
                </a:lnTo>
                <a:lnTo>
                  <a:pt x="7088620" y="3662037"/>
                </a:lnTo>
                <a:close/>
                <a:moveTo>
                  <a:pt x="6037812" y="3551212"/>
                </a:moveTo>
                <a:lnTo>
                  <a:pt x="6148637" y="3551212"/>
                </a:lnTo>
                <a:lnTo>
                  <a:pt x="6148637" y="3662037"/>
                </a:lnTo>
                <a:lnTo>
                  <a:pt x="6037812" y="3662037"/>
                </a:lnTo>
                <a:close/>
                <a:moveTo>
                  <a:pt x="4987004" y="3551212"/>
                </a:moveTo>
                <a:lnTo>
                  <a:pt x="5097829" y="3551212"/>
                </a:lnTo>
                <a:lnTo>
                  <a:pt x="5097829" y="3662037"/>
                </a:lnTo>
                <a:lnTo>
                  <a:pt x="4987004" y="3662037"/>
                </a:lnTo>
                <a:close/>
                <a:moveTo>
                  <a:pt x="3936204" y="3551212"/>
                </a:moveTo>
                <a:lnTo>
                  <a:pt x="4047028" y="3551212"/>
                </a:lnTo>
                <a:lnTo>
                  <a:pt x="4047028" y="3662037"/>
                </a:lnTo>
                <a:lnTo>
                  <a:pt x="3936204" y="3662037"/>
                </a:lnTo>
                <a:close/>
                <a:moveTo>
                  <a:pt x="2885395" y="3551212"/>
                </a:moveTo>
                <a:lnTo>
                  <a:pt x="2996220" y="3551212"/>
                </a:lnTo>
                <a:lnTo>
                  <a:pt x="2996220" y="3662037"/>
                </a:lnTo>
                <a:lnTo>
                  <a:pt x="2885395" y="3662037"/>
                </a:lnTo>
                <a:close/>
                <a:moveTo>
                  <a:pt x="1834587" y="3551212"/>
                </a:moveTo>
                <a:lnTo>
                  <a:pt x="1945412" y="3551212"/>
                </a:lnTo>
                <a:lnTo>
                  <a:pt x="1945412" y="3662037"/>
                </a:lnTo>
                <a:lnTo>
                  <a:pt x="1834587" y="3662037"/>
                </a:lnTo>
                <a:close/>
                <a:moveTo>
                  <a:pt x="783778" y="3551212"/>
                </a:moveTo>
                <a:lnTo>
                  <a:pt x="894603" y="3551212"/>
                </a:lnTo>
                <a:lnTo>
                  <a:pt x="894603" y="3662037"/>
                </a:lnTo>
                <a:lnTo>
                  <a:pt x="783778" y="3662037"/>
                </a:lnTo>
                <a:close/>
                <a:moveTo>
                  <a:pt x="2942310" y="3107962"/>
                </a:moveTo>
                <a:lnTo>
                  <a:pt x="2470818" y="3579456"/>
                </a:lnTo>
                <a:lnTo>
                  <a:pt x="2470818" y="3634904"/>
                </a:lnTo>
                <a:lnTo>
                  <a:pt x="2942310" y="4106399"/>
                </a:lnTo>
                <a:lnTo>
                  <a:pt x="3410800" y="3637911"/>
                </a:lnTo>
                <a:lnTo>
                  <a:pt x="3410800" y="3576450"/>
                </a:lnTo>
                <a:close/>
                <a:moveTo>
                  <a:pt x="8195700" y="3107962"/>
                </a:moveTo>
                <a:lnTo>
                  <a:pt x="7724849" y="3578813"/>
                </a:lnTo>
                <a:lnTo>
                  <a:pt x="7724849" y="3635545"/>
                </a:lnTo>
                <a:lnTo>
                  <a:pt x="8195702" y="4106398"/>
                </a:lnTo>
                <a:lnTo>
                  <a:pt x="8664832" y="3637268"/>
                </a:lnTo>
                <a:lnTo>
                  <a:pt x="8664832" y="3577094"/>
                </a:lnTo>
                <a:close/>
                <a:moveTo>
                  <a:pt x="5043655" y="3107962"/>
                </a:moveTo>
                <a:lnTo>
                  <a:pt x="4572425" y="3579192"/>
                </a:lnTo>
                <a:lnTo>
                  <a:pt x="4572425" y="3635169"/>
                </a:lnTo>
                <a:lnTo>
                  <a:pt x="5043654" y="4106399"/>
                </a:lnTo>
                <a:lnTo>
                  <a:pt x="5512408" y="3637645"/>
                </a:lnTo>
                <a:lnTo>
                  <a:pt x="5512408" y="3576714"/>
                </a:lnTo>
                <a:close/>
                <a:moveTo>
                  <a:pt x="840943" y="3107962"/>
                </a:moveTo>
                <a:lnTo>
                  <a:pt x="369199" y="3579705"/>
                </a:lnTo>
                <a:lnTo>
                  <a:pt x="369199" y="3634656"/>
                </a:lnTo>
                <a:lnTo>
                  <a:pt x="840943" y="4106401"/>
                </a:lnTo>
                <a:lnTo>
                  <a:pt x="1309186" y="3638165"/>
                </a:lnTo>
                <a:lnTo>
                  <a:pt x="1309186" y="3576196"/>
                </a:lnTo>
                <a:close/>
                <a:moveTo>
                  <a:pt x="3992991" y="3107961"/>
                </a:moveTo>
                <a:lnTo>
                  <a:pt x="3521625" y="3579327"/>
                </a:lnTo>
                <a:lnTo>
                  <a:pt x="3521625" y="3635034"/>
                </a:lnTo>
                <a:lnTo>
                  <a:pt x="3992992" y="4106400"/>
                </a:lnTo>
                <a:lnTo>
                  <a:pt x="4461600" y="3637773"/>
                </a:lnTo>
                <a:lnTo>
                  <a:pt x="4461600" y="3576588"/>
                </a:lnTo>
                <a:close/>
                <a:moveTo>
                  <a:pt x="1891629" y="3107961"/>
                </a:moveTo>
                <a:lnTo>
                  <a:pt x="1420011" y="3579585"/>
                </a:lnTo>
                <a:lnTo>
                  <a:pt x="1420011" y="3634777"/>
                </a:lnTo>
                <a:lnTo>
                  <a:pt x="1891629" y="4106400"/>
                </a:lnTo>
                <a:lnTo>
                  <a:pt x="2359993" y="3638038"/>
                </a:lnTo>
                <a:lnTo>
                  <a:pt x="2359993" y="3576322"/>
                </a:lnTo>
                <a:close/>
                <a:moveTo>
                  <a:pt x="6094336" y="3107961"/>
                </a:moveTo>
                <a:lnTo>
                  <a:pt x="5623233" y="3579064"/>
                </a:lnTo>
                <a:lnTo>
                  <a:pt x="5623233" y="3635295"/>
                </a:lnTo>
                <a:lnTo>
                  <a:pt x="6094336" y="4106399"/>
                </a:lnTo>
                <a:lnTo>
                  <a:pt x="6563216" y="3637520"/>
                </a:lnTo>
                <a:lnTo>
                  <a:pt x="6563216" y="3576841"/>
                </a:lnTo>
                <a:close/>
                <a:moveTo>
                  <a:pt x="7145019" y="3107960"/>
                </a:moveTo>
                <a:lnTo>
                  <a:pt x="6674041" y="3578938"/>
                </a:lnTo>
                <a:lnTo>
                  <a:pt x="6674041" y="3635421"/>
                </a:lnTo>
                <a:lnTo>
                  <a:pt x="7145018" y="4106399"/>
                </a:lnTo>
                <a:lnTo>
                  <a:pt x="7614024" y="3637394"/>
                </a:lnTo>
                <a:lnTo>
                  <a:pt x="7614024" y="3576965"/>
                </a:lnTo>
                <a:close/>
                <a:moveTo>
                  <a:pt x="8664832" y="3027337"/>
                </a:moveTo>
                <a:lnTo>
                  <a:pt x="8775657" y="3027337"/>
                </a:lnTo>
                <a:lnTo>
                  <a:pt x="8775657" y="3138162"/>
                </a:lnTo>
                <a:lnTo>
                  <a:pt x="8664832" y="3138162"/>
                </a:lnTo>
                <a:close/>
                <a:moveTo>
                  <a:pt x="7614024" y="3027337"/>
                </a:moveTo>
                <a:lnTo>
                  <a:pt x="7724849" y="3027337"/>
                </a:lnTo>
                <a:lnTo>
                  <a:pt x="7724849" y="3138162"/>
                </a:lnTo>
                <a:lnTo>
                  <a:pt x="7614024" y="3138162"/>
                </a:lnTo>
                <a:close/>
                <a:moveTo>
                  <a:pt x="6563216" y="3027337"/>
                </a:moveTo>
                <a:lnTo>
                  <a:pt x="6674041" y="3027337"/>
                </a:lnTo>
                <a:lnTo>
                  <a:pt x="6674041" y="3138162"/>
                </a:lnTo>
                <a:lnTo>
                  <a:pt x="6563216" y="3138162"/>
                </a:lnTo>
                <a:close/>
                <a:moveTo>
                  <a:pt x="5512408" y="3027337"/>
                </a:moveTo>
                <a:lnTo>
                  <a:pt x="5623233" y="3027337"/>
                </a:lnTo>
                <a:lnTo>
                  <a:pt x="5623233" y="3138162"/>
                </a:lnTo>
                <a:lnTo>
                  <a:pt x="5512408" y="3138162"/>
                </a:lnTo>
                <a:close/>
                <a:moveTo>
                  <a:pt x="4461600" y="3027337"/>
                </a:moveTo>
                <a:lnTo>
                  <a:pt x="4572425" y="3027337"/>
                </a:lnTo>
                <a:lnTo>
                  <a:pt x="4572425" y="3138162"/>
                </a:lnTo>
                <a:lnTo>
                  <a:pt x="4461600" y="3138162"/>
                </a:lnTo>
                <a:close/>
                <a:moveTo>
                  <a:pt x="3410798" y="3027337"/>
                </a:moveTo>
                <a:lnTo>
                  <a:pt x="3521622" y="3027337"/>
                </a:lnTo>
                <a:lnTo>
                  <a:pt x="3521622" y="3138162"/>
                </a:lnTo>
                <a:lnTo>
                  <a:pt x="3410798" y="3138162"/>
                </a:lnTo>
                <a:close/>
                <a:moveTo>
                  <a:pt x="2359990" y="3027337"/>
                </a:moveTo>
                <a:lnTo>
                  <a:pt x="2470815" y="3027337"/>
                </a:lnTo>
                <a:lnTo>
                  <a:pt x="2470815" y="3138162"/>
                </a:lnTo>
                <a:lnTo>
                  <a:pt x="2359990" y="3138162"/>
                </a:lnTo>
                <a:close/>
                <a:moveTo>
                  <a:pt x="1309183" y="3027337"/>
                </a:moveTo>
                <a:lnTo>
                  <a:pt x="1420008" y="3027337"/>
                </a:lnTo>
                <a:lnTo>
                  <a:pt x="1420008" y="3138162"/>
                </a:lnTo>
                <a:lnTo>
                  <a:pt x="1309183" y="3138162"/>
                </a:lnTo>
                <a:close/>
                <a:moveTo>
                  <a:pt x="258373" y="3027337"/>
                </a:moveTo>
                <a:lnTo>
                  <a:pt x="369197" y="3027337"/>
                </a:lnTo>
                <a:lnTo>
                  <a:pt x="369197" y="3138162"/>
                </a:lnTo>
                <a:lnTo>
                  <a:pt x="258373" y="3138162"/>
                </a:lnTo>
                <a:close/>
                <a:moveTo>
                  <a:pt x="7642081" y="2610898"/>
                </a:moveTo>
                <a:lnTo>
                  <a:pt x="7171142" y="3081837"/>
                </a:lnTo>
                <a:lnTo>
                  <a:pt x="7640516" y="3551212"/>
                </a:lnTo>
                <a:lnTo>
                  <a:pt x="7700206" y="3551212"/>
                </a:lnTo>
                <a:lnTo>
                  <a:pt x="8169578" y="3081840"/>
                </a:lnTo>
                <a:lnTo>
                  <a:pt x="7698636" y="2610898"/>
                </a:lnTo>
                <a:close/>
                <a:moveTo>
                  <a:pt x="6591400" y="2610898"/>
                </a:moveTo>
                <a:lnTo>
                  <a:pt x="6120458" y="3081839"/>
                </a:lnTo>
                <a:lnTo>
                  <a:pt x="6589831" y="3551212"/>
                </a:lnTo>
                <a:lnTo>
                  <a:pt x="6649523" y="3551212"/>
                </a:lnTo>
                <a:lnTo>
                  <a:pt x="7118897" y="3081838"/>
                </a:lnTo>
                <a:lnTo>
                  <a:pt x="6647958" y="2610898"/>
                </a:lnTo>
                <a:close/>
                <a:moveTo>
                  <a:pt x="5540719" y="2610898"/>
                </a:moveTo>
                <a:lnTo>
                  <a:pt x="5069777" y="3081840"/>
                </a:lnTo>
                <a:lnTo>
                  <a:pt x="5539149" y="3551212"/>
                </a:lnTo>
                <a:lnTo>
                  <a:pt x="5598841" y="3551212"/>
                </a:lnTo>
                <a:lnTo>
                  <a:pt x="6068214" y="3081839"/>
                </a:lnTo>
                <a:lnTo>
                  <a:pt x="5597273" y="2610898"/>
                </a:lnTo>
                <a:close/>
                <a:moveTo>
                  <a:pt x="4490037" y="2610898"/>
                </a:moveTo>
                <a:lnTo>
                  <a:pt x="4019113" y="3081839"/>
                </a:lnTo>
                <a:lnTo>
                  <a:pt x="4488468" y="3551212"/>
                </a:lnTo>
                <a:lnTo>
                  <a:pt x="4548161" y="3551212"/>
                </a:lnTo>
                <a:lnTo>
                  <a:pt x="5017533" y="3081840"/>
                </a:lnTo>
                <a:lnTo>
                  <a:pt x="4546591" y="2610898"/>
                </a:lnTo>
                <a:close/>
                <a:moveTo>
                  <a:pt x="3439375" y="2610898"/>
                </a:moveTo>
                <a:lnTo>
                  <a:pt x="2968432" y="3081840"/>
                </a:lnTo>
                <a:lnTo>
                  <a:pt x="3437804" y="3551212"/>
                </a:lnTo>
                <a:lnTo>
                  <a:pt x="3497496" y="3551212"/>
                </a:lnTo>
                <a:lnTo>
                  <a:pt x="3966869" y="3081840"/>
                </a:lnTo>
                <a:lnTo>
                  <a:pt x="3495925" y="2610898"/>
                </a:lnTo>
                <a:close/>
                <a:moveTo>
                  <a:pt x="2388694" y="2610898"/>
                </a:moveTo>
                <a:lnTo>
                  <a:pt x="1917751" y="3081839"/>
                </a:lnTo>
                <a:lnTo>
                  <a:pt x="2387125" y="3551212"/>
                </a:lnTo>
                <a:lnTo>
                  <a:pt x="2446818" y="3551212"/>
                </a:lnTo>
                <a:lnTo>
                  <a:pt x="2916188" y="3081841"/>
                </a:lnTo>
                <a:lnTo>
                  <a:pt x="2445246" y="2610898"/>
                </a:lnTo>
                <a:close/>
                <a:moveTo>
                  <a:pt x="1338016" y="2610898"/>
                </a:moveTo>
                <a:lnTo>
                  <a:pt x="867065" y="3081840"/>
                </a:lnTo>
                <a:lnTo>
                  <a:pt x="1336446" y="3551212"/>
                </a:lnTo>
                <a:lnTo>
                  <a:pt x="1396142" y="3551212"/>
                </a:lnTo>
                <a:lnTo>
                  <a:pt x="1865507" y="3081839"/>
                </a:lnTo>
                <a:lnTo>
                  <a:pt x="1394572" y="2610898"/>
                </a:lnTo>
                <a:close/>
                <a:moveTo>
                  <a:pt x="8139428" y="2500073"/>
                </a:moveTo>
                <a:lnTo>
                  <a:pt x="8250253" y="2500073"/>
                </a:lnTo>
                <a:lnTo>
                  <a:pt x="8250253" y="2610898"/>
                </a:lnTo>
                <a:lnTo>
                  <a:pt x="8139428" y="2610898"/>
                </a:lnTo>
                <a:close/>
                <a:moveTo>
                  <a:pt x="7088620" y="2500073"/>
                </a:moveTo>
                <a:lnTo>
                  <a:pt x="7199445" y="2500073"/>
                </a:lnTo>
                <a:lnTo>
                  <a:pt x="7199445" y="2610898"/>
                </a:lnTo>
                <a:lnTo>
                  <a:pt x="7088620" y="2610898"/>
                </a:lnTo>
                <a:close/>
                <a:moveTo>
                  <a:pt x="6037812" y="2500073"/>
                </a:moveTo>
                <a:lnTo>
                  <a:pt x="6148637" y="2500073"/>
                </a:lnTo>
                <a:lnTo>
                  <a:pt x="6148637" y="2610898"/>
                </a:lnTo>
                <a:lnTo>
                  <a:pt x="6037812" y="2610898"/>
                </a:lnTo>
                <a:close/>
                <a:moveTo>
                  <a:pt x="4987004" y="2500073"/>
                </a:moveTo>
                <a:lnTo>
                  <a:pt x="5097829" y="2500073"/>
                </a:lnTo>
                <a:lnTo>
                  <a:pt x="5097829" y="2610898"/>
                </a:lnTo>
                <a:lnTo>
                  <a:pt x="4987004" y="2610898"/>
                </a:lnTo>
                <a:close/>
                <a:moveTo>
                  <a:pt x="3936207" y="2500073"/>
                </a:moveTo>
                <a:lnTo>
                  <a:pt x="4047031" y="2500073"/>
                </a:lnTo>
                <a:lnTo>
                  <a:pt x="4047031" y="2610898"/>
                </a:lnTo>
                <a:lnTo>
                  <a:pt x="3936207" y="2610898"/>
                </a:lnTo>
                <a:close/>
                <a:moveTo>
                  <a:pt x="2885399" y="2500073"/>
                </a:moveTo>
                <a:lnTo>
                  <a:pt x="2996223" y="2500073"/>
                </a:lnTo>
                <a:lnTo>
                  <a:pt x="2996223" y="2610898"/>
                </a:lnTo>
                <a:lnTo>
                  <a:pt x="2885399" y="2610898"/>
                </a:lnTo>
                <a:close/>
                <a:moveTo>
                  <a:pt x="1834589" y="2500073"/>
                </a:moveTo>
                <a:lnTo>
                  <a:pt x="1945415" y="2500073"/>
                </a:lnTo>
                <a:lnTo>
                  <a:pt x="1945415" y="2610898"/>
                </a:lnTo>
                <a:lnTo>
                  <a:pt x="1834589" y="2610898"/>
                </a:lnTo>
                <a:close/>
                <a:moveTo>
                  <a:pt x="783780" y="2500073"/>
                </a:moveTo>
                <a:lnTo>
                  <a:pt x="894605" y="2500073"/>
                </a:lnTo>
                <a:lnTo>
                  <a:pt x="894605" y="2610898"/>
                </a:lnTo>
                <a:lnTo>
                  <a:pt x="783780" y="2610898"/>
                </a:lnTo>
                <a:close/>
                <a:moveTo>
                  <a:pt x="1891628" y="2057290"/>
                </a:moveTo>
                <a:lnTo>
                  <a:pt x="1420016" y="2528900"/>
                </a:lnTo>
                <a:lnTo>
                  <a:pt x="1420016" y="2584097"/>
                </a:lnTo>
                <a:lnTo>
                  <a:pt x="1891629" y="3055718"/>
                </a:lnTo>
                <a:lnTo>
                  <a:pt x="2359995" y="2587353"/>
                </a:lnTo>
                <a:lnTo>
                  <a:pt x="2359995" y="2525647"/>
                </a:lnTo>
                <a:close/>
                <a:moveTo>
                  <a:pt x="2942310" y="2057290"/>
                </a:moveTo>
                <a:lnTo>
                  <a:pt x="2470820" y="2528772"/>
                </a:lnTo>
                <a:lnTo>
                  <a:pt x="2470820" y="2584228"/>
                </a:lnTo>
                <a:lnTo>
                  <a:pt x="2942310" y="3055719"/>
                </a:lnTo>
                <a:lnTo>
                  <a:pt x="3410803" y="2587227"/>
                </a:lnTo>
                <a:lnTo>
                  <a:pt x="3410803" y="2525772"/>
                </a:lnTo>
                <a:close/>
                <a:moveTo>
                  <a:pt x="3992992" y="2057289"/>
                </a:moveTo>
                <a:lnTo>
                  <a:pt x="3521627" y="2528644"/>
                </a:lnTo>
                <a:lnTo>
                  <a:pt x="3521627" y="2584355"/>
                </a:lnTo>
                <a:lnTo>
                  <a:pt x="3992992" y="3055718"/>
                </a:lnTo>
                <a:lnTo>
                  <a:pt x="4461600" y="2587092"/>
                </a:lnTo>
                <a:lnTo>
                  <a:pt x="4461600" y="2525906"/>
                </a:lnTo>
                <a:close/>
                <a:moveTo>
                  <a:pt x="7145018" y="2057289"/>
                </a:moveTo>
                <a:lnTo>
                  <a:pt x="6674041" y="2528257"/>
                </a:lnTo>
                <a:lnTo>
                  <a:pt x="6674041" y="2584737"/>
                </a:lnTo>
                <a:lnTo>
                  <a:pt x="7145020" y="3055716"/>
                </a:lnTo>
                <a:lnTo>
                  <a:pt x="7614024" y="2586712"/>
                </a:lnTo>
                <a:lnTo>
                  <a:pt x="7614024" y="2526286"/>
                </a:lnTo>
                <a:close/>
                <a:moveTo>
                  <a:pt x="5043655" y="2057288"/>
                </a:moveTo>
                <a:lnTo>
                  <a:pt x="4572425" y="2528510"/>
                </a:lnTo>
                <a:lnTo>
                  <a:pt x="4572425" y="2584487"/>
                </a:lnTo>
                <a:lnTo>
                  <a:pt x="5043655" y="3055718"/>
                </a:lnTo>
                <a:lnTo>
                  <a:pt x="5512408" y="2586964"/>
                </a:lnTo>
                <a:lnTo>
                  <a:pt x="5512408" y="2526033"/>
                </a:lnTo>
                <a:close/>
                <a:moveTo>
                  <a:pt x="840943" y="2057288"/>
                </a:moveTo>
                <a:lnTo>
                  <a:pt x="369202" y="2529021"/>
                </a:lnTo>
                <a:lnTo>
                  <a:pt x="369202" y="2583976"/>
                </a:lnTo>
                <a:lnTo>
                  <a:pt x="840943" y="3055718"/>
                </a:lnTo>
                <a:lnTo>
                  <a:pt x="1309190" y="2587479"/>
                </a:lnTo>
                <a:lnTo>
                  <a:pt x="1309190" y="2525518"/>
                </a:lnTo>
                <a:close/>
                <a:moveTo>
                  <a:pt x="8195701" y="2057287"/>
                </a:moveTo>
                <a:lnTo>
                  <a:pt x="7724849" y="2528130"/>
                </a:lnTo>
                <a:lnTo>
                  <a:pt x="7724849" y="2584867"/>
                </a:lnTo>
                <a:lnTo>
                  <a:pt x="8195700" y="3055717"/>
                </a:lnTo>
                <a:lnTo>
                  <a:pt x="8664832" y="2586585"/>
                </a:lnTo>
                <a:lnTo>
                  <a:pt x="8664832" y="2526410"/>
                </a:lnTo>
                <a:close/>
                <a:moveTo>
                  <a:pt x="6094339" y="2057287"/>
                </a:moveTo>
                <a:lnTo>
                  <a:pt x="5623233" y="2528385"/>
                </a:lnTo>
                <a:lnTo>
                  <a:pt x="5623233" y="2584613"/>
                </a:lnTo>
                <a:lnTo>
                  <a:pt x="6094336" y="3055717"/>
                </a:lnTo>
                <a:lnTo>
                  <a:pt x="6563216" y="2586838"/>
                </a:lnTo>
                <a:lnTo>
                  <a:pt x="6563216" y="2526156"/>
                </a:lnTo>
                <a:close/>
                <a:moveTo>
                  <a:pt x="1309181" y="1973451"/>
                </a:moveTo>
                <a:lnTo>
                  <a:pt x="1420005" y="1973451"/>
                </a:lnTo>
                <a:lnTo>
                  <a:pt x="1420005" y="2084276"/>
                </a:lnTo>
                <a:lnTo>
                  <a:pt x="1309181" y="2084276"/>
                </a:lnTo>
                <a:close/>
                <a:moveTo>
                  <a:pt x="258371" y="1973451"/>
                </a:moveTo>
                <a:lnTo>
                  <a:pt x="369196" y="1973451"/>
                </a:lnTo>
                <a:lnTo>
                  <a:pt x="369196" y="2084276"/>
                </a:lnTo>
                <a:lnTo>
                  <a:pt x="258371" y="2084276"/>
                </a:lnTo>
                <a:close/>
                <a:moveTo>
                  <a:pt x="3410796" y="1973451"/>
                </a:moveTo>
                <a:lnTo>
                  <a:pt x="3521621" y="1973451"/>
                </a:lnTo>
                <a:lnTo>
                  <a:pt x="3521621" y="2084276"/>
                </a:lnTo>
                <a:lnTo>
                  <a:pt x="3410796" y="2084276"/>
                </a:lnTo>
                <a:close/>
                <a:moveTo>
                  <a:pt x="2359988" y="1973451"/>
                </a:moveTo>
                <a:lnTo>
                  <a:pt x="2470813" y="1973451"/>
                </a:lnTo>
                <a:lnTo>
                  <a:pt x="2470813" y="2084276"/>
                </a:lnTo>
                <a:lnTo>
                  <a:pt x="2359988" y="2084276"/>
                </a:lnTo>
                <a:close/>
                <a:moveTo>
                  <a:pt x="4461600" y="1973451"/>
                </a:moveTo>
                <a:lnTo>
                  <a:pt x="4572425" y="1973451"/>
                </a:lnTo>
                <a:lnTo>
                  <a:pt x="4572425" y="2084276"/>
                </a:lnTo>
                <a:lnTo>
                  <a:pt x="4461600" y="2084276"/>
                </a:lnTo>
                <a:close/>
                <a:moveTo>
                  <a:pt x="6563216" y="1973451"/>
                </a:moveTo>
                <a:lnTo>
                  <a:pt x="6674041" y="1973451"/>
                </a:lnTo>
                <a:lnTo>
                  <a:pt x="6674041" y="2084276"/>
                </a:lnTo>
                <a:lnTo>
                  <a:pt x="6563216" y="2084276"/>
                </a:lnTo>
                <a:close/>
                <a:moveTo>
                  <a:pt x="5512408" y="1973451"/>
                </a:moveTo>
                <a:lnTo>
                  <a:pt x="5623233" y="1973451"/>
                </a:lnTo>
                <a:lnTo>
                  <a:pt x="5623233" y="2084276"/>
                </a:lnTo>
                <a:lnTo>
                  <a:pt x="5512408" y="2084276"/>
                </a:lnTo>
                <a:close/>
                <a:moveTo>
                  <a:pt x="8664832" y="1973450"/>
                </a:moveTo>
                <a:lnTo>
                  <a:pt x="8775657" y="1973450"/>
                </a:lnTo>
                <a:lnTo>
                  <a:pt x="8775657" y="2084275"/>
                </a:lnTo>
                <a:lnTo>
                  <a:pt x="8664832" y="2084275"/>
                </a:lnTo>
                <a:close/>
                <a:moveTo>
                  <a:pt x="7614024" y="1973450"/>
                </a:moveTo>
                <a:lnTo>
                  <a:pt x="7724849" y="1973450"/>
                </a:lnTo>
                <a:lnTo>
                  <a:pt x="7724849" y="2084275"/>
                </a:lnTo>
                <a:lnTo>
                  <a:pt x="7614024" y="2084275"/>
                </a:lnTo>
                <a:close/>
                <a:moveTo>
                  <a:pt x="1340281" y="1557960"/>
                </a:moveTo>
                <a:lnTo>
                  <a:pt x="867065" y="2031167"/>
                </a:lnTo>
                <a:lnTo>
                  <a:pt x="1335989" y="2500073"/>
                </a:lnTo>
                <a:lnTo>
                  <a:pt x="1396599" y="2500073"/>
                </a:lnTo>
                <a:lnTo>
                  <a:pt x="1865505" y="2031168"/>
                </a:lnTo>
                <a:lnTo>
                  <a:pt x="1392304" y="1557960"/>
                </a:lnTo>
                <a:close/>
                <a:moveTo>
                  <a:pt x="3441642" y="1557959"/>
                </a:moveTo>
                <a:lnTo>
                  <a:pt x="2968432" y="2031168"/>
                </a:lnTo>
                <a:lnTo>
                  <a:pt x="3437347" y="2500073"/>
                </a:lnTo>
                <a:lnTo>
                  <a:pt x="3497954" y="2500073"/>
                </a:lnTo>
                <a:lnTo>
                  <a:pt x="3966871" y="2031167"/>
                </a:lnTo>
                <a:lnTo>
                  <a:pt x="3493660" y="1557959"/>
                </a:lnTo>
                <a:close/>
                <a:moveTo>
                  <a:pt x="2390960" y="1557959"/>
                </a:moveTo>
                <a:lnTo>
                  <a:pt x="1917749" y="2031168"/>
                </a:lnTo>
                <a:lnTo>
                  <a:pt x="2386666" y="2500073"/>
                </a:lnTo>
                <a:lnTo>
                  <a:pt x="2447276" y="2500073"/>
                </a:lnTo>
                <a:lnTo>
                  <a:pt x="2916188" y="2031168"/>
                </a:lnTo>
                <a:lnTo>
                  <a:pt x="2442982" y="1557959"/>
                </a:lnTo>
                <a:close/>
                <a:moveTo>
                  <a:pt x="5542984" y="1557959"/>
                </a:moveTo>
                <a:lnTo>
                  <a:pt x="5069777" y="2031166"/>
                </a:lnTo>
                <a:lnTo>
                  <a:pt x="5538692" y="2500073"/>
                </a:lnTo>
                <a:lnTo>
                  <a:pt x="5599300" y="2500073"/>
                </a:lnTo>
                <a:lnTo>
                  <a:pt x="6068216" y="2031165"/>
                </a:lnTo>
                <a:lnTo>
                  <a:pt x="5595011" y="1557959"/>
                </a:lnTo>
                <a:close/>
                <a:moveTo>
                  <a:pt x="4492304" y="1557959"/>
                </a:moveTo>
                <a:lnTo>
                  <a:pt x="4019114" y="2031167"/>
                </a:lnTo>
                <a:lnTo>
                  <a:pt x="4488010" y="2500073"/>
                </a:lnTo>
                <a:lnTo>
                  <a:pt x="4548618" y="2500073"/>
                </a:lnTo>
                <a:lnTo>
                  <a:pt x="5017533" y="2031166"/>
                </a:lnTo>
                <a:lnTo>
                  <a:pt x="4544326" y="1557959"/>
                </a:lnTo>
                <a:close/>
                <a:moveTo>
                  <a:pt x="7644348" y="1557959"/>
                </a:moveTo>
                <a:lnTo>
                  <a:pt x="7171139" y="2031167"/>
                </a:lnTo>
                <a:lnTo>
                  <a:pt x="7640054" y="2500073"/>
                </a:lnTo>
                <a:lnTo>
                  <a:pt x="7700663" y="2500073"/>
                </a:lnTo>
                <a:lnTo>
                  <a:pt x="8169579" y="2031166"/>
                </a:lnTo>
                <a:lnTo>
                  <a:pt x="7696373" y="1557959"/>
                </a:lnTo>
                <a:close/>
                <a:moveTo>
                  <a:pt x="6593666" y="1557959"/>
                </a:moveTo>
                <a:lnTo>
                  <a:pt x="6120461" y="2031165"/>
                </a:lnTo>
                <a:lnTo>
                  <a:pt x="6589377" y="2500073"/>
                </a:lnTo>
                <a:lnTo>
                  <a:pt x="6649981" y="2500073"/>
                </a:lnTo>
                <a:lnTo>
                  <a:pt x="7118896" y="2031167"/>
                </a:lnTo>
                <a:lnTo>
                  <a:pt x="6645688" y="1557959"/>
                </a:lnTo>
                <a:close/>
                <a:moveTo>
                  <a:pt x="783783" y="1447135"/>
                </a:moveTo>
                <a:lnTo>
                  <a:pt x="894607" y="1447135"/>
                </a:lnTo>
                <a:lnTo>
                  <a:pt x="894607" y="1557960"/>
                </a:lnTo>
                <a:lnTo>
                  <a:pt x="783783" y="1557960"/>
                </a:lnTo>
                <a:close/>
                <a:moveTo>
                  <a:pt x="3936210" y="1447134"/>
                </a:moveTo>
                <a:lnTo>
                  <a:pt x="4047034" y="1447134"/>
                </a:lnTo>
                <a:lnTo>
                  <a:pt x="4047034" y="1557959"/>
                </a:lnTo>
                <a:lnTo>
                  <a:pt x="3936210" y="1557959"/>
                </a:lnTo>
                <a:close/>
                <a:moveTo>
                  <a:pt x="2885402" y="1447134"/>
                </a:moveTo>
                <a:lnTo>
                  <a:pt x="2996226" y="1447134"/>
                </a:lnTo>
                <a:lnTo>
                  <a:pt x="2996226" y="1557959"/>
                </a:lnTo>
                <a:lnTo>
                  <a:pt x="2885402" y="1557959"/>
                </a:lnTo>
                <a:close/>
                <a:moveTo>
                  <a:pt x="1834592" y="1447134"/>
                </a:moveTo>
                <a:lnTo>
                  <a:pt x="1945417" y="1447134"/>
                </a:lnTo>
                <a:lnTo>
                  <a:pt x="1945417" y="1557959"/>
                </a:lnTo>
                <a:lnTo>
                  <a:pt x="1834592" y="1557959"/>
                </a:lnTo>
                <a:close/>
                <a:moveTo>
                  <a:pt x="6037812" y="1447134"/>
                </a:moveTo>
                <a:lnTo>
                  <a:pt x="6148637" y="1447134"/>
                </a:lnTo>
                <a:lnTo>
                  <a:pt x="6148637" y="1557959"/>
                </a:lnTo>
                <a:lnTo>
                  <a:pt x="6037812" y="1557959"/>
                </a:lnTo>
                <a:close/>
                <a:moveTo>
                  <a:pt x="4987004" y="1447134"/>
                </a:moveTo>
                <a:lnTo>
                  <a:pt x="5097829" y="1447134"/>
                </a:lnTo>
                <a:lnTo>
                  <a:pt x="5097829" y="1557959"/>
                </a:lnTo>
                <a:lnTo>
                  <a:pt x="4987004" y="1557959"/>
                </a:lnTo>
                <a:close/>
                <a:moveTo>
                  <a:pt x="8139428" y="1447134"/>
                </a:moveTo>
                <a:lnTo>
                  <a:pt x="8250253" y="1447134"/>
                </a:lnTo>
                <a:lnTo>
                  <a:pt x="8250253" y="1557959"/>
                </a:lnTo>
                <a:lnTo>
                  <a:pt x="8139428" y="1557959"/>
                </a:lnTo>
                <a:close/>
                <a:moveTo>
                  <a:pt x="7088620" y="1447134"/>
                </a:moveTo>
                <a:lnTo>
                  <a:pt x="7199445" y="1447134"/>
                </a:lnTo>
                <a:lnTo>
                  <a:pt x="7199445" y="1557959"/>
                </a:lnTo>
                <a:lnTo>
                  <a:pt x="7088620" y="1557959"/>
                </a:lnTo>
                <a:close/>
                <a:moveTo>
                  <a:pt x="2942311" y="1006606"/>
                </a:moveTo>
                <a:lnTo>
                  <a:pt x="2470823" y="1478096"/>
                </a:lnTo>
                <a:lnTo>
                  <a:pt x="2470823" y="1533557"/>
                </a:lnTo>
                <a:lnTo>
                  <a:pt x="2942310" y="2005046"/>
                </a:lnTo>
                <a:lnTo>
                  <a:pt x="3410807" y="1536551"/>
                </a:lnTo>
                <a:lnTo>
                  <a:pt x="3410807" y="1475102"/>
                </a:lnTo>
                <a:close/>
                <a:moveTo>
                  <a:pt x="1891628" y="1006606"/>
                </a:moveTo>
                <a:lnTo>
                  <a:pt x="1420020" y="1478222"/>
                </a:lnTo>
                <a:lnTo>
                  <a:pt x="1420020" y="1533430"/>
                </a:lnTo>
                <a:lnTo>
                  <a:pt x="1891628" y="2005046"/>
                </a:lnTo>
                <a:lnTo>
                  <a:pt x="2359999" y="1536677"/>
                </a:lnTo>
                <a:lnTo>
                  <a:pt x="2359999" y="1474976"/>
                </a:lnTo>
                <a:close/>
                <a:moveTo>
                  <a:pt x="840942" y="1006606"/>
                </a:moveTo>
                <a:lnTo>
                  <a:pt x="369204" y="1478346"/>
                </a:lnTo>
                <a:lnTo>
                  <a:pt x="369204" y="1533304"/>
                </a:lnTo>
                <a:lnTo>
                  <a:pt x="840943" y="2005045"/>
                </a:lnTo>
                <a:lnTo>
                  <a:pt x="1309193" y="1536802"/>
                </a:lnTo>
                <a:lnTo>
                  <a:pt x="1309193" y="1474850"/>
                </a:lnTo>
                <a:close/>
                <a:moveTo>
                  <a:pt x="3992992" y="1006606"/>
                </a:moveTo>
                <a:lnTo>
                  <a:pt x="3521631" y="1477968"/>
                </a:lnTo>
                <a:lnTo>
                  <a:pt x="3521631" y="1533684"/>
                </a:lnTo>
                <a:lnTo>
                  <a:pt x="3992992" y="2005046"/>
                </a:lnTo>
                <a:lnTo>
                  <a:pt x="4461600" y="1536420"/>
                </a:lnTo>
                <a:lnTo>
                  <a:pt x="4461600" y="1475233"/>
                </a:lnTo>
                <a:close/>
                <a:moveTo>
                  <a:pt x="6094336" y="1006605"/>
                </a:moveTo>
                <a:lnTo>
                  <a:pt x="5623233" y="1477710"/>
                </a:lnTo>
                <a:lnTo>
                  <a:pt x="5623233" y="1533937"/>
                </a:lnTo>
                <a:lnTo>
                  <a:pt x="6094338" y="2005043"/>
                </a:lnTo>
                <a:lnTo>
                  <a:pt x="6563216" y="1536165"/>
                </a:lnTo>
                <a:lnTo>
                  <a:pt x="6563216" y="1475486"/>
                </a:lnTo>
                <a:close/>
                <a:moveTo>
                  <a:pt x="7145020" y="1006604"/>
                </a:moveTo>
                <a:lnTo>
                  <a:pt x="6674041" y="1477584"/>
                </a:lnTo>
                <a:lnTo>
                  <a:pt x="6674041" y="1534069"/>
                </a:lnTo>
                <a:lnTo>
                  <a:pt x="7145018" y="2005045"/>
                </a:lnTo>
                <a:lnTo>
                  <a:pt x="7614024" y="1536039"/>
                </a:lnTo>
                <a:lnTo>
                  <a:pt x="7614024" y="1475610"/>
                </a:lnTo>
                <a:close/>
                <a:moveTo>
                  <a:pt x="8195701" y="1006604"/>
                </a:moveTo>
                <a:lnTo>
                  <a:pt x="7724849" y="1477457"/>
                </a:lnTo>
                <a:lnTo>
                  <a:pt x="7724849" y="1534190"/>
                </a:lnTo>
                <a:lnTo>
                  <a:pt x="8195702" y="2005044"/>
                </a:lnTo>
                <a:lnTo>
                  <a:pt x="8664832" y="1535914"/>
                </a:lnTo>
                <a:lnTo>
                  <a:pt x="8664832" y="1475735"/>
                </a:lnTo>
                <a:close/>
                <a:moveTo>
                  <a:pt x="5043657" y="1006604"/>
                </a:moveTo>
                <a:lnTo>
                  <a:pt x="4572425" y="1477838"/>
                </a:lnTo>
                <a:lnTo>
                  <a:pt x="4572425" y="1533814"/>
                </a:lnTo>
                <a:lnTo>
                  <a:pt x="5043655" y="2005045"/>
                </a:lnTo>
                <a:lnTo>
                  <a:pt x="5512408" y="1536292"/>
                </a:lnTo>
                <a:lnTo>
                  <a:pt x="5512408" y="1475356"/>
                </a:lnTo>
                <a:close/>
                <a:moveTo>
                  <a:pt x="2359987" y="922636"/>
                </a:moveTo>
                <a:lnTo>
                  <a:pt x="2470812" y="922636"/>
                </a:lnTo>
                <a:lnTo>
                  <a:pt x="2470812" y="1033461"/>
                </a:lnTo>
                <a:lnTo>
                  <a:pt x="2359987" y="1033461"/>
                </a:lnTo>
                <a:close/>
                <a:moveTo>
                  <a:pt x="1309178" y="922636"/>
                </a:moveTo>
                <a:lnTo>
                  <a:pt x="1420004" y="922636"/>
                </a:lnTo>
                <a:lnTo>
                  <a:pt x="1420004" y="1033461"/>
                </a:lnTo>
                <a:lnTo>
                  <a:pt x="1309178" y="1033461"/>
                </a:lnTo>
                <a:close/>
                <a:moveTo>
                  <a:pt x="258370" y="922636"/>
                </a:moveTo>
                <a:lnTo>
                  <a:pt x="369195" y="922636"/>
                </a:lnTo>
                <a:lnTo>
                  <a:pt x="369195" y="1033461"/>
                </a:lnTo>
                <a:lnTo>
                  <a:pt x="258370" y="1033461"/>
                </a:lnTo>
                <a:close/>
                <a:moveTo>
                  <a:pt x="4461600" y="922636"/>
                </a:moveTo>
                <a:lnTo>
                  <a:pt x="4572425" y="922636"/>
                </a:lnTo>
                <a:lnTo>
                  <a:pt x="4572425" y="1033461"/>
                </a:lnTo>
                <a:lnTo>
                  <a:pt x="4461600" y="1033461"/>
                </a:lnTo>
                <a:close/>
                <a:moveTo>
                  <a:pt x="3410794" y="922636"/>
                </a:moveTo>
                <a:lnTo>
                  <a:pt x="3521620" y="922636"/>
                </a:lnTo>
                <a:lnTo>
                  <a:pt x="3521620" y="1033461"/>
                </a:lnTo>
                <a:lnTo>
                  <a:pt x="3410794" y="1033461"/>
                </a:lnTo>
                <a:close/>
                <a:moveTo>
                  <a:pt x="7614024" y="922636"/>
                </a:moveTo>
                <a:lnTo>
                  <a:pt x="7724849" y="922636"/>
                </a:lnTo>
                <a:lnTo>
                  <a:pt x="7724849" y="1033461"/>
                </a:lnTo>
                <a:lnTo>
                  <a:pt x="7614024" y="1033461"/>
                </a:lnTo>
                <a:close/>
                <a:moveTo>
                  <a:pt x="6563216" y="922636"/>
                </a:moveTo>
                <a:lnTo>
                  <a:pt x="6674041" y="922636"/>
                </a:lnTo>
                <a:lnTo>
                  <a:pt x="6674041" y="1033461"/>
                </a:lnTo>
                <a:lnTo>
                  <a:pt x="6563216" y="1033461"/>
                </a:lnTo>
                <a:close/>
                <a:moveTo>
                  <a:pt x="5512408" y="922636"/>
                </a:moveTo>
                <a:lnTo>
                  <a:pt x="5623233" y="922636"/>
                </a:lnTo>
                <a:lnTo>
                  <a:pt x="5623233" y="1033461"/>
                </a:lnTo>
                <a:lnTo>
                  <a:pt x="5512408" y="1033461"/>
                </a:lnTo>
                <a:close/>
                <a:moveTo>
                  <a:pt x="8664832" y="922635"/>
                </a:moveTo>
                <a:lnTo>
                  <a:pt x="8775657" y="922635"/>
                </a:lnTo>
                <a:lnTo>
                  <a:pt x="8775657" y="1033460"/>
                </a:lnTo>
                <a:lnTo>
                  <a:pt x="8664832" y="1033460"/>
                </a:lnTo>
                <a:close/>
                <a:moveTo>
                  <a:pt x="1337494" y="510063"/>
                </a:moveTo>
                <a:lnTo>
                  <a:pt x="867064" y="980485"/>
                </a:lnTo>
                <a:lnTo>
                  <a:pt x="1333721" y="1447135"/>
                </a:lnTo>
                <a:lnTo>
                  <a:pt x="1398862" y="1447135"/>
                </a:lnTo>
                <a:lnTo>
                  <a:pt x="1865505" y="980485"/>
                </a:lnTo>
                <a:lnTo>
                  <a:pt x="1395091" y="510063"/>
                </a:lnTo>
                <a:close/>
                <a:moveTo>
                  <a:pt x="2388172" y="510063"/>
                </a:moveTo>
                <a:lnTo>
                  <a:pt x="1917749" y="980485"/>
                </a:lnTo>
                <a:lnTo>
                  <a:pt x="2384400" y="1447135"/>
                </a:lnTo>
                <a:lnTo>
                  <a:pt x="2449540" y="1447135"/>
                </a:lnTo>
                <a:lnTo>
                  <a:pt x="2916188" y="980485"/>
                </a:lnTo>
                <a:lnTo>
                  <a:pt x="2445768" y="510063"/>
                </a:lnTo>
                <a:close/>
                <a:moveTo>
                  <a:pt x="3438854" y="510063"/>
                </a:moveTo>
                <a:lnTo>
                  <a:pt x="2968432" y="980485"/>
                </a:lnTo>
                <a:lnTo>
                  <a:pt x="3435082" y="1447134"/>
                </a:lnTo>
                <a:lnTo>
                  <a:pt x="3500221" y="1447134"/>
                </a:lnTo>
                <a:lnTo>
                  <a:pt x="3966871" y="980485"/>
                </a:lnTo>
                <a:lnTo>
                  <a:pt x="3496446" y="510063"/>
                </a:lnTo>
                <a:close/>
                <a:moveTo>
                  <a:pt x="4489516" y="510063"/>
                </a:moveTo>
                <a:lnTo>
                  <a:pt x="4019114" y="980485"/>
                </a:lnTo>
                <a:lnTo>
                  <a:pt x="4485745" y="1447134"/>
                </a:lnTo>
                <a:lnTo>
                  <a:pt x="4550885" y="1447134"/>
                </a:lnTo>
                <a:lnTo>
                  <a:pt x="5017536" y="980482"/>
                </a:lnTo>
                <a:lnTo>
                  <a:pt x="4547117" y="510063"/>
                </a:lnTo>
                <a:close/>
                <a:moveTo>
                  <a:pt x="5540197" y="510063"/>
                </a:moveTo>
                <a:lnTo>
                  <a:pt x="5069779" y="980483"/>
                </a:lnTo>
                <a:lnTo>
                  <a:pt x="5536430" y="1447134"/>
                </a:lnTo>
                <a:lnTo>
                  <a:pt x="5601565" y="1447134"/>
                </a:lnTo>
                <a:lnTo>
                  <a:pt x="6068214" y="980484"/>
                </a:lnTo>
                <a:lnTo>
                  <a:pt x="5597794" y="510063"/>
                </a:lnTo>
                <a:close/>
                <a:moveTo>
                  <a:pt x="6590878" y="510062"/>
                </a:moveTo>
                <a:lnTo>
                  <a:pt x="6120457" y="980484"/>
                </a:lnTo>
                <a:lnTo>
                  <a:pt x="6587106" y="1447134"/>
                </a:lnTo>
                <a:lnTo>
                  <a:pt x="6652247" y="1447134"/>
                </a:lnTo>
                <a:lnTo>
                  <a:pt x="7118898" y="980483"/>
                </a:lnTo>
                <a:lnTo>
                  <a:pt x="6648479" y="510062"/>
                </a:lnTo>
                <a:close/>
                <a:moveTo>
                  <a:pt x="7641560" y="510062"/>
                </a:moveTo>
                <a:lnTo>
                  <a:pt x="7171142" y="980482"/>
                </a:lnTo>
                <a:lnTo>
                  <a:pt x="7637793" y="1447134"/>
                </a:lnTo>
                <a:lnTo>
                  <a:pt x="7702929" y="1447134"/>
                </a:lnTo>
                <a:lnTo>
                  <a:pt x="8169579" y="980483"/>
                </a:lnTo>
                <a:lnTo>
                  <a:pt x="7699160" y="510062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3"/>
                </a:lnTo>
                <a:lnTo>
                  <a:pt x="783785" y="510063"/>
                </a:lnTo>
                <a:close/>
                <a:moveTo>
                  <a:pt x="1834594" y="399238"/>
                </a:moveTo>
                <a:lnTo>
                  <a:pt x="1945420" y="399238"/>
                </a:lnTo>
                <a:lnTo>
                  <a:pt x="1945420" y="510063"/>
                </a:lnTo>
                <a:lnTo>
                  <a:pt x="1834594" y="510063"/>
                </a:lnTo>
                <a:close/>
                <a:moveTo>
                  <a:pt x="3936212" y="399238"/>
                </a:moveTo>
                <a:lnTo>
                  <a:pt x="4047037" y="399238"/>
                </a:lnTo>
                <a:lnTo>
                  <a:pt x="4047037" y="510063"/>
                </a:lnTo>
                <a:lnTo>
                  <a:pt x="3936212" y="510063"/>
                </a:lnTo>
                <a:close/>
                <a:moveTo>
                  <a:pt x="2885405" y="399238"/>
                </a:moveTo>
                <a:lnTo>
                  <a:pt x="2996229" y="399238"/>
                </a:lnTo>
                <a:lnTo>
                  <a:pt x="2996229" y="510063"/>
                </a:lnTo>
                <a:lnTo>
                  <a:pt x="2885405" y="510063"/>
                </a:lnTo>
                <a:close/>
                <a:moveTo>
                  <a:pt x="4987004" y="399238"/>
                </a:moveTo>
                <a:lnTo>
                  <a:pt x="5097829" y="399238"/>
                </a:lnTo>
                <a:lnTo>
                  <a:pt x="5097829" y="510063"/>
                </a:lnTo>
                <a:lnTo>
                  <a:pt x="4987004" y="510063"/>
                </a:lnTo>
                <a:close/>
                <a:moveTo>
                  <a:pt x="6037812" y="399238"/>
                </a:moveTo>
                <a:lnTo>
                  <a:pt x="6148637" y="399238"/>
                </a:lnTo>
                <a:lnTo>
                  <a:pt x="6148637" y="510062"/>
                </a:lnTo>
                <a:lnTo>
                  <a:pt x="6037812" y="510062"/>
                </a:lnTo>
                <a:close/>
                <a:moveTo>
                  <a:pt x="7088620" y="399237"/>
                </a:moveTo>
                <a:lnTo>
                  <a:pt x="7199445" y="399237"/>
                </a:lnTo>
                <a:lnTo>
                  <a:pt x="7199445" y="510062"/>
                </a:lnTo>
                <a:lnTo>
                  <a:pt x="7088620" y="510062"/>
                </a:lnTo>
                <a:close/>
                <a:moveTo>
                  <a:pt x="8139428" y="399237"/>
                </a:moveTo>
                <a:lnTo>
                  <a:pt x="8250253" y="399237"/>
                </a:lnTo>
                <a:lnTo>
                  <a:pt x="8250253" y="510062"/>
                </a:lnTo>
                <a:lnTo>
                  <a:pt x="8139428" y="510062"/>
                </a:lnTo>
                <a:close/>
                <a:moveTo>
                  <a:pt x="6138416" y="0"/>
                </a:moveTo>
                <a:lnTo>
                  <a:pt x="6190660" y="0"/>
                </a:lnTo>
                <a:lnTo>
                  <a:pt x="6589898" y="399238"/>
                </a:lnTo>
                <a:lnTo>
                  <a:pt x="6649459" y="399238"/>
                </a:lnTo>
                <a:lnTo>
                  <a:pt x="7048695" y="2"/>
                </a:lnTo>
                <a:lnTo>
                  <a:pt x="7100939" y="2"/>
                </a:lnTo>
                <a:lnTo>
                  <a:pt x="6674041" y="426899"/>
                </a:lnTo>
                <a:lnTo>
                  <a:pt x="6674041" y="483380"/>
                </a:lnTo>
                <a:lnTo>
                  <a:pt x="7145020" y="954361"/>
                </a:lnTo>
                <a:lnTo>
                  <a:pt x="7614024" y="485355"/>
                </a:lnTo>
                <a:lnTo>
                  <a:pt x="7614024" y="424926"/>
                </a:lnTo>
                <a:lnTo>
                  <a:pt x="7189097" y="1"/>
                </a:lnTo>
                <a:lnTo>
                  <a:pt x="7241340" y="1"/>
                </a:lnTo>
                <a:lnTo>
                  <a:pt x="7640577" y="399237"/>
                </a:lnTo>
                <a:lnTo>
                  <a:pt x="7700142" y="399237"/>
                </a:lnTo>
                <a:lnTo>
                  <a:pt x="8099378" y="1"/>
                </a:lnTo>
                <a:lnTo>
                  <a:pt x="8151622" y="1"/>
                </a:lnTo>
                <a:lnTo>
                  <a:pt x="7724849" y="426774"/>
                </a:lnTo>
                <a:lnTo>
                  <a:pt x="7724849" y="483509"/>
                </a:lnTo>
                <a:lnTo>
                  <a:pt x="8195700" y="954363"/>
                </a:lnTo>
                <a:lnTo>
                  <a:pt x="8664832" y="485228"/>
                </a:lnTo>
                <a:lnTo>
                  <a:pt x="8664832" y="425054"/>
                </a:lnTo>
                <a:lnTo>
                  <a:pt x="8239778" y="1"/>
                </a:lnTo>
                <a:lnTo>
                  <a:pt x="8292022" y="1"/>
                </a:lnTo>
                <a:lnTo>
                  <a:pt x="8691259" y="399237"/>
                </a:lnTo>
                <a:lnTo>
                  <a:pt x="8750823" y="399237"/>
                </a:lnTo>
                <a:lnTo>
                  <a:pt x="9143986" y="6075"/>
                </a:lnTo>
                <a:lnTo>
                  <a:pt x="9143986" y="58319"/>
                </a:lnTo>
                <a:lnTo>
                  <a:pt x="8775657" y="426647"/>
                </a:lnTo>
                <a:lnTo>
                  <a:pt x="8775657" y="483635"/>
                </a:lnTo>
                <a:lnTo>
                  <a:pt x="9143986" y="851966"/>
                </a:lnTo>
                <a:lnTo>
                  <a:pt x="9143986" y="904210"/>
                </a:lnTo>
                <a:lnTo>
                  <a:pt x="8749840" y="510062"/>
                </a:lnTo>
                <a:lnTo>
                  <a:pt x="8692242" y="510062"/>
                </a:lnTo>
                <a:lnTo>
                  <a:pt x="8221822" y="980484"/>
                </a:lnTo>
                <a:lnTo>
                  <a:pt x="8688471" y="1447133"/>
                </a:lnTo>
                <a:lnTo>
                  <a:pt x="8753611" y="1447133"/>
                </a:lnTo>
                <a:lnTo>
                  <a:pt x="9143986" y="1056762"/>
                </a:lnTo>
                <a:lnTo>
                  <a:pt x="9143986" y="1109003"/>
                </a:lnTo>
                <a:lnTo>
                  <a:pt x="8775657" y="1477331"/>
                </a:lnTo>
                <a:lnTo>
                  <a:pt x="8775657" y="1534319"/>
                </a:lnTo>
                <a:lnTo>
                  <a:pt x="9143986" y="1902649"/>
                </a:lnTo>
                <a:lnTo>
                  <a:pt x="9143987" y="1954891"/>
                </a:lnTo>
                <a:lnTo>
                  <a:pt x="8747055" y="1557959"/>
                </a:lnTo>
                <a:lnTo>
                  <a:pt x="8695029" y="1557959"/>
                </a:lnTo>
                <a:lnTo>
                  <a:pt x="8221823" y="2031165"/>
                </a:lnTo>
                <a:lnTo>
                  <a:pt x="8690741" y="2500073"/>
                </a:lnTo>
                <a:lnTo>
                  <a:pt x="8751345" y="2500073"/>
                </a:lnTo>
                <a:lnTo>
                  <a:pt x="9143986" y="2107432"/>
                </a:lnTo>
                <a:lnTo>
                  <a:pt x="9143986" y="2159677"/>
                </a:lnTo>
                <a:lnTo>
                  <a:pt x="8775657" y="2528005"/>
                </a:lnTo>
                <a:lnTo>
                  <a:pt x="8775657" y="2584989"/>
                </a:lnTo>
                <a:lnTo>
                  <a:pt x="9143987" y="2953319"/>
                </a:lnTo>
                <a:lnTo>
                  <a:pt x="9143987" y="3005564"/>
                </a:lnTo>
                <a:lnTo>
                  <a:pt x="8749321" y="2610898"/>
                </a:lnTo>
                <a:lnTo>
                  <a:pt x="8692765" y="2610898"/>
                </a:lnTo>
                <a:lnTo>
                  <a:pt x="8221822" y="3081840"/>
                </a:lnTo>
                <a:lnTo>
                  <a:pt x="8691194" y="3551212"/>
                </a:lnTo>
                <a:lnTo>
                  <a:pt x="8750888" y="3551212"/>
                </a:lnTo>
                <a:lnTo>
                  <a:pt x="9143986" y="3158114"/>
                </a:lnTo>
                <a:lnTo>
                  <a:pt x="9143986" y="3210356"/>
                </a:lnTo>
                <a:lnTo>
                  <a:pt x="8775657" y="3578686"/>
                </a:lnTo>
                <a:lnTo>
                  <a:pt x="8775657" y="3635674"/>
                </a:lnTo>
                <a:lnTo>
                  <a:pt x="9143986" y="4004003"/>
                </a:lnTo>
                <a:lnTo>
                  <a:pt x="9143986" y="4056248"/>
                </a:lnTo>
                <a:lnTo>
                  <a:pt x="8749774" y="3662037"/>
                </a:lnTo>
                <a:lnTo>
                  <a:pt x="8692306" y="3662037"/>
                </a:lnTo>
                <a:lnTo>
                  <a:pt x="8221823" y="4132519"/>
                </a:lnTo>
                <a:lnTo>
                  <a:pt x="8661299" y="4571995"/>
                </a:lnTo>
                <a:lnTo>
                  <a:pt x="8609053" y="4571995"/>
                </a:lnTo>
                <a:lnTo>
                  <a:pt x="8195700" y="4158642"/>
                </a:lnTo>
                <a:lnTo>
                  <a:pt x="7782346" y="4571997"/>
                </a:lnTo>
                <a:lnTo>
                  <a:pt x="7730103" y="4571997"/>
                </a:lnTo>
                <a:lnTo>
                  <a:pt x="8169579" y="4132521"/>
                </a:lnTo>
                <a:lnTo>
                  <a:pt x="7699096" y="3662037"/>
                </a:lnTo>
                <a:lnTo>
                  <a:pt x="7641624" y="3662037"/>
                </a:lnTo>
                <a:lnTo>
                  <a:pt x="7171140" y="4132521"/>
                </a:lnTo>
                <a:lnTo>
                  <a:pt x="7610615" y="4571996"/>
                </a:lnTo>
                <a:lnTo>
                  <a:pt x="7558371" y="4571996"/>
                </a:lnTo>
                <a:lnTo>
                  <a:pt x="7145018" y="4158643"/>
                </a:lnTo>
                <a:lnTo>
                  <a:pt x="6731665" y="4571996"/>
                </a:lnTo>
                <a:lnTo>
                  <a:pt x="6679421" y="4571997"/>
                </a:lnTo>
                <a:lnTo>
                  <a:pt x="7118896" y="4132521"/>
                </a:lnTo>
                <a:lnTo>
                  <a:pt x="6648412" y="3662037"/>
                </a:lnTo>
                <a:lnTo>
                  <a:pt x="6590942" y="3662037"/>
                </a:lnTo>
                <a:lnTo>
                  <a:pt x="6120458" y="4132521"/>
                </a:lnTo>
                <a:lnTo>
                  <a:pt x="6559933" y="4571996"/>
                </a:lnTo>
                <a:lnTo>
                  <a:pt x="6507689" y="4571996"/>
                </a:lnTo>
                <a:lnTo>
                  <a:pt x="6094336" y="4158643"/>
                </a:lnTo>
                <a:lnTo>
                  <a:pt x="5680986" y="4571994"/>
                </a:lnTo>
                <a:lnTo>
                  <a:pt x="5628742" y="4571994"/>
                </a:lnTo>
                <a:lnTo>
                  <a:pt x="6068215" y="4132521"/>
                </a:lnTo>
                <a:lnTo>
                  <a:pt x="5597730" y="3662037"/>
                </a:lnTo>
                <a:lnTo>
                  <a:pt x="5540260" y="3662037"/>
                </a:lnTo>
                <a:lnTo>
                  <a:pt x="5069776" y="4132521"/>
                </a:lnTo>
                <a:lnTo>
                  <a:pt x="5509251" y="4571996"/>
                </a:lnTo>
                <a:lnTo>
                  <a:pt x="5457007" y="4571996"/>
                </a:lnTo>
                <a:lnTo>
                  <a:pt x="5043654" y="4158643"/>
                </a:lnTo>
                <a:lnTo>
                  <a:pt x="4630302" y="4571995"/>
                </a:lnTo>
                <a:lnTo>
                  <a:pt x="4578058" y="4571995"/>
                </a:lnTo>
                <a:lnTo>
                  <a:pt x="5017532" y="4132521"/>
                </a:lnTo>
                <a:lnTo>
                  <a:pt x="4547048" y="3662037"/>
                </a:lnTo>
                <a:lnTo>
                  <a:pt x="4489581" y="3662037"/>
                </a:lnTo>
                <a:lnTo>
                  <a:pt x="4019114" y="4132522"/>
                </a:lnTo>
                <a:lnTo>
                  <a:pt x="4458569" y="4571996"/>
                </a:lnTo>
                <a:lnTo>
                  <a:pt x="4406325" y="4571996"/>
                </a:lnTo>
                <a:lnTo>
                  <a:pt x="3992992" y="4158644"/>
                </a:lnTo>
                <a:lnTo>
                  <a:pt x="3579640" y="4571995"/>
                </a:lnTo>
                <a:lnTo>
                  <a:pt x="3527396" y="4571995"/>
                </a:lnTo>
                <a:lnTo>
                  <a:pt x="3966870" y="4132522"/>
                </a:lnTo>
                <a:lnTo>
                  <a:pt x="3496383" y="3662037"/>
                </a:lnTo>
                <a:lnTo>
                  <a:pt x="3438916" y="3662037"/>
                </a:lnTo>
                <a:lnTo>
                  <a:pt x="2968432" y="4132520"/>
                </a:lnTo>
                <a:lnTo>
                  <a:pt x="3407909" y="4571995"/>
                </a:lnTo>
                <a:lnTo>
                  <a:pt x="3355664" y="4571995"/>
                </a:lnTo>
                <a:lnTo>
                  <a:pt x="2942310" y="4158642"/>
                </a:lnTo>
                <a:lnTo>
                  <a:pt x="2528960" y="4571994"/>
                </a:lnTo>
                <a:lnTo>
                  <a:pt x="2476716" y="4571994"/>
                </a:lnTo>
                <a:lnTo>
                  <a:pt x="2916189" y="4132521"/>
                </a:lnTo>
                <a:lnTo>
                  <a:pt x="2445706" y="3662037"/>
                </a:lnTo>
                <a:lnTo>
                  <a:pt x="2388237" y="3662037"/>
                </a:lnTo>
                <a:lnTo>
                  <a:pt x="1917750" y="4132522"/>
                </a:lnTo>
                <a:lnTo>
                  <a:pt x="2357226" y="4571995"/>
                </a:lnTo>
                <a:lnTo>
                  <a:pt x="2304983" y="4571996"/>
                </a:lnTo>
                <a:lnTo>
                  <a:pt x="1891628" y="4158644"/>
                </a:lnTo>
                <a:lnTo>
                  <a:pt x="1478287" y="4571994"/>
                </a:lnTo>
                <a:lnTo>
                  <a:pt x="1426043" y="4571994"/>
                </a:lnTo>
                <a:lnTo>
                  <a:pt x="1865506" y="4132522"/>
                </a:lnTo>
                <a:lnTo>
                  <a:pt x="1395028" y="3662037"/>
                </a:lnTo>
                <a:lnTo>
                  <a:pt x="1337560" y="3662037"/>
                </a:lnTo>
                <a:lnTo>
                  <a:pt x="867065" y="4132523"/>
                </a:lnTo>
                <a:lnTo>
                  <a:pt x="1306545" y="4571995"/>
                </a:lnTo>
                <a:lnTo>
                  <a:pt x="1254301" y="4571995"/>
                </a:lnTo>
                <a:lnTo>
                  <a:pt x="840943" y="4158645"/>
                </a:lnTo>
                <a:lnTo>
                  <a:pt x="427592" y="4571996"/>
                </a:lnTo>
                <a:lnTo>
                  <a:pt x="375348" y="4571996"/>
                </a:lnTo>
                <a:lnTo>
                  <a:pt x="814821" y="4132522"/>
                </a:lnTo>
                <a:lnTo>
                  <a:pt x="344336" y="3662037"/>
                </a:lnTo>
                <a:lnTo>
                  <a:pt x="286868" y="3662037"/>
                </a:lnTo>
                <a:lnTo>
                  <a:pt x="2" y="3948903"/>
                </a:lnTo>
                <a:lnTo>
                  <a:pt x="2" y="3896659"/>
                </a:lnTo>
                <a:lnTo>
                  <a:pt x="258375" y="3638287"/>
                </a:lnTo>
                <a:lnTo>
                  <a:pt x="258375" y="3576075"/>
                </a:lnTo>
                <a:lnTo>
                  <a:pt x="1" y="3317701"/>
                </a:lnTo>
                <a:lnTo>
                  <a:pt x="1" y="3265457"/>
                </a:lnTo>
                <a:lnTo>
                  <a:pt x="285755" y="3551212"/>
                </a:lnTo>
                <a:lnTo>
                  <a:pt x="345449" y="3551212"/>
                </a:lnTo>
                <a:lnTo>
                  <a:pt x="814821" y="3081840"/>
                </a:lnTo>
                <a:lnTo>
                  <a:pt x="343879" y="2610898"/>
                </a:lnTo>
                <a:lnTo>
                  <a:pt x="287325" y="2610898"/>
                </a:lnTo>
                <a:lnTo>
                  <a:pt x="4" y="2898220"/>
                </a:lnTo>
                <a:lnTo>
                  <a:pt x="4" y="2845976"/>
                </a:lnTo>
                <a:lnTo>
                  <a:pt x="258377" y="2587602"/>
                </a:lnTo>
                <a:lnTo>
                  <a:pt x="258377" y="2525395"/>
                </a:lnTo>
                <a:lnTo>
                  <a:pt x="1" y="2267018"/>
                </a:lnTo>
                <a:lnTo>
                  <a:pt x="0" y="2214773"/>
                </a:lnTo>
                <a:lnTo>
                  <a:pt x="285299" y="2500073"/>
                </a:lnTo>
                <a:lnTo>
                  <a:pt x="345906" y="2500073"/>
                </a:lnTo>
                <a:lnTo>
                  <a:pt x="814821" y="2031167"/>
                </a:lnTo>
                <a:lnTo>
                  <a:pt x="341615" y="1557960"/>
                </a:lnTo>
                <a:lnTo>
                  <a:pt x="289591" y="1557960"/>
                </a:lnTo>
                <a:lnTo>
                  <a:pt x="1" y="1847551"/>
                </a:lnTo>
                <a:lnTo>
                  <a:pt x="1" y="1795307"/>
                </a:lnTo>
                <a:lnTo>
                  <a:pt x="258379" y="1536928"/>
                </a:lnTo>
                <a:lnTo>
                  <a:pt x="258379" y="1474723"/>
                </a:lnTo>
                <a:lnTo>
                  <a:pt x="1" y="1216345"/>
                </a:lnTo>
                <a:lnTo>
                  <a:pt x="1" y="1164102"/>
                </a:lnTo>
                <a:lnTo>
                  <a:pt x="283034" y="1447135"/>
                </a:lnTo>
                <a:lnTo>
                  <a:pt x="348172" y="1447135"/>
                </a:lnTo>
                <a:lnTo>
                  <a:pt x="814820" y="980485"/>
                </a:lnTo>
                <a:lnTo>
                  <a:pt x="344400" y="510063"/>
                </a:lnTo>
                <a:lnTo>
                  <a:pt x="286802" y="510063"/>
                </a:lnTo>
                <a:lnTo>
                  <a:pt x="2" y="796868"/>
                </a:lnTo>
                <a:lnTo>
                  <a:pt x="2" y="744627"/>
                </a:lnTo>
                <a:lnTo>
                  <a:pt x="258382" y="486240"/>
                </a:lnTo>
                <a:lnTo>
                  <a:pt x="258382" y="424044"/>
                </a:lnTo>
                <a:lnTo>
                  <a:pt x="2" y="165665"/>
                </a:lnTo>
                <a:lnTo>
                  <a:pt x="2" y="113421"/>
                </a:lnTo>
                <a:lnTo>
                  <a:pt x="285819" y="399238"/>
                </a:lnTo>
                <a:lnTo>
                  <a:pt x="345383" y="399238"/>
                </a:lnTo>
                <a:lnTo>
                  <a:pt x="744619" y="2"/>
                </a:lnTo>
                <a:lnTo>
                  <a:pt x="796863" y="2"/>
                </a:lnTo>
                <a:lnTo>
                  <a:pt x="369206" y="427659"/>
                </a:lnTo>
                <a:lnTo>
                  <a:pt x="369206" y="482625"/>
                </a:lnTo>
                <a:lnTo>
                  <a:pt x="840942" y="954363"/>
                </a:lnTo>
                <a:lnTo>
                  <a:pt x="1309198" y="486115"/>
                </a:lnTo>
                <a:lnTo>
                  <a:pt x="1309198" y="424170"/>
                </a:lnTo>
                <a:lnTo>
                  <a:pt x="885018" y="1"/>
                </a:lnTo>
                <a:lnTo>
                  <a:pt x="937262" y="1"/>
                </a:lnTo>
                <a:lnTo>
                  <a:pt x="1336510" y="399238"/>
                </a:lnTo>
                <a:lnTo>
                  <a:pt x="1396075" y="399238"/>
                </a:lnTo>
                <a:lnTo>
                  <a:pt x="1795305" y="3"/>
                </a:lnTo>
                <a:lnTo>
                  <a:pt x="1847547" y="3"/>
                </a:lnTo>
                <a:lnTo>
                  <a:pt x="1420024" y="427535"/>
                </a:lnTo>
                <a:lnTo>
                  <a:pt x="1420024" y="482750"/>
                </a:lnTo>
                <a:lnTo>
                  <a:pt x="1891628" y="954364"/>
                </a:lnTo>
                <a:lnTo>
                  <a:pt x="2360002" y="485990"/>
                </a:lnTo>
                <a:lnTo>
                  <a:pt x="2360002" y="424295"/>
                </a:lnTo>
                <a:lnTo>
                  <a:pt x="1935703" y="1"/>
                </a:lnTo>
                <a:lnTo>
                  <a:pt x="1987946" y="1"/>
                </a:lnTo>
                <a:lnTo>
                  <a:pt x="2387188" y="399238"/>
                </a:lnTo>
                <a:lnTo>
                  <a:pt x="2446753" y="399238"/>
                </a:lnTo>
                <a:lnTo>
                  <a:pt x="2845989" y="2"/>
                </a:lnTo>
                <a:lnTo>
                  <a:pt x="2898233" y="2"/>
                </a:lnTo>
                <a:lnTo>
                  <a:pt x="2470826" y="427409"/>
                </a:lnTo>
                <a:lnTo>
                  <a:pt x="2470826" y="482876"/>
                </a:lnTo>
                <a:lnTo>
                  <a:pt x="2942310" y="954364"/>
                </a:lnTo>
                <a:lnTo>
                  <a:pt x="3410810" y="485864"/>
                </a:lnTo>
                <a:lnTo>
                  <a:pt x="3410810" y="424421"/>
                </a:lnTo>
                <a:lnTo>
                  <a:pt x="2986387" y="1"/>
                </a:lnTo>
                <a:lnTo>
                  <a:pt x="3038634" y="1"/>
                </a:lnTo>
                <a:lnTo>
                  <a:pt x="3437870" y="399238"/>
                </a:lnTo>
                <a:lnTo>
                  <a:pt x="3497432" y="399238"/>
                </a:lnTo>
                <a:lnTo>
                  <a:pt x="3896671" y="2"/>
                </a:lnTo>
                <a:lnTo>
                  <a:pt x="3948916" y="2"/>
                </a:lnTo>
                <a:lnTo>
                  <a:pt x="3521633" y="427284"/>
                </a:lnTo>
                <a:lnTo>
                  <a:pt x="3521633" y="483002"/>
                </a:lnTo>
                <a:lnTo>
                  <a:pt x="3992992" y="954363"/>
                </a:lnTo>
                <a:lnTo>
                  <a:pt x="4461600" y="485736"/>
                </a:lnTo>
                <a:lnTo>
                  <a:pt x="4461600" y="424545"/>
                </a:lnTo>
                <a:lnTo>
                  <a:pt x="4037073" y="1"/>
                </a:lnTo>
                <a:lnTo>
                  <a:pt x="4089316" y="1"/>
                </a:lnTo>
                <a:lnTo>
                  <a:pt x="4488536" y="399238"/>
                </a:lnTo>
                <a:lnTo>
                  <a:pt x="4548098" y="399238"/>
                </a:lnTo>
                <a:lnTo>
                  <a:pt x="4947332" y="4"/>
                </a:lnTo>
                <a:lnTo>
                  <a:pt x="4999576" y="4"/>
                </a:lnTo>
                <a:lnTo>
                  <a:pt x="4572425" y="427154"/>
                </a:lnTo>
                <a:lnTo>
                  <a:pt x="4572425" y="483127"/>
                </a:lnTo>
                <a:lnTo>
                  <a:pt x="5043657" y="954361"/>
                </a:lnTo>
                <a:lnTo>
                  <a:pt x="5512408" y="485609"/>
                </a:lnTo>
                <a:lnTo>
                  <a:pt x="5512408" y="424676"/>
                </a:lnTo>
                <a:lnTo>
                  <a:pt x="5087732" y="1"/>
                </a:lnTo>
                <a:lnTo>
                  <a:pt x="5139975" y="1"/>
                </a:lnTo>
                <a:lnTo>
                  <a:pt x="5539212" y="399238"/>
                </a:lnTo>
                <a:lnTo>
                  <a:pt x="5598779" y="399238"/>
                </a:lnTo>
                <a:lnTo>
                  <a:pt x="5998015" y="2"/>
                </a:lnTo>
                <a:lnTo>
                  <a:pt x="6050259" y="2"/>
                </a:lnTo>
                <a:lnTo>
                  <a:pt x="5623233" y="427027"/>
                </a:lnTo>
                <a:lnTo>
                  <a:pt x="5623233" y="483258"/>
                </a:lnTo>
                <a:lnTo>
                  <a:pt x="6094336" y="954363"/>
                </a:lnTo>
                <a:lnTo>
                  <a:pt x="6563216" y="485481"/>
                </a:lnTo>
                <a:lnTo>
                  <a:pt x="6563216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16868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9196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1096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89768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2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5" y="8"/>
            <a:ext cx="9143987" cy="4571997"/>
          </a:xfrm>
          <a:custGeom>
            <a:avLst/>
            <a:gdLst/>
            <a:ahLst/>
            <a:cxnLst/>
            <a:rect l="l" t="t" r="r" b="b"/>
            <a:pathLst>
              <a:path w="9143987" h="4571997">
                <a:moveTo>
                  <a:pt x="1" y="4316132"/>
                </a:moveTo>
                <a:lnTo>
                  <a:pt x="255863" y="4571994"/>
                </a:lnTo>
                <a:lnTo>
                  <a:pt x="203619" y="4571994"/>
                </a:lnTo>
                <a:lnTo>
                  <a:pt x="1" y="4368376"/>
                </a:lnTo>
                <a:close/>
                <a:moveTo>
                  <a:pt x="9143985" y="4208793"/>
                </a:moveTo>
                <a:lnTo>
                  <a:pt x="9143985" y="4261037"/>
                </a:lnTo>
                <a:lnTo>
                  <a:pt x="8833027" y="4571996"/>
                </a:lnTo>
                <a:lnTo>
                  <a:pt x="8780783" y="4571996"/>
                </a:lnTo>
                <a:close/>
                <a:moveTo>
                  <a:pt x="8664832" y="4076819"/>
                </a:moveTo>
                <a:lnTo>
                  <a:pt x="8775657" y="4076819"/>
                </a:lnTo>
                <a:lnTo>
                  <a:pt x="8775657" y="4187644"/>
                </a:lnTo>
                <a:lnTo>
                  <a:pt x="8664832" y="4187644"/>
                </a:lnTo>
                <a:close/>
                <a:moveTo>
                  <a:pt x="7614024" y="4076819"/>
                </a:moveTo>
                <a:lnTo>
                  <a:pt x="7724849" y="4076819"/>
                </a:lnTo>
                <a:lnTo>
                  <a:pt x="7724849" y="4187644"/>
                </a:lnTo>
                <a:lnTo>
                  <a:pt x="7614024" y="4187644"/>
                </a:lnTo>
                <a:close/>
                <a:moveTo>
                  <a:pt x="6563216" y="4076819"/>
                </a:moveTo>
                <a:lnTo>
                  <a:pt x="6674041" y="4076819"/>
                </a:lnTo>
                <a:lnTo>
                  <a:pt x="6674041" y="4187644"/>
                </a:lnTo>
                <a:lnTo>
                  <a:pt x="6563216" y="4187644"/>
                </a:lnTo>
                <a:close/>
                <a:moveTo>
                  <a:pt x="5512408" y="4076819"/>
                </a:moveTo>
                <a:lnTo>
                  <a:pt x="5623233" y="4076819"/>
                </a:lnTo>
                <a:lnTo>
                  <a:pt x="5623233" y="4187644"/>
                </a:lnTo>
                <a:lnTo>
                  <a:pt x="5512408" y="4187644"/>
                </a:lnTo>
                <a:close/>
                <a:moveTo>
                  <a:pt x="4461600" y="4076819"/>
                </a:moveTo>
                <a:lnTo>
                  <a:pt x="4572425" y="4076819"/>
                </a:lnTo>
                <a:lnTo>
                  <a:pt x="4572425" y="4187644"/>
                </a:lnTo>
                <a:lnTo>
                  <a:pt x="4461600" y="4187644"/>
                </a:lnTo>
                <a:close/>
                <a:moveTo>
                  <a:pt x="3410793" y="4076819"/>
                </a:moveTo>
                <a:lnTo>
                  <a:pt x="3521618" y="4076819"/>
                </a:lnTo>
                <a:lnTo>
                  <a:pt x="3521618" y="4187644"/>
                </a:lnTo>
                <a:lnTo>
                  <a:pt x="3410793" y="4187644"/>
                </a:lnTo>
                <a:close/>
                <a:moveTo>
                  <a:pt x="2359985" y="4076819"/>
                </a:moveTo>
                <a:lnTo>
                  <a:pt x="2470810" y="4076819"/>
                </a:lnTo>
                <a:lnTo>
                  <a:pt x="2470810" y="4187644"/>
                </a:lnTo>
                <a:lnTo>
                  <a:pt x="2359985" y="4187644"/>
                </a:lnTo>
                <a:close/>
                <a:moveTo>
                  <a:pt x="1309177" y="4076819"/>
                </a:moveTo>
                <a:lnTo>
                  <a:pt x="1420002" y="4076819"/>
                </a:lnTo>
                <a:lnTo>
                  <a:pt x="1420002" y="4187644"/>
                </a:lnTo>
                <a:lnTo>
                  <a:pt x="1309177" y="4187644"/>
                </a:lnTo>
                <a:close/>
                <a:moveTo>
                  <a:pt x="258369" y="4076819"/>
                </a:moveTo>
                <a:lnTo>
                  <a:pt x="369194" y="4076819"/>
                </a:lnTo>
                <a:lnTo>
                  <a:pt x="369194" y="4187644"/>
                </a:lnTo>
                <a:lnTo>
                  <a:pt x="258369" y="4187644"/>
                </a:lnTo>
                <a:close/>
                <a:moveTo>
                  <a:pt x="8139428" y="3551212"/>
                </a:moveTo>
                <a:lnTo>
                  <a:pt x="8250253" y="3551212"/>
                </a:lnTo>
                <a:lnTo>
                  <a:pt x="8250253" y="3662037"/>
                </a:lnTo>
                <a:lnTo>
                  <a:pt x="8139428" y="3662037"/>
                </a:lnTo>
                <a:close/>
                <a:moveTo>
                  <a:pt x="7088620" y="3551212"/>
                </a:moveTo>
                <a:lnTo>
                  <a:pt x="7199445" y="3551212"/>
                </a:lnTo>
                <a:lnTo>
                  <a:pt x="7199445" y="3662037"/>
                </a:lnTo>
                <a:lnTo>
                  <a:pt x="7088620" y="3662037"/>
                </a:lnTo>
                <a:close/>
                <a:moveTo>
                  <a:pt x="6037812" y="3551212"/>
                </a:moveTo>
                <a:lnTo>
                  <a:pt x="6148637" y="3551212"/>
                </a:lnTo>
                <a:lnTo>
                  <a:pt x="6148637" y="3662037"/>
                </a:lnTo>
                <a:lnTo>
                  <a:pt x="6037812" y="3662037"/>
                </a:lnTo>
                <a:close/>
                <a:moveTo>
                  <a:pt x="4987004" y="3551212"/>
                </a:moveTo>
                <a:lnTo>
                  <a:pt x="5097829" y="3551212"/>
                </a:lnTo>
                <a:lnTo>
                  <a:pt x="5097829" y="3662037"/>
                </a:lnTo>
                <a:lnTo>
                  <a:pt x="4987004" y="3662037"/>
                </a:lnTo>
                <a:close/>
                <a:moveTo>
                  <a:pt x="3936204" y="3551212"/>
                </a:moveTo>
                <a:lnTo>
                  <a:pt x="4047028" y="3551212"/>
                </a:lnTo>
                <a:lnTo>
                  <a:pt x="4047028" y="3662037"/>
                </a:lnTo>
                <a:lnTo>
                  <a:pt x="3936204" y="3662037"/>
                </a:lnTo>
                <a:close/>
                <a:moveTo>
                  <a:pt x="2885395" y="3551212"/>
                </a:moveTo>
                <a:lnTo>
                  <a:pt x="2996220" y="3551212"/>
                </a:lnTo>
                <a:lnTo>
                  <a:pt x="2996220" y="3662037"/>
                </a:lnTo>
                <a:lnTo>
                  <a:pt x="2885395" y="3662037"/>
                </a:lnTo>
                <a:close/>
                <a:moveTo>
                  <a:pt x="1834587" y="3551212"/>
                </a:moveTo>
                <a:lnTo>
                  <a:pt x="1945412" y="3551212"/>
                </a:lnTo>
                <a:lnTo>
                  <a:pt x="1945412" y="3662037"/>
                </a:lnTo>
                <a:lnTo>
                  <a:pt x="1834587" y="3662037"/>
                </a:lnTo>
                <a:close/>
                <a:moveTo>
                  <a:pt x="783778" y="3551212"/>
                </a:moveTo>
                <a:lnTo>
                  <a:pt x="894603" y="3551212"/>
                </a:lnTo>
                <a:lnTo>
                  <a:pt x="894603" y="3662037"/>
                </a:lnTo>
                <a:lnTo>
                  <a:pt x="783778" y="3662037"/>
                </a:lnTo>
                <a:close/>
                <a:moveTo>
                  <a:pt x="2942310" y="3107962"/>
                </a:moveTo>
                <a:lnTo>
                  <a:pt x="2470818" y="3579456"/>
                </a:lnTo>
                <a:lnTo>
                  <a:pt x="2470818" y="3634904"/>
                </a:lnTo>
                <a:lnTo>
                  <a:pt x="2942310" y="4106399"/>
                </a:lnTo>
                <a:lnTo>
                  <a:pt x="3410800" y="3637911"/>
                </a:lnTo>
                <a:lnTo>
                  <a:pt x="3410800" y="3576450"/>
                </a:lnTo>
                <a:close/>
                <a:moveTo>
                  <a:pt x="8195700" y="3107962"/>
                </a:moveTo>
                <a:lnTo>
                  <a:pt x="7724849" y="3578813"/>
                </a:lnTo>
                <a:lnTo>
                  <a:pt x="7724849" y="3635545"/>
                </a:lnTo>
                <a:lnTo>
                  <a:pt x="8195702" y="4106398"/>
                </a:lnTo>
                <a:lnTo>
                  <a:pt x="8664832" y="3637268"/>
                </a:lnTo>
                <a:lnTo>
                  <a:pt x="8664832" y="3577094"/>
                </a:lnTo>
                <a:close/>
                <a:moveTo>
                  <a:pt x="5043655" y="3107962"/>
                </a:moveTo>
                <a:lnTo>
                  <a:pt x="4572425" y="3579192"/>
                </a:lnTo>
                <a:lnTo>
                  <a:pt x="4572425" y="3635169"/>
                </a:lnTo>
                <a:lnTo>
                  <a:pt x="5043654" y="4106399"/>
                </a:lnTo>
                <a:lnTo>
                  <a:pt x="5512408" y="3637645"/>
                </a:lnTo>
                <a:lnTo>
                  <a:pt x="5512408" y="3576714"/>
                </a:lnTo>
                <a:close/>
                <a:moveTo>
                  <a:pt x="840943" y="3107962"/>
                </a:moveTo>
                <a:lnTo>
                  <a:pt x="369199" y="3579705"/>
                </a:lnTo>
                <a:lnTo>
                  <a:pt x="369199" y="3634656"/>
                </a:lnTo>
                <a:lnTo>
                  <a:pt x="840943" y="4106401"/>
                </a:lnTo>
                <a:lnTo>
                  <a:pt x="1309186" y="3638165"/>
                </a:lnTo>
                <a:lnTo>
                  <a:pt x="1309186" y="3576196"/>
                </a:lnTo>
                <a:close/>
                <a:moveTo>
                  <a:pt x="3992991" y="3107961"/>
                </a:moveTo>
                <a:lnTo>
                  <a:pt x="3521625" y="3579327"/>
                </a:lnTo>
                <a:lnTo>
                  <a:pt x="3521625" y="3635034"/>
                </a:lnTo>
                <a:lnTo>
                  <a:pt x="3992992" y="4106400"/>
                </a:lnTo>
                <a:lnTo>
                  <a:pt x="4461600" y="3637773"/>
                </a:lnTo>
                <a:lnTo>
                  <a:pt x="4461600" y="3576588"/>
                </a:lnTo>
                <a:close/>
                <a:moveTo>
                  <a:pt x="1891629" y="3107961"/>
                </a:moveTo>
                <a:lnTo>
                  <a:pt x="1420011" y="3579585"/>
                </a:lnTo>
                <a:lnTo>
                  <a:pt x="1420011" y="3634777"/>
                </a:lnTo>
                <a:lnTo>
                  <a:pt x="1891629" y="4106400"/>
                </a:lnTo>
                <a:lnTo>
                  <a:pt x="2359993" y="3638038"/>
                </a:lnTo>
                <a:lnTo>
                  <a:pt x="2359993" y="3576322"/>
                </a:lnTo>
                <a:close/>
                <a:moveTo>
                  <a:pt x="6094336" y="3107961"/>
                </a:moveTo>
                <a:lnTo>
                  <a:pt x="5623233" y="3579064"/>
                </a:lnTo>
                <a:lnTo>
                  <a:pt x="5623233" y="3635295"/>
                </a:lnTo>
                <a:lnTo>
                  <a:pt x="6094336" y="4106399"/>
                </a:lnTo>
                <a:lnTo>
                  <a:pt x="6563216" y="3637520"/>
                </a:lnTo>
                <a:lnTo>
                  <a:pt x="6563216" y="3576841"/>
                </a:lnTo>
                <a:close/>
                <a:moveTo>
                  <a:pt x="7145019" y="3107960"/>
                </a:moveTo>
                <a:lnTo>
                  <a:pt x="6674041" y="3578938"/>
                </a:lnTo>
                <a:lnTo>
                  <a:pt x="6674041" y="3635421"/>
                </a:lnTo>
                <a:lnTo>
                  <a:pt x="7145018" y="4106399"/>
                </a:lnTo>
                <a:lnTo>
                  <a:pt x="7614024" y="3637394"/>
                </a:lnTo>
                <a:lnTo>
                  <a:pt x="7614024" y="3576965"/>
                </a:lnTo>
                <a:close/>
                <a:moveTo>
                  <a:pt x="8664832" y="3027337"/>
                </a:moveTo>
                <a:lnTo>
                  <a:pt x="8775657" y="3027337"/>
                </a:lnTo>
                <a:lnTo>
                  <a:pt x="8775657" y="3138162"/>
                </a:lnTo>
                <a:lnTo>
                  <a:pt x="8664832" y="3138162"/>
                </a:lnTo>
                <a:close/>
                <a:moveTo>
                  <a:pt x="7614024" y="3027337"/>
                </a:moveTo>
                <a:lnTo>
                  <a:pt x="7724849" y="3027337"/>
                </a:lnTo>
                <a:lnTo>
                  <a:pt x="7724849" y="3138162"/>
                </a:lnTo>
                <a:lnTo>
                  <a:pt x="7614024" y="3138162"/>
                </a:lnTo>
                <a:close/>
                <a:moveTo>
                  <a:pt x="6563216" y="3027337"/>
                </a:moveTo>
                <a:lnTo>
                  <a:pt x="6674041" y="3027337"/>
                </a:lnTo>
                <a:lnTo>
                  <a:pt x="6674041" y="3138162"/>
                </a:lnTo>
                <a:lnTo>
                  <a:pt x="6563216" y="3138162"/>
                </a:lnTo>
                <a:close/>
                <a:moveTo>
                  <a:pt x="5512408" y="3027337"/>
                </a:moveTo>
                <a:lnTo>
                  <a:pt x="5623233" y="3027337"/>
                </a:lnTo>
                <a:lnTo>
                  <a:pt x="5623233" y="3138162"/>
                </a:lnTo>
                <a:lnTo>
                  <a:pt x="5512408" y="3138162"/>
                </a:lnTo>
                <a:close/>
                <a:moveTo>
                  <a:pt x="4461600" y="3027337"/>
                </a:moveTo>
                <a:lnTo>
                  <a:pt x="4572425" y="3027337"/>
                </a:lnTo>
                <a:lnTo>
                  <a:pt x="4572425" y="3138162"/>
                </a:lnTo>
                <a:lnTo>
                  <a:pt x="4461600" y="3138162"/>
                </a:lnTo>
                <a:close/>
                <a:moveTo>
                  <a:pt x="3410798" y="3027337"/>
                </a:moveTo>
                <a:lnTo>
                  <a:pt x="3521622" y="3027337"/>
                </a:lnTo>
                <a:lnTo>
                  <a:pt x="3521622" y="3138162"/>
                </a:lnTo>
                <a:lnTo>
                  <a:pt x="3410798" y="3138162"/>
                </a:lnTo>
                <a:close/>
                <a:moveTo>
                  <a:pt x="2359990" y="3027337"/>
                </a:moveTo>
                <a:lnTo>
                  <a:pt x="2470815" y="3027337"/>
                </a:lnTo>
                <a:lnTo>
                  <a:pt x="2470815" y="3138162"/>
                </a:lnTo>
                <a:lnTo>
                  <a:pt x="2359990" y="3138162"/>
                </a:lnTo>
                <a:close/>
                <a:moveTo>
                  <a:pt x="1309183" y="3027337"/>
                </a:moveTo>
                <a:lnTo>
                  <a:pt x="1420008" y="3027337"/>
                </a:lnTo>
                <a:lnTo>
                  <a:pt x="1420008" y="3138162"/>
                </a:lnTo>
                <a:lnTo>
                  <a:pt x="1309183" y="3138162"/>
                </a:lnTo>
                <a:close/>
                <a:moveTo>
                  <a:pt x="258373" y="3027337"/>
                </a:moveTo>
                <a:lnTo>
                  <a:pt x="369197" y="3027337"/>
                </a:lnTo>
                <a:lnTo>
                  <a:pt x="369197" y="3138162"/>
                </a:lnTo>
                <a:lnTo>
                  <a:pt x="258373" y="3138162"/>
                </a:lnTo>
                <a:close/>
                <a:moveTo>
                  <a:pt x="7642081" y="2610898"/>
                </a:moveTo>
                <a:lnTo>
                  <a:pt x="7171142" y="3081837"/>
                </a:lnTo>
                <a:lnTo>
                  <a:pt x="7640516" y="3551212"/>
                </a:lnTo>
                <a:lnTo>
                  <a:pt x="7700206" y="3551212"/>
                </a:lnTo>
                <a:lnTo>
                  <a:pt x="8169578" y="3081840"/>
                </a:lnTo>
                <a:lnTo>
                  <a:pt x="7698636" y="2610898"/>
                </a:lnTo>
                <a:close/>
                <a:moveTo>
                  <a:pt x="6591400" y="2610898"/>
                </a:moveTo>
                <a:lnTo>
                  <a:pt x="6120458" y="3081839"/>
                </a:lnTo>
                <a:lnTo>
                  <a:pt x="6589831" y="3551212"/>
                </a:lnTo>
                <a:lnTo>
                  <a:pt x="6649523" y="3551212"/>
                </a:lnTo>
                <a:lnTo>
                  <a:pt x="7118897" y="3081838"/>
                </a:lnTo>
                <a:lnTo>
                  <a:pt x="6647958" y="2610898"/>
                </a:lnTo>
                <a:close/>
                <a:moveTo>
                  <a:pt x="5540719" y="2610898"/>
                </a:moveTo>
                <a:lnTo>
                  <a:pt x="5069777" y="3081840"/>
                </a:lnTo>
                <a:lnTo>
                  <a:pt x="5539149" y="3551212"/>
                </a:lnTo>
                <a:lnTo>
                  <a:pt x="5598841" y="3551212"/>
                </a:lnTo>
                <a:lnTo>
                  <a:pt x="6068214" y="3081839"/>
                </a:lnTo>
                <a:lnTo>
                  <a:pt x="5597273" y="2610898"/>
                </a:lnTo>
                <a:close/>
                <a:moveTo>
                  <a:pt x="4490037" y="2610898"/>
                </a:moveTo>
                <a:lnTo>
                  <a:pt x="4019113" y="3081839"/>
                </a:lnTo>
                <a:lnTo>
                  <a:pt x="4488468" y="3551212"/>
                </a:lnTo>
                <a:lnTo>
                  <a:pt x="4548161" y="3551212"/>
                </a:lnTo>
                <a:lnTo>
                  <a:pt x="5017533" y="3081840"/>
                </a:lnTo>
                <a:lnTo>
                  <a:pt x="4546591" y="2610898"/>
                </a:lnTo>
                <a:close/>
                <a:moveTo>
                  <a:pt x="3439375" y="2610898"/>
                </a:moveTo>
                <a:lnTo>
                  <a:pt x="2968432" y="3081840"/>
                </a:lnTo>
                <a:lnTo>
                  <a:pt x="3437804" y="3551212"/>
                </a:lnTo>
                <a:lnTo>
                  <a:pt x="3497496" y="3551212"/>
                </a:lnTo>
                <a:lnTo>
                  <a:pt x="3966869" y="3081840"/>
                </a:lnTo>
                <a:lnTo>
                  <a:pt x="3495925" y="2610898"/>
                </a:lnTo>
                <a:close/>
                <a:moveTo>
                  <a:pt x="2388694" y="2610898"/>
                </a:moveTo>
                <a:lnTo>
                  <a:pt x="1917751" y="3081839"/>
                </a:lnTo>
                <a:lnTo>
                  <a:pt x="2387125" y="3551212"/>
                </a:lnTo>
                <a:lnTo>
                  <a:pt x="2446818" y="3551212"/>
                </a:lnTo>
                <a:lnTo>
                  <a:pt x="2916188" y="3081841"/>
                </a:lnTo>
                <a:lnTo>
                  <a:pt x="2445246" y="2610898"/>
                </a:lnTo>
                <a:close/>
                <a:moveTo>
                  <a:pt x="1338016" y="2610898"/>
                </a:moveTo>
                <a:lnTo>
                  <a:pt x="867065" y="3081840"/>
                </a:lnTo>
                <a:lnTo>
                  <a:pt x="1336446" y="3551212"/>
                </a:lnTo>
                <a:lnTo>
                  <a:pt x="1396142" y="3551212"/>
                </a:lnTo>
                <a:lnTo>
                  <a:pt x="1865507" y="3081839"/>
                </a:lnTo>
                <a:lnTo>
                  <a:pt x="1394572" y="2610898"/>
                </a:lnTo>
                <a:close/>
                <a:moveTo>
                  <a:pt x="8139428" y="2500073"/>
                </a:moveTo>
                <a:lnTo>
                  <a:pt x="8250253" y="2500073"/>
                </a:lnTo>
                <a:lnTo>
                  <a:pt x="8250253" y="2610898"/>
                </a:lnTo>
                <a:lnTo>
                  <a:pt x="8139428" y="2610898"/>
                </a:lnTo>
                <a:close/>
                <a:moveTo>
                  <a:pt x="7088620" y="2500073"/>
                </a:moveTo>
                <a:lnTo>
                  <a:pt x="7199445" y="2500073"/>
                </a:lnTo>
                <a:lnTo>
                  <a:pt x="7199445" y="2610898"/>
                </a:lnTo>
                <a:lnTo>
                  <a:pt x="7088620" y="2610898"/>
                </a:lnTo>
                <a:close/>
                <a:moveTo>
                  <a:pt x="6037812" y="2500073"/>
                </a:moveTo>
                <a:lnTo>
                  <a:pt x="6148637" y="2500073"/>
                </a:lnTo>
                <a:lnTo>
                  <a:pt x="6148637" y="2610898"/>
                </a:lnTo>
                <a:lnTo>
                  <a:pt x="6037812" y="2610898"/>
                </a:lnTo>
                <a:close/>
                <a:moveTo>
                  <a:pt x="4987004" y="2500073"/>
                </a:moveTo>
                <a:lnTo>
                  <a:pt x="5097829" y="2500073"/>
                </a:lnTo>
                <a:lnTo>
                  <a:pt x="5097829" y="2610898"/>
                </a:lnTo>
                <a:lnTo>
                  <a:pt x="4987004" y="2610898"/>
                </a:lnTo>
                <a:close/>
                <a:moveTo>
                  <a:pt x="3936207" y="2500073"/>
                </a:moveTo>
                <a:lnTo>
                  <a:pt x="4047031" y="2500073"/>
                </a:lnTo>
                <a:lnTo>
                  <a:pt x="4047031" y="2610898"/>
                </a:lnTo>
                <a:lnTo>
                  <a:pt x="3936207" y="2610898"/>
                </a:lnTo>
                <a:close/>
                <a:moveTo>
                  <a:pt x="2885399" y="2500073"/>
                </a:moveTo>
                <a:lnTo>
                  <a:pt x="2996223" y="2500073"/>
                </a:lnTo>
                <a:lnTo>
                  <a:pt x="2996223" y="2610898"/>
                </a:lnTo>
                <a:lnTo>
                  <a:pt x="2885399" y="2610898"/>
                </a:lnTo>
                <a:close/>
                <a:moveTo>
                  <a:pt x="1834589" y="2500073"/>
                </a:moveTo>
                <a:lnTo>
                  <a:pt x="1945415" y="2500073"/>
                </a:lnTo>
                <a:lnTo>
                  <a:pt x="1945415" y="2610898"/>
                </a:lnTo>
                <a:lnTo>
                  <a:pt x="1834589" y="2610898"/>
                </a:lnTo>
                <a:close/>
                <a:moveTo>
                  <a:pt x="783780" y="2500073"/>
                </a:moveTo>
                <a:lnTo>
                  <a:pt x="894605" y="2500073"/>
                </a:lnTo>
                <a:lnTo>
                  <a:pt x="894605" y="2610898"/>
                </a:lnTo>
                <a:lnTo>
                  <a:pt x="783780" y="2610898"/>
                </a:lnTo>
                <a:close/>
                <a:moveTo>
                  <a:pt x="1891628" y="2057290"/>
                </a:moveTo>
                <a:lnTo>
                  <a:pt x="1420016" y="2528900"/>
                </a:lnTo>
                <a:lnTo>
                  <a:pt x="1420016" y="2584097"/>
                </a:lnTo>
                <a:lnTo>
                  <a:pt x="1891629" y="3055718"/>
                </a:lnTo>
                <a:lnTo>
                  <a:pt x="2359995" y="2587353"/>
                </a:lnTo>
                <a:lnTo>
                  <a:pt x="2359995" y="2525647"/>
                </a:lnTo>
                <a:close/>
                <a:moveTo>
                  <a:pt x="2942310" y="2057290"/>
                </a:moveTo>
                <a:lnTo>
                  <a:pt x="2470820" y="2528772"/>
                </a:lnTo>
                <a:lnTo>
                  <a:pt x="2470820" y="2584228"/>
                </a:lnTo>
                <a:lnTo>
                  <a:pt x="2942310" y="3055719"/>
                </a:lnTo>
                <a:lnTo>
                  <a:pt x="3410803" y="2587227"/>
                </a:lnTo>
                <a:lnTo>
                  <a:pt x="3410803" y="2525772"/>
                </a:lnTo>
                <a:close/>
                <a:moveTo>
                  <a:pt x="3992992" y="2057289"/>
                </a:moveTo>
                <a:lnTo>
                  <a:pt x="3521627" y="2528644"/>
                </a:lnTo>
                <a:lnTo>
                  <a:pt x="3521627" y="2584355"/>
                </a:lnTo>
                <a:lnTo>
                  <a:pt x="3992992" y="3055718"/>
                </a:lnTo>
                <a:lnTo>
                  <a:pt x="4461600" y="2587092"/>
                </a:lnTo>
                <a:lnTo>
                  <a:pt x="4461600" y="2525906"/>
                </a:lnTo>
                <a:close/>
                <a:moveTo>
                  <a:pt x="7145018" y="2057289"/>
                </a:moveTo>
                <a:lnTo>
                  <a:pt x="6674041" y="2528257"/>
                </a:lnTo>
                <a:lnTo>
                  <a:pt x="6674041" y="2584737"/>
                </a:lnTo>
                <a:lnTo>
                  <a:pt x="7145020" y="3055716"/>
                </a:lnTo>
                <a:lnTo>
                  <a:pt x="7614024" y="2586712"/>
                </a:lnTo>
                <a:lnTo>
                  <a:pt x="7614024" y="2526286"/>
                </a:lnTo>
                <a:close/>
                <a:moveTo>
                  <a:pt x="5043655" y="2057288"/>
                </a:moveTo>
                <a:lnTo>
                  <a:pt x="4572425" y="2528510"/>
                </a:lnTo>
                <a:lnTo>
                  <a:pt x="4572425" y="2584487"/>
                </a:lnTo>
                <a:lnTo>
                  <a:pt x="5043655" y="3055718"/>
                </a:lnTo>
                <a:lnTo>
                  <a:pt x="5512408" y="2586964"/>
                </a:lnTo>
                <a:lnTo>
                  <a:pt x="5512408" y="2526033"/>
                </a:lnTo>
                <a:close/>
                <a:moveTo>
                  <a:pt x="840943" y="2057288"/>
                </a:moveTo>
                <a:lnTo>
                  <a:pt x="369202" y="2529021"/>
                </a:lnTo>
                <a:lnTo>
                  <a:pt x="369202" y="2583976"/>
                </a:lnTo>
                <a:lnTo>
                  <a:pt x="840943" y="3055718"/>
                </a:lnTo>
                <a:lnTo>
                  <a:pt x="1309190" y="2587479"/>
                </a:lnTo>
                <a:lnTo>
                  <a:pt x="1309190" y="2525518"/>
                </a:lnTo>
                <a:close/>
                <a:moveTo>
                  <a:pt x="8195701" y="2057287"/>
                </a:moveTo>
                <a:lnTo>
                  <a:pt x="7724849" y="2528130"/>
                </a:lnTo>
                <a:lnTo>
                  <a:pt x="7724849" y="2584867"/>
                </a:lnTo>
                <a:lnTo>
                  <a:pt x="8195700" y="3055717"/>
                </a:lnTo>
                <a:lnTo>
                  <a:pt x="8664832" y="2586585"/>
                </a:lnTo>
                <a:lnTo>
                  <a:pt x="8664832" y="2526410"/>
                </a:lnTo>
                <a:close/>
                <a:moveTo>
                  <a:pt x="6094339" y="2057287"/>
                </a:moveTo>
                <a:lnTo>
                  <a:pt x="5623233" y="2528385"/>
                </a:lnTo>
                <a:lnTo>
                  <a:pt x="5623233" y="2584613"/>
                </a:lnTo>
                <a:lnTo>
                  <a:pt x="6094336" y="3055717"/>
                </a:lnTo>
                <a:lnTo>
                  <a:pt x="6563216" y="2586838"/>
                </a:lnTo>
                <a:lnTo>
                  <a:pt x="6563216" y="2526156"/>
                </a:lnTo>
                <a:close/>
                <a:moveTo>
                  <a:pt x="1309181" y="1973451"/>
                </a:moveTo>
                <a:lnTo>
                  <a:pt x="1420005" y="1973451"/>
                </a:lnTo>
                <a:lnTo>
                  <a:pt x="1420005" y="2084276"/>
                </a:lnTo>
                <a:lnTo>
                  <a:pt x="1309181" y="2084276"/>
                </a:lnTo>
                <a:close/>
                <a:moveTo>
                  <a:pt x="258371" y="1973451"/>
                </a:moveTo>
                <a:lnTo>
                  <a:pt x="369196" y="1973451"/>
                </a:lnTo>
                <a:lnTo>
                  <a:pt x="369196" y="2084276"/>
                </a:lnTo>
                <a:lnTo>
                  <a:pt x="258371" y="2084276"/>
                </a:lnTo>
                <a:close/>
                <a:moveTo>
                  <a:pt x="3410796" y="1973451"/>
                </a:moveTo>
                <a:lnTo>
                  <a:pt x="3521621" y="1973451"/>
                </a:lnTo>
                <a:lnTo>
                  <a:pt x="3521621" y="2084276"/>
                </a:lnTo>
                <a:lnTo>
                  <a:pt x="3410796" y="2084276"/>
                </a:lnTo>
                <a:close/>
                <a:moveTo>
                  <a:pt x="2359988" y="1973451"/>
                </a:moveTo>
                <a:lnTo>
                  <a:pt x="2470813" y="1973451"/>
                </a:lnTo>
                <a:lnTo>
                  <a:pt x="2470813" y="2084276"/>
                </a:lnTo>
                <a:lnTo>
                  <a:pt x="2359988" y="2084276"/>
                </a:lnTo>
                <a:close/>
                <a:moveTo>
                  <a:pt x="4461600" y="1973451"/>
                </a:moveTo>
                <a:lnTo>
                  <a:pt x="4572425" y="1973451"/>
                </a:lnTo>
                <a:lnTo>
                  <a:pt x="4572425" y="2084276"/>
                </a:lnTo>
                <a:lnTo>
                  <a:pt x="4461600" y="2084276"/>
                </a:lnTo>
                <a:close/>
                <a:moveTo>
                  <a:pt x="6563216" y="1973451"/>
                </a:moveTo>
                <a:lnTo>
                  <a:pt x="6674041" y="1973451"/>
                </a:lnTo>
                <a:lnTo>
                  <a:pt x="6674041" y="2084276"/>
                </a:lnTo>
                <a:lnTo>
                  <a:pt x="6563216" y="2084276"/>
                </a:lnTo>
                <a:close/>
                <a:moveTo>
                  <a:pt x="5512408" y="1973451"/>
                </a:moveTo>
                <a:lnTo>
                  <a:pt x="5623233" y="1973451"/>
                </a:lnTo>
                <a:lnTo>
                  <a:pt x="5623233" y="2084276"/>
                </a:lnTo>
                <a:lnTo>
                  <a:pt x="5512408" y="2084276"/>
                </a:lnTo>
                <a:close/>
                <a:moveTo>
                  <a:pt x="8664832" y="1973450"/>
                </a:moveTo>
                <a:lnTo>
                  <a:pt x="8775657" y="1973450"/>
                </a:lnTo>
                <a:lnTo>
                  <a:pt x="8775657" y="2084275"/>
                </a:lnTo>
                <a:lnTo>
                  <a:pt x="8664832" y="2084275"/>
                </a:lnTo>
                <a:close/>
                <a:moveTo>
                  <a:pt x="7614024" y="1973450"/>
                </a:moveTo>
                <a:lnTo>
                  <a:pt x="7724849" y="1973450"/>
                </a:lnTo>
                <a:lnTo>
                  <a:pt x="7724849" y="2084275"/>
                </a:lnTo>
                <a:lnTo>
                  <a:pt x="7614024" y="2084275"/>
                </a:lnTo>
                <a:close/>
                <a:moveTo>
                  <a:pt x="1340281" y="1557960"/>
                </a:moveTo>
                <a:lnTo>
                  <a:pt x="867065" y="2031167"/>
                </a:lnTo>
                <a:lnTo>
                  <a:pt x="1335989" y="2500073"/>
                </a:lnTo>
                <a:lnTo>
                  <a:pt x="1396599" y="2500073"/>
                </a:lnTo>
                <a:lnTo>
                  <a:pt x="1865505" y="2031168"/>
                </a:lnTo>
                <a:lnTo>
                  <a:pt x="1392304" y="1557960"/>
                </a:lnTo>
                <a:close/>
                <a:moveTo>
                  <a:pt x="3441642" y="1557959"/>
                </a:moveTo>
                <a:lnTo>
                  <a:pt x="2968432" y="2031168"/>
                </a:lnTo>
                <a:lnTo>
                  <a:pt x="3437347" y="2500073"/>
                </a:lnTo>
                <a:lnTo>
                  <a:pt x="3497954" y="2500073"/>
                </a:lnTo>
                <a:lnTo>
                  <a:pt x="3966871" y="2031167"/>
                </a:lnTo>
                <a:lnTo>
                  <a:pt x="3493660" y="1557959"/>
                </a:lnTo>
                <a:close/>
                <a:moveTo>
                  <a:pt x="2390960" y="1557959"/>
                </a:moveTo>
                <a:lnTo>
                  <a:pt x="1917749" y="2031168"/>
                </a:lnTo>
                <a:lnTo>
                  <a:pt x="2386666" y="2500073"/>
                </a:lnTo>
                <a:lnTo>
                  <a:pt x="2447276" y="2500073"/>
                </a:lnTo>
                <a:lnTo>
                  <a:pt x="2916188" y="2031168"/>
                </a:lnTo>
                <a:lnTo>
                  <a:pt x="2442982" y="1557959"/>
                </a:lnTo>
                <a:close/>
                <a:moveTo>
                  <a:pt x="5542984" y="1557959"/>
                </a:moveTo>
                <a:lnTo>
                  <a:pt x="5069777" y="2031166"/>
                </a:lnTo>
                <a:lnTo>
                  <a:pt x="5538692" y="2500073"/>
                </a:lnTo>
                <a:lnTo>
                  <a:pt x="5599300" y="2500073"/>
                </a:lnTo>
                <a:lnTo>
                  <a:pt x="6068216" y="2031165"/>
                </a:lnTo>
                <a:lnTo>
                  <a:pt x="5595011" y="1557959"/>
                </a:lnTo>
                <a:close/>
                <a:moveTo>
                  <a:pt x="4492304" y="1557959"/>
                </a:moveTo>
                <a:lnTo>
                  <a:pt x="4019114" y="2031167"/>
                </a:lnTo>
                <a:lnTo>
                  <a:pt x="4488010" y="2500073"/>
                </a:lnTo>
                <a:lnTo>
                  <a:pt x="4548618" y="2500073"/>
                </a:lnTo>
                <a:lnTo>
                  <a:pt x="5017533" y="2031166"/>
                </a:lnTo>
                <a:lnTo>
                  <a:pt x="4544326" y="1557959"/>
                </a:lnTo>
                <a:close/>
                <a:moveTo>
                  <a:pt x="7644348" y="1557959"/>
                </a:moveTo>
                <a:lnTo>
                  <a:pt x="7171139" y="2031167"/>
                </a:lnTo>
                <a:lnTo>
                  <a:pt x="7640054" y="2500073"/>
                </a:lnTo>
                <a:lnTo>
                  <a:pt x="7700663" y="2500073"/>
                </a:lnTo>
                <a:lnTo>
                  <a:pt x="8169579" y="2031166"/>
                </a:lnTo>
                <a:lnTo>
                  <a:pt x="7696373" y="1557959"/>
                </a:lnTo>
                <a:close/>
                <a:moveTo>
                  <a:pt x="6593666" y="1557959"/>
                </a:moveTo>
                <a:lnTo>
                  <a:pt x="6120461" y="2031165"/>
                </a:lnTo>
                <a:lnTo>
                  <a:pt x="6589377" y="2500073"/>
                </a:lnTo>
                <a:lnTo>
                  <a:pt x="6649981" y="2500073"/>
                </a:lnTo>
                <a:lnTo>
                  <a:pt x="7118896" y="2031167"/>
                </a:lnTo>
                <a:lnTo>
                  <a:pt x="6645688" y="1557959"/>
                </a:lnTo>
                <a:close/>
                <a:moveTo>
                  <a:pt x="783783" y="1447135"/>
                </a:moveTo>
                <a:lnTo>
                  <a:pt x="894607" y="1447135"/>
                </a:lnTo>
                <a:lnTo>
                  <a:pt x="894607" y="1557960"/>
                </a:lnTo>
                <a:lnTo>
                  <a:pt x="783783" y="1557960"/>
                </a:lnTo>
                <a:close/>
                <a:moveTo>
                  <a:pt x="3936210" y="1447134"/>
                </a:moveTo>
                <a:lnTo>
                  <a:pt x="4047034" y="1447134"/>
                </a:lnTo>
                <a:lnTo>
                  <a:pt x="4047034" y="1557959"/>
                </a:lnTo>
                <a:lnTo>
                  <a:pt x="3936210" y="1557959"/>
                </a:lnTo>
                <a:close/>
                <a:moveTo>
                  <a:pt x="2885402" y="1447134"/>
                </a:moveTo>
                <a:lnTo>
                  <a:pt x="2996226" y="1447134"/>
                </a:lnTo>
                <a:lnTo>
                  <a:pt x="2996226" y="1557959"/>
                </a:lnTo>
                <a:lnTo>
                  <a:pt x="2885402" y="1557959"/>
                </a:lnTo>
                <a:close/>
                <a:moveTo>
                  <a:pt x="1834592" y="1447134"/>
                </a:moveTo>
                <a:lnTo>
                  <a:pt x="1945417" y="1447134"/>
                </a:lnTo>
                <a:lnTo>
                  <a:pt x="1945417" y="1557959"/>
                </a:lnTo>
                <a:lnTo>
                  <a:pt x="1834592" y="1557959"/>
                </a:lnTo>
                <a:close/>
                <a:moveTo>
                  <a:pt x="6037812" y="1447134"/>
                </a:moveTo>
                <a:lnTo>
                  <a:pt x="6148637" y="1447134"/>
                </a:lnTo>
                <a:lnTo>
                  <a:pt x="6148637" y="1557959"/>
                </a:lnTo>
                <a:lnTo>
                  <a:pt x="6037812" y="1557959"/>
                </a:lnTo>
                <a:close/>
                <a:moveTo>
                  <a:pt x="4987004" y="1447134"/>
                </a:moveTo>
                <a:lnTo>
                  <a:pt x="5097829" y="1447134"/>
                </a:lnTo>
                <a:lnTo>
                  <a:pt x="5097829" y="1557959"/>
                </a:lnTo>
                <a:lnTo>
                  <a:pt x="4987004" y="1557959"/>
                </a:lnTo>
                <a:close/>
                <a:moveTo>
                  <a:pt x="8139428" y="1447134"/>
                </a:moveTo>
                <a:lnTo>
                  <a:pt x="8250253" y="1447134"/>
                </a:lnTo>
                <a:lnTo>
                  <a:pt x="8250253" y="1557959"/>
                </a:lnTo>
                <a:lnTo>
                  <a:pt x="8139428" y="1557959"/>
                </a:lnTo>
                <a:close/>
                <a:moveTo>
                  <a:pt x="7088620" y="1447134"/>
                </a:moveTo>
                <a:lnTo>
                  <a:pt x="7199445" y="1447134"/>
                </a:lnTo>
                <a:lnTo>
                  <a:pt x="7199445" y="1557959"/>
                </a:lnTo>
                <a:lnTo>
                  <a:pt x="7088620" y="1557959"/>
                </a:lnTo>
                <a:close/>
                <a:moveTo>
                  <a:pt x="2942311" y="1006606"/>
                </a:moveTo>
                <a:lnTo>
                  <a:pt x="2470823" y="1478096"/>
                </a:lnTo>
                <a:lnTo>
                  <a:pt x="2470823" y="1533557"/>
                </a:lnTo>
                <a:lnTo>
                  <a:pt x="2942310" y="2005046"/>
                </a:lnTo>
                <a:lnTo>
                  <a:pt x="3410807" y="1536551"/>
                </a:lnTo>
                <a:lnTo>
                  <a:pt x="3410807" y="1475102"/>
                </a:lnTo>
                <a:close/>
                <a:moveTo>
                  <a:pt x="1891628" y="1006606"/>
                </a:moveTo>
                <a:lnTo>
                  <a:pt x="1420020" y="1478222"/>
                </a:lnTo>
                <a:lnTo>
                  <a:pt x="1420020" y="1533430"/>
                </a:lnTo>
                <a:lnTo>
                  <a:pt x="1891628" y="2005046"/>
                </a:lnTo>
                <a:lnTo>
                  <a:pt x="2359999" y="1536677"/>
                </a:lnTo>
                <a:lnTo>
                  <a:pt x="2359999" y="1474976"/>
                </a:lnTo>
                <a:close/>
                <a:moveTo>
                  <a:pt x="840942" y="1006606"/>
                </a:moveTo>
                <a:lnTo>
                  <a:pt x="369204" y="1478346"/>
                </a:lnTo>
                <a:lnTo>
                  <a:pt x="369204" y="1533304"/>
                </a:lnTo>
                <a:lnTo>
                  <a:pt x="840943" y="2005045"/>
                </a:lnTo>
                <a:lnTo>
                  <a:pt x="1309193" y="1536802"/>
                </a:lnTo>
                <a:lnTo>
                  <a:pt x="1309193" y="1474850"/>
                </a:lnTo>
                <a:close/>
                <a:moveTo>
                  <a:pt x="3992992" y="1006606"/>
                </a:moveTo>
                <a:lnTo>
                  <a:pt x="3521631" y="1477968"/>
                </a:lnTo>
                <a:lnTo>
                  <a:pt x="3521631" y="1533684"/>
                </a:lnTo>
                <a:lnTo>
                  <a:pt x="3992992" y="2005046"/>
                </a:lnTo>
                <a:lnTo>
                  <a:pt x="4461600" y="1536420"/>
                </a:lnTo>
                <a:lnTo>
                  <a:pt x="4461600" y="1475233"/>
                </a:lnTo>
                <a:close/>
                <a:moveTo>
                  <a:pt x="6094336" y="1006605"/>
                </a:moveTo>
                <a:lnTo>
                  <a:pt x="5623233" y="1477710"/>
                </a:lnTo>
                <a:lnTo>
                  <a:pt x="5623233" y="1533937"/>
                </a:lnTo>
                <a:lnTo>
                  <a:pt x="6094338" y="2005043"/>
                </a:lnTo>
                <a:lnTo>
                  <a:pt x="6563216" y="1536165"/>
                </a:lnTo>
                <a:lnTo>
                  <a:pt x="6563216" y="1475486"/>
                </a:lnTo>
                <a:close/>
                <a:moveTo>
                  <a:pt x="7145020" y="1006604"/>
                </a:moveTo>
                <a:lnTo>
                  <a:pt x="6674041" y="1477584"/>
                </a:lnTo>
                <a:lnTo>
                  <a:pt x="6674041" y="1534069"/>
                </a:lnTo>
                <a:lnTo>
                  <a:pt x="7145018" y="2005045"/>
                </a:lnTo>
                <a:lnTo>
                  <a:pt x="7614024" y="1536039"/>
                </a:lnTo>
                <a:lnTo>
                  <a:pt x="7614024" y="1475610"/>
                </a:lnTo>
                <a:close/>
                <a:moveTo>
                  <a:pt x="8195701" y="1006604"/>
                </a:moveTo>
                <a:lnTo>
                  <a:pt x="7724849" y="1477457"/>
                </a:lnTo>
                <a:lnTo>
                  <a:pt x="7724849" y="1534190"/>
                </a:lnTo>
                <a:lnTo>
                  <a:pt x="8195702" y="2005044"/>
                </a:lnTo>
                <a:lnTo>
                  <a:pt x="8664832" y="1535914"/>
                </a:lnTo>
                <a:lnTo>
                  <a:pt x="8664832" y="1475735"/>
                </a:lnTo>
                <a:close/>
                <a:moveTo>
                  <a:pt x="5043657" y="1006604"/>
                </a:moveTo>
                <a:lnTo>
                  <a:pt x="4572425" y="1477838"/>
                </a:lnTo>
                <a:lnTo>
                  <a:pt x="4572425" y="1533814"/>
                </a:lnTo>
                <a:lnTo>
                  <a:pt x="5043655" y="2005045"/>
                </a:lnTo>
                <a:lnTo>
                  <a:pt x="5512408" y="1536292"/>
                </a:lnTo>
                <a:lnTo>
                  <a:pt x="5512408" y="1475356"/>
                </a:lnTo>
                <a:close/>
                <a:moveTo>
                  <a:pt x="2359987" y="922636"/>
                </a:moveTo>
                <a:lnTo>
                  <a:pt x="2470812" y="922636"/>
                </a:lnTo>
                <a:lnTo>
                  <a:pt x="2470812" y="1033461"/>
                </a:lnTo>
                <a:lnTo>
                  <a:pt x="2359987" y="1033461"/>
                </a:lnTo>
                <a:close/>
                <a:moveTo>
                  <a:pt x="1309178" y="922636"/>
                </a:moveTo>
                <a:lnTo>
                  <a:pt x="1420004" y="922636"/>
                </a:lnTo>
                <a:lnTo>
                  <a:pt x="1420004" y="1033461"/>
                </a:lnTo>
                <a:lnTo>
                  <a:pt x="1309178" y="1033461"/>
                </a:lnTo>
                <a:close/>
                <a:moveTo>
                  <a:pt x="258370" y="922636"/>
                </a:moveTo>
                <a:lnTo>
                  <a:pt x="369195" y="922636"/>
                </a:lnTo>
                <a:lnTo>
                  <a:pt x="369195" y="1033461"/>
                </a:lnTo>
                <a:lnTo>
                  <a:pt x="258370" y="1033461"/>
                </a:lnTo>
                <a:close/>
                <a:moveTo>
                  <a:pt x="4461600" y="922636"/>
                </a:moveTo>
                <a:lnTo>
                  <a:pt x="4572425" y="922636"/>
                </a:lnTo>
                <a:lnTo>
                  <a:pt x="4572425" y="1033461"/>
                </a:lnTo>
                <a:lnTo>
                  <a:pt x="4461600" y="1033461"/>
                </a:lnTo>
                <a:close/>
                <a:moveTo>
                  <a:pt x="3410794" y="922636"/>
                </a:moveTo>
                <a:lnTo>
                  <a:pt x="3521620" y="922636"/>
                </a:lnTo>
                <a:lnTo>
                  <a:pt x="3521620" y="1033461"/>
                </a:lnTo>
                <a:lnTo>
                  <a:pt x="3410794" y="1033461"/>
                </a:lnTo>
                <a:close/>
                <a:moveTo>
                  <a:pt x="7614024" y="922636"/>
                </a:moveTo>
                <a:lnTo>
                  <a:pt x="7724849" y="922636"/>
                </a:lnTo>
                <a:lnTo>
                  <a:pt x="7724849" y="1033461"/>
                </a:lnTo>
                <a:lnTo>
                  <a:pt x="7614024" y="1033461"/>
                </a:lnTo>
                <a:close/>
                <a:moveTo>
                  <a:pt x="6563216" y="922636"/>
                </a:moveTo>
                <a:lnTo>
                  <a:pt x="6674041" y="922636"/>
                </a:lnTo>
                <a:lnTo>
                  <a:pt x="6674041" y="1033461"/>
                </a:lnTo>
                <a:lnTo>
                  <a:pt x="6563216" y="1033461"/>
                </a:lnTo>
                <a:close/>
                <a:moveTo>
                  <a:pt x="5512408" y="922636"/>
                </a:moveTo>
                <a:lnTo>
                  <a:pt x="5623233" y="922636"/>
                </a:lnTo>
                <a:lnTo>
                  <a:pt x="5623233" y="1033461"/>
                </a:lnTo>
                <a:lnTo>
                  <a:pt x="5512408" y="1033461"/>
                </a:lnTo>
                <a:close/>
                <a:moveTo>
                  <a:pt x="8664832" y="922635"/>
                </a:moveTo>
                <a:lnTo>
                  <a:pt x="8775657" y="922635"/>
                </a:lnTo>
                <a:lnTo>
                  <a:pt x="8775657" y="1033460"/>
                </a:lnTo>
                <a:lnTo>
                  <a:pt x="8664832" y="1033460"/>
                </a:lnTo>
                <a:close/>
                <a:moveTo>
                  <a:pt x="1337494" y="510063"/>
                </a:moveTo>
                <a:lnTo>
                  <a:pt x="867064" y="980485"/>
                </a:lnTo>
                <a:lnTo>
                  <a:pt x="1333721" y="1447135"/>
                </a:lnTo>
                <a:lnTo>
                  <a:pt x="1398862" y="1447135"/>
                </a:lnTo>
                <a:lnTo>
                  <a:pt x="1865505" y="980485"/>
                </a:lnTo>
                <a:lnTo>
                  <a:pt x="1395091" y="510063"/>
                </a:lnTo>
                <a:close/>
                <a:moveTo>
                  <a:pt x="2388172" y="510063"/>
                </a:moveTo>
                <a:lnTo>
                  <a:pt x="1917749" y="980485"/>
                </a:lnTo>
                <a:lnTo>
                  <a:pt x="2384400" y="1447135"/>
                </a:lnTo>
                <a:lnTo>
                  <a:pt x="2449540" y="1447135"/>
                </a:lnTo>
                <a:lnTo>
                  <a:pt x="2916188" y="980485"/>
                </a:lnTo>
                <a:lnTo>
                  <a:pt x="2445768" y="510063"/>
                </a:lnTo>
                <a:close/>
                <a:moveTo>
                  <a:pt x="3438854" y="510063"/>
                </a:moveTo>
                <a:lnTo>
                  <a:pt x="2968432" y="980485"/>
                </a:lnTo>
                <a:lnTo>
                  <a:pt x="3435082" y="1447134"/>
                </a:lnTo>
                <a:lnTo>
                  <a:pt x="3500221" y="1447134"/>
                </a:lnTo>
                <a:lnTo>
                  <a:pt x="3966871" y="980485"/>
                </a:lnTo>
                <a:lnTo>
                  <a:pt x="3496446" y="510063"/>
                </a:lnTo>
                <a:close/>
                <a:moveTo>
                  <a:pt x="4489516" y="510063"/>
                </a:moveTo>
                <a:lnTo>
                  <a:pt x="4019114" y="980485"/>
                </a:lnTo>
                <a:lnTo>
                  <a:pt x="4485745" y="1447134"/>
                </a:lnTo>
                <a:lnTo>
                  <a:pt x="4550885" y="1447134"/>
                </a:lnTo>
                <a:lnTo>
                  <a:pt x="5017536" y="980482"/>
                </a:lnTo>
                <a:lnTo>
                  <a:pt x="4547117" y="510063"/>
                </a:lnTo>
                <a:close/>
                <a:moveTo>
                  <a:pt x="5540197" y="510063"/>
                </a:moveTo>
                <a:lnTo>
                  <a:pt x="5069779" y="980483"/>
                </a:lnTo>
                <a:lnTo>
                  <a:pt x="5536430" y="1447134"/>
                </a:lnTo>
                <a:lnTo>
                  <a:pt x="5601565" y="1447134"/>
                </a:lnTo>
                <a:lnTo>
                  <a:pt x="6068214" y="980484"/>
                </a:lnTo>
                <a:lnTo>
                  <a:pt x="5597794" y="510063"/>
                </a:lnTo>
                <a:close/>
                <a:moveTo>
                  <a:pt x="6590878" y="510062"/>
                </a:moveTo>
                <a:lnTo>
                  <a:pt x="6120457" y="980484"/>
                </a:lnTo>
                <a:lnTo>
                  <a:pt x="6587106" y="1447134"/>
                </a:lnTo>
                <a:lnTo>
                  <a:pt x="6652247" y="1447134"/>
                </a:lnTo>
                <a:lnTo>
                  <a:pt x="7118898" y="980483"/>
                </a:lnTo>
                <a:lnTo>
                  <a:pt x="6648479" y="510062"/>
                </a:lnTo>
                <a:close/>
                <a:moveTo>
                  <a:pt x="7641560" y="510062"/>
                </a:moveTo>
                <a:lnTo>
                  <a:pt x="7171142" y="980482"/>
                </a:lnTo>
                <a:lnTo>
                  <a:pt x="7637793" y="1447134"/>
                </a:lnTo>
                <a:lnTo>
                  <a:pt x="7702929" y="1447134"/>
                </a:lnTo>
                <a:lnTo>
                  <a:pt x="8169579" y="980483"/>
                </a:lnTo>
                <a:lnTo>
                  <a:pt x="7699160" y="510062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3"/>
                </a:lnTo>
                <a:lnTo>
                  <a:pt x="783785" y="510063"/>
                </a:lnTo>
                <a:close/>
                <a:moveTo>
                  <a:pt x="1834594" y="399238"/>
                </a:moveTo>
                <a:lnTo>
                  <a:pt x="1945420" y="399238"/>
                </a:lnTo>
                <a:lnTo>
                  <a:pt x="1945420" y="510063"/>
                </a:lnTo>
                <a:lnTo>
                  <a:pt x="1834594" y="510063"/>
                </a:lnTo>
                <a:close/>
                <a:moveTo>
                  <a:pt x="3936212" y="399238"/>
                </a:moveTo>
                <a:lnTo>
                  <a:pt x="4047037" y="399238"/>
                </a:lnTo>
                <a:lnTo>
                  <a:pt x="4047037" y="510063"/>
                </a:lnTo>
                <a:lnTo>
                  <a:pt x="3936212" y="510063"/>
                </a:lnTo>
                <a:close/>
                <a:moveTo>
                  <a:pt x="2885405" y="399238"/>
                </a:moveTo>
                <a:lnTo>
                  <a:pt x="2996229" y="399238"/>
                </a:lnTo>
                <a:lnTo>
                  <a:pt x="2996229" y="510063"/>
                </a:lnTo>
                <a:lnTo>
                  <a:pt x="2885405" y="510063"/>
                </a:lnTo>
                <a:close/>
                <a:moveTo>
                  <a:pt x="4987004" y="399238"/>
                </a:moveTo>
                <a:lnTo>
                  <a:pt x="5097829" y="399238"/>
                </a:lnTo>
                <a:lnTo>
                  <a:pt x="5097829" y="510063"/>
                </a:lnTo>
                <a:lnTo>
                  <a:pt x="4987004" y="510063"/>
                </a:lnTo>
                <a:close/>
                <a:moveTo>
                  <a:pt x="6037812" y="399238"/>
                </a:moveTo>
                <a:lnTo>
                  <a:pt x="6148637" y="399238"/>
                </a:lnTo>
                <a:lnTo>
                  <a:pt x="6148637" y="510062"/>
                </a:lnTo>
                <a:lnTo>
                  <a:pt x="6037812" y="510062"/>
                </a:lnTo>
                <a:close/>
                <a:moveTo>
                  <a:pt x="7088620" y="399237"/>
                </a:moveTo>
                <a:lnTo>
                  <a:pt x="7199445" y="399237"/>
                </a:lnTo>
                <a:lnTo>
                  <a:pt x="7199445" y="510062"/>
                </a:lnTo>
                <a:lnTo>
                  <a:pt x="7088620" y="510062"/>
                </a:lnTo>
                <a:close/>
                <a:moveTo>
                  <a:pt x="8139428" y="399237"/>
                </a:moveTo>
                <a:lnTo>
                  <a:pt x="8250253" y="399237"/>
                </a:lnTo>
                <a:lnTo>
                  <a:pt x="8250253" y="510062"/>
                </a:lnTo>
                <a:lnTo>
                  <a:pt x="8139428" y="510062"/>
                </a:lnTo>
                <a:close/>
                <a:moveTo>
                  <a:pt x="6138416" y="0"/>
                </a:moveTo>
                <a:lnTo>
                  <a:pt x="6190660" y="0"/>
                </a:lnTo>
                <a:lnTo>
                  <a:pt x="6589898" y="399238"/>
                </a:lnTo>
                <a:lnTo>
                  <a:pt x="6649459" y="399238"/>
                </a:lnTo>
                <a:lnTo>
                  <a:pt x="7048695" y="2"/>
                </a:lnTo>
                <a:lnTo>
                  <a:pt x="7100939" y="2"/>
                </a:lnTo>
                <a:lnTo>
                  <a:pt x="6674041" y="426899"/>
                </a:lnTo>
                <a:lnTo>
                  <a:pt x="6674041" y="483380"/>
                </a:lnTo>
                <a:lnTo>
                  <a:pt x="7145020" y="954361"/>
                </a:lnTo>
                <a:lnTo>
                  <a:pt x="7614024" y="485355"/>
                </a:lnTo>
                <a:lnTo>
                  <a:pt x="7614024" y="424926"/>
                </a:lnTo>
                <a:lnTo>
                  <a:pt x="7189097" y="1"/>
                </a:lnTo>
                <a:lnTo>
                  <a:pt x="7241340" y="1"/>
                </a:lnTo>
                <a:lnTo>
                  <a:pt x="7640577" y="399237"/>
                </a:lnTo>
                <a:lnTo>
                  <a:pt x="7700142" y="399237"/>
                </a:lnTo>
                <a:lnTo>
                  <a:pt x="8099378" y="1"/>
                </a:lnTo>
                <a:lnTo>
                  <a:pt x="8151622" y="1"/>
                </a:lnTo>
                <a:lnTo>
                  <a:pt x="7724849" y="426774"/>
                </a:lnTo>
                <a:lnTo>
                  <a:pt x="7724849" y="483509"/>
                </a:lnTo>
                <a:lnTo>
                  <a:pt x="8195700" y="954363"/>
                </a:lnTo>
                <a:lnTo>
                  <a:pt x="8664832" y="485228"/>
                </a:lnTo>
                <a:lnTo>
                  <a:pt x="8664832" y="425054"/>
                </a:lnTo>
                <a:lnTo>
                  <a:pt x="8239778" y="1"/>
                </a:lnTo>
                <a:lnTo>
                  <a:pt x="8292022" y="1"/>
                </a:lnTo>
                <a:lnTo>
                  <a:pt x="8691259" y="399237"/>
                </a:lnTo>
                <a:lnTo>
                  <a:pt x="8750823" y="399237"/>
                </a:lnTo>
                <a:lnTo>
                  <a:pt x="9143986" y="6075"/>
                </a:lnTo>
                <a:lnTo>
                  <a:pt x="9143986" y="58319"/>
                </a:lnTo>
                <a:lnTo>
                  <a:pt x="8775657" y="426647"/>
                </a:lnTo>
                <a:lnTo>
                  <a:pt x="8775657" y="483635"/>
                </a:lnTo>
                <a:lnTo>
                  <a:pt x="9143986" y="851966"/>
                </a:lnTo>
                <a:lnTo>
                  <a:pt x="9143986" y="904210"/>
                </a:lnTo>
                <a:lnTo>
                  <a:pt x="8749840" y="510062"/>
                </a:lnTo>
                <a:lnTo>
                  <a:pt x="8692242" y="510062"/>
                </a:lnTo>
                <a:lnTo>
                  <a:pt x="8221822" y="980484"/>
                </a:lnTo>
                <a:lnTo>
                  <a:pt x="8688471" y="1447133"/>
                </a:lnTo>
                <a:lnTo>
                  <a:pt x="8753611" y="1447133"/>
                </a:lnTo>
                <a:lnTo>
                  <a:pt x="9143986" y="1056762"/>
                </a:lnTo>
                <a:lnTo>
                  <a:pt x="9143986" y="1109003"/>
                </a:lnTo>
                <a:lnTo>
                  <a:pt x="8775657" y="1477331"/>
                </a:lnTo>
                <a:lnTo>
                  <a:pt x="8775657" y="1534319"/>
                </a:lnTo>
                <a:lnTo>
                  <a:pt x="9143986" y="1902649"/>
                </a:lnTo>
                <a:lnTo>
                  <a:pt x="9143987" y="1954891"/>
                </a:lnTo>
                <a:lnTo>
                  <a:pt x="8747055" y="1557959"/>
                </a:lnTo>
                <a:lnTo>
                  <a:pt x="8695029" y="1557959"/>
                </a:lnTo>
                <a:lnTo>
                  <a:pt x="8221823" y="2031165"/>
                </a:lnTo>
                <a:lnTo>
                  <a:pt x="8690741" y="2500073"/>
                </a:lnTo>
                <a:lnTo>
                  <a:pt x="8751345" y="2500073"/>
                </a:lnTo>
                <a:lnTo>
                  <a:pt x="9143986" y="2107432"/>
                </a:lnTo>
                <a:lnTo>
                  <a:pt x="9143986" y="2159677"/>
                </a:lnTo>
                <a:lnTo>
                  <a:pt x="8775657" y="2528005"/>
                </a:lnTo>
                <a:lnTo>
                  <a:pt x="8775657" y="2584989"/>
                </a:lnTo>
                <a:lnTo>
                  <a:pt x="9143987" y="2953319"/>
                </a:lnTo>
                <a:lnTo>
                  <a:pt x="9143987" y="3005564"/>
                </a:lnTo>
                <a:lnTo>
                  <a:pt x="8749321" y="2610898"/>
                </a:lnTo>
                <a:lnTo>
                  <a:pt x="8692765" y="2610898"/>
                </a:lnTo>
                <a:lnTo>
                  <a:pt x="8221822" y="3081840"/>
                </a:lnTo>
                <a:lnTo>
                  <a:pt x="8691194" y="3551212"/>
                </a:lnTo>
                <a:lnTo>
                  <a:pt x="8750888" y="3551212"/>
                </a:lnTo>
                <a:lnTo>
                  <a:pt x="9143986" y="3158114"/>
                </a:lnTo>
                <a:lnTo>
                  <a:pt x="9143986" y="3210356"/>
                </a:lnTo>
                <a:lnTo>
                  <a:pt x="8775657" y="3578686"/>
                </a:lnTo>
                <a:lnTo>
                  <a:pt x="8775657" y="3635674"/>
                </a:lnTo>
                <a:lnTo>
                  <a:pt x="9143986" y="4004003"/>
                </a:lnTo>
                <a:lnTo>
                  <a:pt x="9143986" y="4056248"/>
                </a:lnTo>
                <a:lnTo>
                  <a:pt x="8749774" y="3662037"/>
                </a:lnTo>
                <a:lnTo>
                  <a:pt x="8692306" y="3662037"/>
                </a:lnTo>
                <a:lnTo>
                  <a:pt x="8221823" y="4132519"/>
                </a:lnTo>
                <a:lnTo>
                  <a:pt x="8661299" y="4571995"/>
                </a:lnTo>
                <a:lnTo>
                  <a:pt x="8609053" y="4571995"/>
                </a:lnTo>
                <a:lnTo>
                  <a:pt x="8195700" y="4158642"/>
                </a:lnTo>
                <a:lnTo>
                  <a:pt x="7782346" y="4571997"/>
                </a:lnTo>
                <a:lnTo>
                  <a:pt x="7730103" y="4571997"/>
                </a:lnTo>
                <a:lnTo>
                  <a:pt x="8169579" y="4132521"/>
                </a:lnTo>
                <a:lnTo>
                  <a:pt x="7699096" y="3662037"/>
                </a:lnTo>
                <a:lnTo>
                  <a:pt x="7641624" y="3662037"/>
                </a:lnTo>
                <a:lnTo>
                  <a:pt x="7171140" y="4132521"/>
                </a:lnTo>
                <a:lnTo>
                  <a:pt x="7610615" y="4571996"/>
                </a:lnTo>
                <a:lnTo>
                  <a:pt x="7558371" y="4571996"/>
                </a:lnTo>
                <a:lnTo>
                  <a:pt x="7145018" y="4158643"/>
                </a:lnTo>
                <a:lnTo>
                  <a:pt x="6731665" y="4571996"/>
                </a:lnTo>
                <a:lnTo>
                  <a:pt x="6679421" y="4571997"/>
                </a:lnTo>
                <a:lnTo>
                  <a:pt x="7118896" y="4132521"/>
                </a:lnTo>
                <a:lnTo>
                  <a:pt x="6648412" y="3662037"/>
                </a:lnTo>
                <a:lnTo>
                  <a:pt x="6590942" y="3662037"/>
                </a:lnTo>
                <a:lnTo>
                  <a:pt x="6120458" y="4132521"/>
                </a:lnTo>
                <a:lnTo>
                  <a:pt x="6559933" y="4571996"/>
                </a:lnTo>
                <a:lnTo>
                  <a:pt x="6507689" y="4571996"/>
                </a:lnTo>
                <a:lnTo>
                  <a:pt x="6094336" y="4158643"/>
                </a:lnTo>
                <a:lnTo>
                  <a:pt x="5680986" y="4571994"/>
                </a:lnTo>
                <a:lnTo>
                  <a:pt x="5628742" y="4571994"/>
                </a:lnTo>
                <a:lnTo>
                  <a:pt x="6068215" y="4132521"/>
                </a:lnTo>
                <a:lnTo>
                  <a:pt x="5597730" y="3662037"/>
                </a:lnTo>
                <a:lnTo>
                  <a:pt x="5540260" y="3662037"/>
                </a:lnTo>
                <a:lnTo>
                  <a:pt x="5069776" y="4132521"/>
                </a:lnTo>
                <a:lnTo>
                  <a:pt x="5509251" y="4571996"/>
                </a:lnTo>
                <a:lnTo>
                  <a:pt x="5457007" y="4571996"/>
                </a:lnTo>
                <a:lnTo>
                  <a:pt x="5043654" y="4158643"/>
                </a:lnTo>
                <a:lnTo>
                  <a:pt x="4630302" y="4571995"/>
                </a:lnTo>
                <a:lnTo>
                  <a:pt x="4578058" y="4571995"/>
                </a:lnTo>
                <a:lnTo>
                  <a:pt x="5017532" y="4132521"/>
                </a:lnTo>
                <a:lnTo>
                  <a:pt x="4547048" y="3662037"/>
                </a:lnTo>
                <a:lnTo>
                  <a:pt x="4489581" y="3662037"/>
                </a:lnTo>
                <a:lnTo>
                  <a:pt x="4019114" y="4132522"/>
                </a:lnTo>
                <a:lnTo>
                  <a:pt x="4458569" y="4571996"/>
                </a:lnTo>
                <a:lnTo>
                  <a:pt x="4406325" y="4571996"/>
                </a:lnTo>
                <a:lnTo>
                  <a:pt x="3992992" y="4158644"/>
                </a:lnTo>
                <a:lnTo>
                  <a:pt x="3579640" y="4571995"/>
                </a:lnTo>
                <a:lnTo>
                  <a:pt x="3527396" y="4571995"/>
                </a:lnTo>
                <a:lnTo>
                  <a:pt x="3966870" y="4132522"/>
                </a:lnTo>
                <a:lnTo>
                  <a:pt x="3496383" y="3662037"/>
                </a:lnTo>
                <a:lnTo>
                  <a:pt x="3438916" y="3662037"/>
                </a:lnTo>
                <a:lnTo>
                  <a:pt x="2968432" y="4132520"/>
                </a:lnTo>
                <a:lnTo>
                  <a:pt x="3407909" y="4571995"/>
                </a:lnTo>
                <a:lnTo>
                  <a:pt x="3355664" y="4571995"/>
                </a:lnTo>
                <a:lnTo>
                  <a:pt x="2942310" y="4158642"/>
                </a:lnTo>
                <a:lnTo>
                  <a:pt x="2528960" y="4571994"/>
                </a:lnTo>
                <a:lnTo>
                  <a:pt x="2476716" y="4571994"/>
                </a:lnTo>
                <a:lnTo>
                  <a:pt x="2916189" y="4132521"/>
                </a:lnTo>
                <a:lnTo>
                  <a:pt x="2445706" y="3662037"/>
                </a:lnTo>
                <a:lnTo>
                  <a:pt x="2388237" y="3662037"/>
                </a:lnTo>
                <a:lnTo>
                  <a:pt x="1917750" y="4132522"/>
                </a:lnTo>
                <a:lnTo>
                  <a:pt x="2357226" y="4571995"/>
                </a:lnTo>
                <a:lnTo>
                  <a:pt x="2304983" y="4571996"/>
                </a:lnTo>
                <a:lnTo>
                  <a:pt x="1891628" y="4158644"/>
                </a:lnTo>
                <a:lnTo>
                  <a:pt x="1478287" y="4571994"/>
                </a:lnTo>
                <a:lnTo>
                  <a:pt x="1426043" y="4571994"/>
                </a:lnTo>
                <a:lnTo>
                  <a:pt x="1865506" y="4132522"/>
                </a:lnTo>
                <a:lnTo>
                  <a:pt x="1395028" y="3662037"/>
                </a:lnTo>
                <a:lnTo>
                  <a:pt x="1337560" y="3662037"/>
                </a:lnTo>
                <a:lnTo>
                  <a:pt x="867065" y="4132523"/>
                </a:lnTo>
                <a:lnTo>
                  <a:pt x="1306545" y="4571995"/>
                </a:lnTo>
                <a:lnTo>
                  <a:pt x="1254301" y="4571995"/>
                </a:lnTo>
                <a:lnTo>
                  <a:pt x="840943" y="4158645"/>
                </a:lnTo>
                <a:lnTo>
                  <a:pt x="427592" y="4571996"/>
                </a:lnTo>
                <a:lnTo>
                  <a:pt x="375348" y="4571996"/>
                </a:lnTo>
                <a:lnTo>
                  <a:pt x="814821" y="4132522"/>
                </a:lnTo>
                <a:lnTo>
                  <a:pt x="344336" y="3662037"/>
                </a:lnTo>
                <a:lnTo>
                  <a:pt x="286868" y="3662037"/>
                </a:lnTo>
                <a:lnTo>
                  <a:pt x="2" y="3948903"/>
                </a:lnTo>
                <a:lnTo>
                  <a:pt x="2" y="3896659"/>
                </a:lnTo>
                <a:lnTo>
                  <a:pt x="258375" y="3638287"/>
                </a:lnTo>
                <a:lnTo>
                  <a:pt x="258375" y="3576075"/>
                </a:lnTo>
                <a:lnTo>
                  <a:pt x="1" y="3317701"/>
                </a:lnTo>
                <a:lnTo>
                  <a:pt x="1" y="3265457"/>
                </a:lnTo>
                <a:lnTo>
                  <a:pt x="285755" y="3551212"/>
                </a:lnTo>
                <a:lnTo>
                  <a:pt x="345449" y="3551212"/>
                </a:lnTo>
                <a:lnTo>
                  <a:pt x="814821" y="3081840"/>
                </a:lnTo>
                <a:lnTo>
                  <a:pt x="343879" y="2610898"/>
                </a:lnTo>
                <a:lnTo>
                  <a:pt x="287325" y="2610898"/>
                </a:lnTo>
                <a:lnTo>
                  <a:pt x="4" y="2898220"/>
                </a:lnTo>
                <a:lnTo>
                  <a:pt x="4" y="2845976"/>
                </a:lnTo>
                <a:lnTo>
                  <a:pt x="258377" y="2587602"/>
                </a:lnTo>
                <a:lnTo>
                  <a:pt x="258377" y="2525395"/>
                </a:lnTo>
                <a:lnTo>
                  <a:pt x="1" y="2267018"/>
                </a:lnTo>
                <a:lnTo>
                  <a:pt x="0" y="2214773"/>
                </a:lnTo>
                <a:lnTo>
                  <a:pt x="285299" y="2500073"/>
                </a:lnTo>
                <a:lnTo>
                  <a:pt x="345906" y="2500073"/>
                </a:lnTo>
                <a:lnTo>
                  <a:pt x="814821" y="2031167"/>
                </a:lnTo>
                <a:lnTo>
                  <a:pt x="341615" y="1557960"/>
                </a:lnTo>
                <a:lnTo>
                  <a:pt x="289591" y="1557960"/>
                </a:lnTo>
                <a:lnTo>
                  <a:pt x="1" y="1847551"/>
                </a:lnTo>
                <a:lnTo>
                  <a:pt x="1" y="1795307"/>
                </a:lnTo>
                <a:lnTo>
                  <a:pt x="258379" y="1536928"/>
                </a:lnTo>
                <a:lnTo>
                  <a:pt x="258379" y="1474723"/>
                </a:lnTo>
                <a:lnTo>
                  <a:pt x="1" y="1216345"/>
                </a:lnTo>
                <a:lnTo>
                  <a:pt x="1" y="1164102"/>
                </a:lnTo>
                <a:lnTo>
                  <a:pt x="283034" y="1447135"/>
                </a:lnTo>
                <a:lnTo>
                  <a:pt x="348172" y="1447135"/>
                </a:lnTo>
                <a:lnTo>
                  <a:pt x="814820" y="980485"/>
                </a:lnTo>
                <a:lnTo>
                  <a:pt x="344400" y="510063"/>
                </a:lnTo>
                <a:lnTo>
                  <a:pt x="286802" y="510063"/>
                </a:lnTo>
                <a:lnTo>
                  <a:pt x="2" y="796868"/>
                </a:lnTo>
                <a:lnTo>
                  <a:pt x="2" y="744627"/>
                </a:lnTo>
                <a:lnTo>
                  <a:pt x="258382" y="486240"/>
                </a:lnTo>
                <a:lnTo>
                  <a:pt x="258382" y="424044"/>
                </a:lnTo>
                <a:lnTo>
                  <a:pt x="2" y="165665"/>
                </a:lnTo>
                <a:lnTo>
                  <a:pt x="2" y="113421"/>
                </a:lnTo>
                <a:lnTo>
                  <a:pt x="285819" y="399238"/>
                </a:lnTo>
                <a:lnTo>
                  <a:pt x="345383" y="399238"/>
                </a:lnTo>
                <a:lnTo>
                  <a:pt x="744619" y="2"/>
                </a:lnTo>
                <a:lnTo>
                  <a:pt x="796863" y="2"/>
                </a:lnTo>
                <a:lnTo>
                  <a:pt x="369206" y="427659"/>
                </a:lnTo>
                <a:lnTo>
                  <a:pt x="369206" y="482625"/>
                </a:lnTo>
                <a:lnTo>
                  <a:pt x="840942" y="954363"/>
                </a:lnTo>
                <a:lnTo>
                  <a:pt x="1309198" y="486115"/>
                </a:lnTo>
                <a:lnTo>
                  <a:pt x="1309198" y="424170"/>
                </a:lnTo>
                <a:lnTo>
                  <a:pt x="885018" y="1"/>
                </a:lnTo>
                <a:lnTo>
                  <a:pt x="937262" y="1"/>
                </a:lnTo>
                <a:lnTo>
                  <a:pt x="1336510" y="399238"/>
                </a:lnTo>
                <a:lnTo>
                  <a:pt x="1396075" y="399238"/>
                </a:lnTo>
                <a:lnTo>
                  <a:pt x="1795305" y="3"/>
                </a:lnTo>
                <a:lnTo>
                  <a:pt x="1847547" y="3"/>
                </a:lnTo>
                <a:lnTo>
                  <a:pt x="1420024" y="427535"/>
                </a:lnTo>
                <a:lnTo>
                  <a:pt x="1420024" y="482750"/>
                </a:lnTo>
                <a:lnTo>
                  <a:pt x="1891628" y="954364"/>
                </a:lnTo>
                <a:lnTo>
                  <a:pt x="2360002" y="485990"/>
                </a:lnTo>
                <a:lnTo>
                  <a:pt x="2360002" y="424295"/>
                </a:lnTo>
                <a:lnTo>
                  <a:pt x="1935703" y="1"/>
                </a:lnTo>
                <a:lnTo>
                  <a:pt x="1987946" y="1"/>
                </a:lnTo>
                <a:lnTo>
                  <a:pt x="2387188" y="399238"/>
                </a:lnTo>
                <a:lnTo>
                  <a:pt x="2446753" y="399238"/>
                </a:lnTo>
                <a:lnTo>
                  <a:pt x="2845989" y="2"/>
                </a:lnTo>
                <a:lnTo>
                  <a:pt x="2898233" y="2"/>
                </a:lnTo>
                <a:lnTo>
                  <a:pt x="2470826" y="427409"/>
                </a:lnTo>
                <a:lnTo>
                  <a:pt x="2470826" y="482876"/>
                </a:lnTo>
                <a:lnTo>
                  <a:pt x="2942310" y="954364"/>
                </a:lnTo>
                <a:lnTo>
                  <a:pt x="3410810" y="485864"/>
                </a:lnTo>
                <a:lnTo>
                  <a:pt x="3410810" y="424421"/>
                </a:lnTo>
                <a:lnTo>
                  <a:pt x="2986387" y="1"/>
                </a:lnTo>
                <a:lnTo>
                  <a:pt x="3038634" y="1"/>
                </a:lnTo>
                <a:lnTo>
                  <a:pt x="3437870" y="399238"/>
                </a:lnTo>
                <a:lnTo>
                  <a:pt x="3497432" y="399238"/>
                </a:lnTo>
                <a:lnTo>
                  <a:pt x="3896671" y="2"/>
                </a:lnTo>
                <a:lnTo>
                  <a:pt x="3948916" y="2"/>
                </a:lnTo>
                <a:lnTo>
                  <a:pt x="3521633" y="427284"/>
                </a:lnTo>
                <a:lnTo>
                  <a:pt x="3521633" y="483002"/>
                </a:lnTo>
                <a:lnTo>
                  <a:pt x="3992992" y="954363"/>
                </a:lnTo>
                <a:lnTo>
                  <a:pt x="4461600" y="485736"/>
                </a:lnTo>
                <a:lnTo>
                  <a:pt x="4461600" y="424545"/>
                </a:lnTo>
                <a:lnTo>
                  <a:pt x="4037073" y="1"/>
                </a:lnTo>
                <a:lnTo>
                  <a:pt x="4089316" y="1"/>
                </a:lnTo>
                <a:lnTo>
                  <a:pt x="4488536" y="399238"/>
                </a:lnTo>
                <a:lnTo>
                  <a:pt x="4548098" y="399238"/>
                </a:lnTo>
                <a:lnTo>
                  <a:pt x="4947332" y="4"/>
                </a:lnTo>
                <a:lnTo>
                  <a:pt x="4999576" y="4"/>
                </a:lnTo>
                <a:lnTo>
                  <a:pt x="4572425" y="427154"/>
                </a:lnTo>
                <a:lnTo>
                  <a:pt x="4572425" y="483127"/>
                </a:lnTo>
                <a:lnTo>
                  <a:pt x="5043657" y="954361"/>
                </a:lnTo>
                <a:lnTo>
                  <a:pt x="5512408" y="485609"/>
                </a:lnTo>
                <a:lnTo>
                  <a:pt x="5512408" y="424676"/>
                </a:lnTo>
                <a:lnTo>
                  <a:pt x="5087732" y="1"/>
                </a:lnTo>
                <a:lnTo>
                  <a:pt x="5139975" y="1"/>
                </a:lnTo>
                <a:lnTo>
                  <a:pt x="5539212" y="399238"/>
                </a:lnTo>
                <a:lnTo>
                  <a:pt x="5598779" y="399238"/>
                </a:lnTo>
                <a:lnTo>
                  <a:pt x="5998015" y="2"/>
                </a:lnTo>
                <a:lnTo>
                  <a:pt x="6050259" y="2"/>
                </a:lnTo>
                <a:lnTo>
                  <a:pt x="5623233" y="427027"/>
                </a:lnTo>
                <a:lnTo>
                  <a:pt x="5623233" y="483258"/>
                </a:lnTo>
                <a:lnTo>
                  <a:pt x="6094336" y="954363"/>
                </a:lnTo>
                <a:lnTo>
                  <a:pt x="6563216" y="485481"/>
                </a:lnTo>
                <a:lnTo>
                  <a:pt x="6563216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982662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6802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06177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09745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01251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13558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34535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2E2C47D-0325-4941-A06E-7057985F3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4960137"/>
            <a:ext cx="6192688" cy="1463040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Bahnschrift Condensed" panose="020B0502040204020203" pitchFamily="34" charset="0"/>
              </a:rPr>
              <a:t>Великая отечественная</a:t>
            </a:r>
            <a:br>
              <a:rPr lang="ru-RU" sz="4800" dirty="0">
                <a:latin typeface="Bahnschrift Condensed" panose="020B0502040204020203" pitchFamily="34" charset="0"/>
              </a:rPr>
            </a:br>
            <a:r>
              <a:rPr lang="ru-RU" sz="4800" dirty="0">
                <a:latin typeface="Bahnschrift Condensed" panose="020B0502040204020203" pitchFamily="34" charset="0"/>
              </a:rPr>
              <a:t>война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7139F347-FC6D-43DF-B753-42EA0240EF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latin typeface="Bahnschrift SemiLight Condensed" panose="020B0502040204020203" pitchFamily="34" charset="0"/>
              </a:rPr>
              <a:t>1941-1945</a:t>
            </a:r>
          </a:p>
        </p:txBody>
      </p:sp>
      <p:pic>
        <p:nvPicPr>
          <p:cNvPr id="1026" name="Picture 2" descr="С ДНЁМ ПОБЕДЫ - 9 МАЯ! • Glasscannon.ru">
            <a:extLst>
              <a:ext uri="{FF2B5EF4-FFF2-40B4-BE49-F238E27FC236}">
                <a16:creationId xmlns:a16="http://schemas.microsoft.com/office/drawing/2014/main" xmlns="" id="{9445C840-9E43-490B-B51A-ADA93BA70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0" b="3162"/>
          <a:stretch/>
        </p:blipFill>
        <p:spPr bwMode="auto">
          <a:xfrm>
            <a:off x="0" y="0"/>
            <a:ext cx="9144000" cy="456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18986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611561" y="476672"/>
            <a:ext cx="8064885" cy="79208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err="1">
                <a:latin typeface="Bahnschrift Condensed" panose="020B0502040204020203" pitchFamily="34" charset="0"/>
              </a:rPr>
              <a:t>коллаборанты</a:t>
            </a:r>
            <a:endParaRPr lang="ru-RU" sz="6600" b="1" dirty="0">
              <a:latin typeface="Bahnschrift Condensed" panose="020B0502040204020203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2" y="1268760"/>
            <a:ext cx="5184574" cy="554461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Для борьбы против СССР и советского народа, немецкие фашисты привлекали на свою сторону близких по идеям людей из других стран, в том числе жителей СССР и эмигрантов.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Пособниками гитлеровской агрессии становились националисты всех мастей, местные тайные фашисты, обозленные на советскую власть белоэмигранты. Все они заявляли о любви к своим народам (русским, украинцам, белорусам, татарам, эстонцам, латышам и т. д.), но работали вместе с гитлеровцами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над их уничтожением</a:t>
            </a:r>
            <a:r>
              <a:rPr lang="ru-RU" sz="2800" dirty="0">
                <a:latin typeface="Bahnschrift Light Condensed" panose="020B0502040204020203" pitchFamily="34" charset="0"/>
              </a:rPr>
              <a:t>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Немецкие военные все равно считали этих изменников людьми второго сорта и поручали им самую неприятную и тяжелую работу. </a:t>
            </a:r>
            <a:r>
              <a:rPr lang="ru-RU" sz="2800" dirty="0" err="1">
                <a:latin typeface="Bahnschrift Light Condensed" panose="020B0502040204020203" pitchFamily="34" charset="0"/>
              </a:rPr>
              <a:t>Коллаборанты</a:t>
            </a:r>
            <a:r>
              <a:rPr lang="ru-RU" sz="2800" dirty="0">
                <a:latin typeface="Bahnschrift Light Condensed" panose="020B0502040204020203" pitchFamily="34" charset="0"/>
              </a:rPr>
              <a:t> занимались казнями пленных, убийствами мирных граждан СССР, охотой на партизан, рыли для хозяев окопы и выносили помои. За свою измену они не заслужили ничего, кроме презрения немцев и ненависти соотечественников. 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Все пойманные </a:t>
            </a:r>
            <a:r>
              <a:rPr lang="ru-RU" sz="2800" dirty="0" err="1">
                <a:latin typeface="Bahnschrift Light Condensed" panose="020B0502040204020203" pitchFamily="34" charset="0"/>
              </a:rPr>
              <a:t>коллаборанты</a:t>
            </a:r>
            <a:r>
              <a:rPr lang="ru-RU" sz="2800" dirty="0">
                <a:latin typeface="Bahnschrift Light Condensed" panose="020B0502040204020203" pitchFamily="34" charset="0"/>
              </a:rPr>
              <a:t> в дальнейшем предстали перед советскими военно-полевыми трибуналами и судами. </a:t>
            </a:r>
          </a:p>
        </p:txBody>
      </p:sp>
      <p:pic>
        <p:nvPicPr>
          <p:cNvPr id="8194" name="Picture 2" descr="Пропаганда СССР: собраны самые популярные плакаты Советского Союза">
            <a:extLst>
              <a:ext uri="{FF2B5EF4-FFF2-40B4-BE49-F238E27FC236}">
                <a16:creationId xmlns:a16="http://schemas.microsoft.com/office/drawing/2014/main" xmlns="" id="{F5A8027E-872A-49D1-A591-F70E3BD9D4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1" r="8709"/>
          <a:stretch/>
        </p:blipFill>
        <p:spPr bwMode="auto">
          <a:xfrm>
            <a:off x="5724128" y="1412776"/>
            <a:ext cx="2952328" cy="4594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45243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924711" y="260649"/>
            <a:ext cx="7290054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dirty="0">
                <a:latin typeface="Bahnschrift Condensed" panose="020B0502040204020203" pitchFamily="34" charset="0"/>
              </a:rPr>
              <a:t>СООТНОШЕНИЕ СИЛ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510A4DCA-14CC-4A79-B04B-1783613B9ADA}"/>
              </a:ext>
            </a:extLst>
          </p:cNvPr>
          <p:cNvCxnSpPr/>
          <p:nvPr/>
        </p:nvCxnSpPr>
        <p:spPr>
          <a:xfrm>
            <a:off x="1727684" y="1124744"/>
            <a:ext cx="56886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Флаг">
            <a:extLst>
              <a:ext uri="{FF2B5EF4-FFF2-40B4-BE49-F238E27FC236}">
                <a16:creationId xmlns:a16="http://schemas.microsoft.com/office/drawing/2014/main" xmlns="" id="{88409BBC-B914-428A-84C5-A4C876177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1412776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Флаг">
            <a:extLst>
              <a:ext uri="{FF2B5EF4-FFF2-40B4-BE49-F238E27FC236}">
                <a16:creationId xmlns:a16="http://schemas.microsoft.com/office/drawing/2014/main" xmlns="" id="{3F313B1D-0063-488F-949C-E551CCB42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 bwMode="auto">
          <a:xfrm>
            <a:off x="5892316" y="1412778"/>
            <a:ext cx="1524000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E59171A3-1750-4B7D-8933-A154A2D369BE}"/>
              </a:ext>
            </a:extLst>
          </p:cNvPr>
          <p:cNvSpPr txBox="1">
            <a:spLocks/>
          </p:cNvSpPr>
          <p:nvPr/>
        </p:nvSpPr>
        <p:spPr>
          <a:xfrm>
            <a:off x="323528" y="2482044"/>
            <a:ext cx="3974152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Германия развернула против СССР три группы армий. В них входили 157 дивизий, включая 17 танковых и 13 механизированных, и 18 бригад.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EA2F5DBD-190A-465A-9645-39953080E8D7}"/>
              </a:ext>
            </a:extLst>
          </p:cNvPr>
          <p:cNvSpPr txBox="1">
            <a:spLocks/>
          </p:cNvSpPr>
          <p:nvPr/>
        </p:nvSpPr>
        <p:spPr>
          <a:xfrm>
            <a:off x="4788024" y="2492896"/>
            <a:ext cx="4032448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На западном направлении СССР имел 15 армий, находившихся как вдоль границы, так и в глубине советской территории. В них входили 172 дивизии, включая 40 танковых.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527790E3-D491-4911-98C6-E0095D962F67}"/>
              </a:ext>
            </a:extLst>
          </p:cNvPr>
          <p:cNvSpPr txBox="1">
            <a:spLocks/>
          </p:cNvSpPr>
          <p:nvPr/>
        </p:nvSpPr>
        <p:spPr>
          <a:xfrm>
            <a:off x="323528" y="4941168"/>
            <a:ext cx="8496944" cy="187220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Не смотря на то, что у СССР было больше дивизий, они были укомплектованы не полностью и дислоцировались рассредоточено. Немецкие войска имели многократное преимущество в численности на направлениях своих главных ударов – иной раз даже десятикратное.</a:t>
            </a:r>
          </a:p>
        </p:txBody>
      </p:sp>
    </p:spTree>
    <p:extLst>
      <p:ext uri="{BB962C8B-B14F-4D97-AF65-F5344CB8AC3E}">
        <p14:creationId xmlns:p14="http://schemas.microsoft.com/office/powerpoint/2010/main" val="178942512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D447B3-0F13-4EA9-8160-7C4BDE5DA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637215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Bahnschrift Condensed" panose="020B0502040204020203" pitchFamily="34" charset="0"/>
              </a:rPr>
              <a:t>Первый период войны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99BA487-98AC-40DF-A39E-61378A672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7950" y="4960138"/>
            <a:ext cx="2400300" cy="1493199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Bahnschrift SemiLight Condensed" panose="020B0502040204020203" pitchFamily="34" charset="0"/>
              </a:rPr>
              <a:t>22 июня 1941 – 18 ноября 1942</a:t>
            </a:r>
          </a:p>
        </p:txBody>
      </p:sp>
      <p:pic>
        <p:nvPicPr>
          <p:cNvPr id="13316" name="Picture 4" descr="Нападение Германии на СССР. Как это было. Начало Великой Отечественной  Войны - YouTube">
            <a:extLst>
              <a:ext uri="{FF2B5EF4-FFF2-40B4-BE49-F238E27FC236}">
                <a16:creationId xmlns:a16="http://schemas.microsoft.com/office/drawing/2014/main" xmlns="" id="{250636FB-296D-4C74-9D45-ED723C468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2" b="4801"/>
          <a:stretch/>
        </p:blipFill>
        <p:spPr bwMode="auto">
          <a:xfrm flipH="1">
            <a:off x="0" y="0"/>
            <a:ext cx="9144000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02736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611562" y="379560"/>
            <a:ext cx="8064885" cy="79208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Приближение войны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2" y="1196752"/>
            <a:ext cx="5184574" cy="554461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Накануне нападения Германии на СССР, резко возросло число сигналов, сообщающих о близящейся войне. Руководитель СССР Иосиф Сталин проводил очень осторожную политику, поскольку опасался, что СССР могут обвинить в нападении на Германию, что может привести к заключению мира между немцами и Великобританией и их совместной войне против СССР. Сталин требовал как можно более точной информации о дате возможного нападения, но все имеющиеся каналы сообщали разные даты и выбрать какую то одну было невозможно. 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Тем не менее, руководство СССР очень ответственно относилось к поступающей информации. В июне 1941 года боеготовность страны достигла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максимума за всю историю</a:t>
            </a:r>
            <a:r>
              <a:rPr lang="ru-RU" sz="2800" dirty="0">
                <a:latin typeface="Bahnschrift Light Condensed" panose="020B0502040204020203" pitchFamily="34" charset="0"/>
              </a:rPr>
              <a:t>. 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2E3C0865-95D0-4FEF-B383-EFA1CCC38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5" r="33935"/>
          <a:stretch/>
        </p:blipFill>
        <p:spPr bwMode="auto">
          <a:xfrm>
            <a:off x="5508106" y="1268760"/>
            <a:ext cx="3312365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09694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611562" y="388704"/>
            <a:ext cx="8064885" cy="79208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Директива №1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2" y="1196752"/>
            <a:ext cx="5184574" cy="561662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С 13 июня советские части, дислоцированные на западе страны, начинают получать приказы о готовности к отражению агрессии. Наиболее близкий к границе первый эшелон обороны должен был занять имеющиеся позиции и ожидать прибытия второго эшелона, выдвинувшегося к нему на поддержку.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21 июня была издана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Директива №1</a:t>
            </a:r>
            <a:r>
              <a:rPr lang="ru-RU" sz="2800" dirty="0">
                <a:latin typeface="Bahnschrift Light Condensed" panose="020B0502040204020203" pitchFamily="34" charset="0"/>
              </a:rPr>
              <a:t>. В ней до красноармейцев и моряков доводилась информация о готовящемся 22-23 июня нападения Германии и ожидающихся в связи с этим провокациях. Советские военные получили приказ на провокации не поддаваться и привести все силы в полную боевую готовность. 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2E3C0865-95D0-4FEF-B383-EFA1CCC38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5" r="33935"/>
          <a:stretch/>
        </p:blipFill>
        <p:spPr bwMode="auto">
          <a:xfrm>
            <a:off x="5508106" y="1268760"/>
            <a:ext cx="3312365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05132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611561" y="404664"/>
            <a:ext cx="8064885" cy="79208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Германская агрессия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2" y="1196752"/>
            <a:ext cx="5184574" cy="561662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22 июня, без объявления войны, войска Германии и ее союзников вторглись в СССР. Нападение началось с массированного артиллерийского обстрела и воздушных бомбардировок как военных объектов, так и советских городов. 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Из-за действия немецких диверсантов, заброшенных в СССР накануне войны, многие советские командующие не получили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Директиву №1</a:t>
            </a:r>
            <a:r>
              <a:rPr lang="ru-RU" sz="2800" dirty="0">
                <a:latin typeface="Bahnschrift Light Condensed" panose="020B0502040204020203" pitchFamily="34" charset="0"/>
              </a:rPr>
              <a:t>, либо не получили оперативную информацию по нападению. Это привело к огромным потерям и невозможности оказать организованное сопротивление. </a:t>
            </a:r>
          </a:p>
        </p:txBody>
      </p:sp>
      <p:pic>
        <p:nvPicPr>
          <p:cNvPr id="15362" name="Picture 2" descr="Сталин и данные разведки о начале войны - что на самом деле сообщали  разведчики СССР">
            <a:extLst>
              <a:ext uri="{FF2B5EF4-FFF2-40B4-BE49-F238E27FC236}">
                <a16:creationId xmlns:a16="http://schemas.microsoft.com/office/drawing/2014/main" xmlns="" id="{32A980C7-6077-4672-AE53-1A72450E5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5" r="24502"/>
          <a:stretch/>
        </p:blipFill>
        <p:spPr bwMode="auto">
          <a:xfrm>
            <a:off x="5576797" y="1271040"/>
            <a:ext cx="3099649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04562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89858" y="388044"/>
            <a:ext cx="8064885" cy="79208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Обращение </a:t>
            </a:r>
            <a:r>
              <a:rPr lang="ru-RU" sz="6600" b="1" dirty="0" err="1">
                <a:latin typeface="Bahnschrift Condensed" panose="020B0502040204020203" pitchFamily="34" charset="0"/>
              </a:rPr>
              <a:t>молотова</a:t>
            </a:r>
            <a:endParaRPr lang="ru-RU" sz="6600" b="1" dirty="0">
              <a:latin typeface="Bahnschrift Condensed" panose="020B0502040204020203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2" y="1196752"/>
            <a:ext cx="5184574" cy="561662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22 июня, в 12 часов дня, народный комиссар иностранных дел и заместитель Сталина Вячеслав Молотов обращается к советских гражданам по радио.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В своем обращении Молотов рассказывает об агрессии Германии и выражает уверенность в том, что война закончится победой советского народа.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Именно в этом обращении война с Германией впервые называется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Великой Отечественной</a:t>
            </a:r>
            <a:r>
              <a:rPr lang="ru-RU" sz="2800" dirty="0">
                <a:latin typeface="Bahnschrift Light Condensed" panose="020B0502040204020203" pitchFamily="34" charset="0"/>
              </a:rPr>
              <a:t>. </a:t>
            </a:r>
          </a:p>
        </p:txBody>
      </p:sp>
      <p:pic>
        <p:nvPicPr>
          <p:cNvPr id="18434" name="Picture 2" descr="Вячеслав Михайлович Молотов - биография, информация, личная жизнь">
            <a:extLst>
              <a:ext uri="{FF2B5EF4-FFF2-40B4-BE49-F238E27FC236}">
                <a16:creationId xmlns:a16="http://schemas.microsoft.com/office/drawing/2014/main" xmlns="" id="{B4C64271-42EB-4BCE-AB98-DED819150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" r="8325"/>
          <a:stretch/>
        </p:blipFill>
        <p:spPr bwMode="auto">
          <a:xfrm>
            <a:off x="5766381" y="1268760"/>
            <a:ext cx="2880320" cy="4409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15555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39565" y="532060"/>
            <a:ext cx="8064885" cy="6480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мобилизация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2" y="1196752"/>
            <a:ext cx="5400600" cy="561662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С первых часов войны СССР стал нести большие потери как в личном составе, так и в оружие, боевых машинах и боеприпасах. Для компенсации этих потерь страна ступила на путь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мобилизации</a:t>
            </a:r>
            <a:r>
              <a:rPr lang="ru-RU" sz="2800" dirty="0">
                <a:latin typeface="Bahnschrift Light Condensed" panose="020B0502040204020203" pitchFamily="34" charset="0"/>
              </a:rPr>
              <a:t>. Отныне и до конца войны весь труд и усилия советских граждан были посвящены лишь одному –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победе в войне</a:t>
            </a:r>
            <a:r>
              <a:rPr lang="ru-RU" sz="2800" dirty="0">
                <a:latin typeface="Bahnschrift Light Condensed" panose="020B0502040204020203" pitchFamily="34" charset="0"/>
              </a:rPr>
              <a:t>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После обращения Молотова в миллионы мужчин и женщин подали прошения с просьбой о зачислении из в ряды Красной Армии и Флота для борьбы с немцами. Благодаря массовому притоку добровольцев за полторы недели с начала войны было набрано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144 новые дивизии</a:t>
            </a:r>
            <a:r>
              <a:rPr lang="ru-RU" sz="2800" dirty="0">
                <a:latin typeface="Bahnschrift Light Condensed" panose="020B0502040204020203" pitchFamily="34" charset="0"/>
              </a:rPr>
              <a:t>.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xmlns="" id="{81D73242-C12C-4BC7-9EE1-56D87D7BB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0768"/>
            <a:ext cx="2952020" cy="4095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19720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39565" y="532060"/>
            <a:ext cx="8064885" cy="64807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Летне-осенняя кампания 1941 -1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2" y="1196752"/>
            <a:ext cx="5400600" cy="561662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Начало войны стало для СССР очень неудачным.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Стратегическая инициатива </a:t>
            </a:r>
            <a:r>
              <a:rPr lang="ru-RU" sz="2800" dirty="0">
                <a:latin typeface="Bahnschrift Light Condensed" panose="020B0502040204020203" pitchFamily="34" charset="0"/>
              </a:rPr>
              <a:t>сразу оказалась в руках Германии, а нашим оставалось только обороняться. Неожиданность удара, значительное превосходство немцев на главных направлениях и невозможность организовать оборону привели к угрозам окружения многих советских частей. Началось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отступление</a:t>
            </a:r>
            <a:r>
              <a:rPr lang="ru-RU" sz="2800" dirty="0">
                <a:latin typeface="Bahnschrift Light Condensed" panose="020B0502040204020203" pitchFamily="34" charset="0"/>
              </a:rPr>
              <a:t> и вывод этих частей из под удара, с целью перегруппироваться в тылу и снова вступить в бой. 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К концу июня 1941 года западный фронт СССР был окружен и разгромлен, но войска второго эшелона обороны сформировали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новый западный фронт</a:t>
            </a:r>
            <a:r>
              <a:rPr lang="ru-RU" sz="2800" dirty="0">
                <a:latin typeface="Bahnschrift Light Condensed" panose="020B0502040204020203" pitchFamily="34" charset="0"/>
              </a:rPr>
              <a:t>. </a:t>
            </a:r>
          </a:p>
          <a:p>
            <a:pPr marL="265113" indent="0" algn="just">
              <a:buNone/>
            </a:pPr>
            <a:endParaRPr lang="ru-RU" sz="2800" dirty="0">
              <a:latin typeface="Bahnschrift Light Condensed" panose="020B0502040204020203" pitchFamily="34" charset="0"/>
            </a:endParaRPr>
          </a:p>
        </p:txBody>
      </p:sp>
      <p:pic>
        <p:nvPicPr>
          <p:cNvPr id="19460" name="Picture 4" descr="Идеи на тему «Русские богатыри» (20) | картины, иллюстрации, история">
            <a:extLst>
              <a:ext uri="{FF2B5EF4-FFF2-40B4-BE49-F238E27FC236}">
                <a16:creationId xmlns:a16="http://schemas.microsoft.com/office/drawing/2014/main" xmlns="" id="{FFA044A3-BF1C-4FA4-AEF9-9D54E600F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8"/>
            <a:ext cx="3088020" cy="458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90796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39565" y="532060"/>
            <a:ext cx="8064885" cy="6480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Летне-осенняя кампания 1941 -2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2" y="1196752"/>
            <a:ext cx="5400600" cy="561662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С целью срыва немецкого наступления, фронт провел три стратегические оборонительные операции: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прибалтийскую</a:t>
            </a:r>
            <a:r>
              <a:rPr lang="ru-RU" sz="2800" dirty="0">
                <a:latin typeface="Bahnschrift Light Condensed" panose="020B0502040204020203" pitchFamily="34" charset="0"/>
              </a:rPr>
              <a:t>,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белорусскую</a:t>
            </a:r>
            <a:r>
              <a:rPr lang="ru-RU" sz="2800" dirty="0">
                <a:latin typeface="Bahnschrift Light Condensed" panose="020B0502040204020203" pitchFamily="34" charset="0"/>
              </a:rPr>
              <a:t> и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львовско-черновицкую</a:t>
            </a:r>
            <a:r>
              <a:rPr lang="ru-RU" sz="2800" dirty="0">
                <a:latin typeface="Bahnschrift Light Condensed" panose="020B0502040204020203" pitchFamily="34" charset="0"/>
              </a:rPr>
              <a:t>. Наступление немцев остановить не удалось, но его темпы оказались существенно ниже, чем планировал противник.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С 7 июня по 26 сентября продолжалась неудачная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оборона Киева</a:t>
            </a:r>
            <a:r>
              <a:rPr lang="ru-RU" sz="2800" dirty="0">
                <a:latin typeface="Bahnschrift Light Condensed" panose="020B0502040204020203" pitchFamily="34" charset="0"/>
              </a:rPr>
              <a:t>. Город защитить не удалось, немцы окружили и разбили его защитников. Потери СССР составили около 500 тысяч человек.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10 июля – 10 сентября проходило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Смоленское сражение</a:t>
            </a:r>
            <a:r>
              <a:rPr lang="ru-RU" sz="2800" dirty="0">
                <a:latin typeface="Bahnschrift Light Condensed" panose="020B0502040204020203" pitchFamily="34" charset="0"/>
              </a:rPr>
              <a:t>, в ходе которого Красная Армия пыталась перехватить инициативу у немцев. Сражение завершилось поражением СССР, были потеряны последние танковые корпуса.</a:t>
            </a:r>
          </a:p>
          <a:p>
            <a:pPr marL="265113" indent="0" algn="just">
              <a:buNone/>
            </a:pPr>
            <a:endParaRPr lang="ru-RU" sz="2800" dirty="0">
              <a:latin typeface="Bahnschrift SemiLight Condensed" panose="020B0502040204020203" pitchFamily="34" charset="0"/>
            </a:endParaRP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xmlns="" id="{FF09F3AE-0B44-420E-B5F6-8C7286B50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8" y="1772818"/>
            <a:ext cx="2917079" cy="3869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96991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67C7D5-4A00-4FF3-B497-BEB836162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latin typeface="Bahnschrift Condensed" panose="020B0502040204020203" pitchFamily="34" charset="0"/>
              </a:rPr>
              <a:t>ЦЕЛИ ЗАНЯТИЯ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CA326E-4374-40FE-ADE9-262F243DE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16832"/>
            <a:ext cx="7590606" cy="4392528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latin typeface="Bahnschrift Light Condensed" panose="020B0502040204020203" pitchFamily="34" charset="0"/>
              </a:rPr>
              <a:t>1. Изучить предпосылки Великой Отечественной войны.</a:t>
            </a:r>
          </a:p>
          <a:p>
            <a:r>
              <a:rPr lang="ru-RU" sz="2800" dirty="0">
                <a:latin typeface="Bahnschrift Light Condensed" panose="020B0502040204020203" pitchFamily="34" charset="0"/>
              </a:rPr>
              <a:t>2. Ознакомиться с планами германского руководства в отношении СССР.</a:t>
            </a:r>
          </a:p>
          <a:p>
            <a:r>
              <a:rPr lang="ru-RU" sz="2800" dirty="0">
                <a:latin typeface="Bahnschrift Light Condensed" panose="020B0502040204020203" pitchFamily="34" charset="0"/>
              </a:rPr>
              <a:t>3. Проследить, как развивалась ситуация на фронте в разные периоды конфликта.</a:t>
            </a:r>
          </a:p>
          <a:p>
            <a:r>
              <a:rPr lang="ru-RU" sz="2800" dirty="0">
                <a:latin typeface="Bahnschrift Light Condensed" panose="020B0502040204020203" pitchFamily="34" charset="0"/>
              </a:rPr>
              <a:t>4. Рассмотреть ключевые битвы и операции Великой Отечественной войны.</a:t>
            </a:r>
          </a:p>
          <a:p>
            <a:r>
              <a:rPr lang="ru-RU" sz="2800" dirty="0">
                <a:latin typeface="Bahnschrift Light Condensed" panose="020B0502040204020203" pitchFamily="34" charset="0"/>
              </a:rPr>
              <a:t>5. Проанализировать причины победы советского народа.</a:t>
            </a:r>
          </a:p>
          <a:p>
            <a:r>
              <a:rPr lang="ru-RU" sz="2800" dirty="0">
                <a:latin typeface="Bahnschrift Light Condensed" panose="020B0502040204020203" pitchFamily="34" charset="0"/>
              </a:rPr>
              <a:t>6. Закрепить знание о цене Победы.</a:t>
            </a:r>
          </a:p>
          <a:p>
            <a:endParaRPr lang="ru-RU" sz="24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6785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39565" y="532060"/>
            <a:ext cx="8064885" cy="6480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Летне-осенняя кампания 1941 -3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2" y="1196752"/>
            <a:ext cx="5400600" cy="561662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К концу осени немецкие войска захватили Литву, Латвию, Эстонию, Молдавию, Белоруссию. Почти полностью была захвачена Украина, оккупированы значительные территории России. Были утрачены важные промышленные и сельскохозяйственные центры, крупные города, самые населенные регионы страны. 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На оккупированных территориях немцы сразу начали создавать свои органы власти. Начался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геноцид советского народа</a:t>
            </a:r>
            <a:r>
              <a:rPr lang="ru-RU" sz="2800" dirty="0">
                <a:latin typeface="Bahnschrift Light Condensed" panose="020B0502040204020203" pitchFamily="34" charset="0"/>
              </a:rPr>
              <a:t>, угон рабов в Германию, эксплуатация ресурсов нашей страны.</a:t>
            </a:r>
          </a:p>
        </p:txBody>
      </p:sp>
      <p:pic>
        <p:nvPicPr>
          <p:cNvPr id="21506" name="Picture 2" descr="Советские плакаты времен Великой Отечественной войны: создатели  агитационных материалов Торидзе, Кокорекин, Черемных, Корецкий, объединения  «Кукрыниксы» и «Окна ТАСС»">
            <a:extLst>
              <a:ext uri="{FF2B5EF4-FFF2-40B4-BE49-F238E27FC236}">
                <a16:creationId xmlns:a16="http://schemas.microsoft.com/office/drawing/2014/main" xmlns="" id="{0F66DDE2-C0EE-4E50-B680-9E82C30DD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239" y="1340768"/>
            <a:ext cx="2812347" cy="465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616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39565" y="532060"/>
            <a:ext cx="8064885" cy="6480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Блокада </a:t>
            </a:r>
            <a:r>
              <a:rPr lang="ru-RU" sz="6600" b="1" dirty="0" err="1">
                <a:latin typeface="Bahnschrift Condensed" panose="020B0502040204020203" pitchFamily="34" charset="0"/>
              </a:rPr>
              <a:t>ленинграда</a:t>
            </a:r>
            <a:endParaRPr lang="ru-RU" sz="6600" b="1" dirty="0">
              <a:latin typeface="Bahnschrift Condensed" panose="020B0502040204020203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2" y="1196752"/>
            <a:ext cx="5400600" cy="561662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8 сентября 1941 года немецкие войска замыкают кольцо осады вокруг Ленинграда. Начинается блокада, длившаяся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872 дня</a:t>
            </a:r>
            <a:r>
              <a:rPr lang="ru-RU" sz="2800" dirty="0">
                <a:latin typeface="Bahnschrift Light Condensed" panose="020B0502040204020203" pitchFamily="34" charset="0"/>
              </a:rPr>
              <a:t>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По плану Гитлера, Ленинград должен был быть уничтожен, а Ленинградская область должна была отойти Финляндии, которая воевала на стороне Германии и обеспечивала блокаду города с севера. 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Благодаря мужеству и стойкости жителей города и его защитников, Ленинград выстоял даже в самые тяжелые дни, когда пищи и топлива не хватало никому. При обороне города погибли около 400 тысяч солдат и офицеров. 630 тысяч человек стали жертвами голода.</a:t>
            </a:r>
          </a:p>
        </p:txBody>
      </p:sp>
      <p:pic>
        <p:nvPicPr>
          <p:cNvPr id="22530" name="Picture 2" descr="Плакаты времен Великой Отечественной Войны: священный гнев советских  художников | КидСтрит">
            <a:extLst>
              <a:ext uri="{FF2B5EF4-FFF2-40B4-BE49-F238E27FC236}">
                <a16:creationId xmlns:a16="http://schemas.microsoft.com/office/drawing/2014/main" xmlns="" id="{9797BDF5-BA0B-4116-A0E0-D0CB40437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8" y="1458394"/>
            <a:ext cx="2951981" cy="413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53490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39565" y="532060"/>
            <a:ext cx="8064885" cy="6480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Битва за </a:t>
            </a:r>
            <a:r>
              <a:rPr lang="ru-RU" sz="6600" b="1" dirty="0" err="1">
                <a:latin typeface="Bahnschrift Condensed" panose="020B0502040204020203" pitchFamily="34" charset="0"/>
              </a:rPr>
              <a:t>москву</a:t>
            </a:r>
            <a:r>
              <a:rPr lang="ru-RU" sz="6600" b="1" dirty="0">
                <a:latin typeface="Bahnschrift Condensed" panose="020B0502040204020203" pitchFamily="34" charset="0"/>
              </a:rPr>
              <a:t> -1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2" y="1196752"/>
            <a:ext cx="5400600" cy="561662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Уже 30 сентября 1941 года враг начинает угрожать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столице СССР</a:t>
            </a:r>
            <a:r>
              <a:rPr lang="ru-RU" sz="2800" dirty="0">
                <a:latin typeface="Bahnschrift Light Condensed" panose="020B0502040204020203" pitchFamily="34" charset="0"/>
              </a:rPr>
              <a:t>. В планы немцев входило окружить город с северо-запада и юго-запада, после чего взять в кольцо вместе с защитниками, как уже было сделано в Киеве. 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Гитлер считал, что это сражение решит исход войны, поэтому бросил в бой почти 2 миллиона человек (против 1,25 миллиона советских защитников). 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Город укреплялся силами самих горожан. Сотни тысяч москвичей вступили в трудовые отряды и народное ополчение. К ним на помощь шли сибирские и дальневосточные дивизии. </a:t>
            </a:r>
          </a:p>
        </p:txBody>
      </p:sp>
      <p:pic>
        <p:nvPicPr>
          <p:cNvPr id="24578" name="Picture 2" descr="Плакаты Великой Отечественной войны 1941-1945 годов">
            <a:extLst>
              <a:ext uri="{FF2B5EF4-FFF2-40B4-BE49-F238E27FC236}">
                <a16:creationId xmlns:a16="http://schemas.microsoft.com/office/drawing/2014/main" xmlns="" id="{AAC8DF2B-803D-4DDE-A4FF-FB697C5F2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0768"/>
            <a:ext cx="2850314" cy="433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24710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39565" y="532060"/>
            <a:ext cx="8064885" cy="6480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Битва за </a:t>
            </a:r>
            <a:r>
              <a:rPr lang="ru-RU" sz="6600" b="1" dirty="0" err="1">
                <a:latin typeface="Bahnschrift Condensed" panose="020B0502040204020203" pitchFamily="34" charset="0"/>
              </a:rPr>
              <a:t>москву</a:t>
            </a:r>
            <a:r>
              <a:rPr lang="ru-RU" sz="6600" b="1" dirty="0">
                <a:latin typeface="Bahnschrift Condensed" panose="020B0502040204020203" pitchFamily="34" charset="0"/>
              </a:rPr>
              <a:t> -2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2" y="1196752"/>
            <a:ext cx="5400600" cy="561662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Не смотря на эвакуацию практически всех государственных органов, Верховный Главнокомандующий Иосиф Сталин отказался покидать Москву. 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7 ноября 1941 года, в Москве прошел традиционный ежегодный парад в честь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Великой Октябрьской Социалистической Революции</a:t>
            </a:r>
            <a:r>
              <a:rPr lang="ru-RU" sz="2800" dirty="0">
                <a:latin typeface="Bahnschrift Light Condensed" panose="020B0502040204020203" pitchFamily="34" charset="0"/>
              </a:rPr>
              <a:t>. Сталин выступал на параде перед защитниками города.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«На вас смотрит весь мир как на силу, способную уничтожить разбойничьи орды немецких захватчиков. На вас смотрят порабощённые народы Европы, подпавшие под иго немецких захватчиков, как на своих освободителей.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Великая освободительная миссия</a:t>
            </a:r>
            <a:r>
              <a:rPr lang="ru-RU" sz="2800" dirty="0">
                <a:latin typeface="Bahnschrift Light Condensed" panose="020B0502040204020203" pitchFamily="34" charset="0"/>
              </a:rPr>
              <a:t> выпала на вашу долю. Будьте же достойными этой миссии!» - сказал Верховный Главнокомандующий. 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По своему значению проведение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парада 7 ноября </a:t>
            </a:r>
            <a:r>
              <a:rPr lang="ru-RU" sz="2800" dirty="0">
                <a:latin typeface="Bahnschrift Light Condensed" panose="020B0502040204020203" pitchFamily="34" charset="0"/>
              </a:rPr>
              <a:t>приравнивается к одной из важнейших операций 1941 года. Он воодушевил граждан СССР и придал им новые силы для борьбы с агрессором. </a:t>
            </a:r>
          </a:p>
        </p:txBody>
      </p:sp>
      <p:pic>
        <p:nvPicPr>
          <p:cNvPr id="25602" name="Picture 2" descr="«Помог поднять боевой дух»: как проходил военный парад в Москве 7 ноября 1941 года">
            <a:extLst>
              <a:ext uri="{FF2B5EF4-FFF2-40B4-BE49-F238E27FC236}">
                <a16:creationId xmlns:a16="http://schemas.microsoft.com/office/drawing/2014/main" xmlns="" id="{9FDF350D-0D4A-4C9D-BD72-3996EE666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5" r="30254"/>
          <a:stretch/>
        </p:blipFill>
        <p:spPr bwMode="auto">
          <a:xfrm>
            <a:off x="5724128" y="1340768"/>
            <a:ext cx="3138640" cy="448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117581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39565" y="532060"/>
            <a:ext cx="8064885" cy="6480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Битва за </a:t>
            </a:r>
            <a:r>
              <a:rPr lang="ru-RU" sz="6600" b="1" dirty="0" err="1">
                <a:latin typeface="Bahnschrift Condensed" panose="020B0502040204020203" pitchFamily="34" charset="0"/>
              </a:rPr>
              <a:t>москву</a:t>
            </a:r>
            <a:r>
              <a:rPr lang="ru-RU" sz="6600" b="1" dirty="0">
                <a:latin typeface="Bahnschrift Condensed" panose="020B0502040204020203" pitchFamily="34" charset="0"/>
              </a:rPr>
              <a:t> -3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2" y="1196752"/>
            <a:ext cx="5400600" cy="561662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15 ноября немцы предпринимают последний бросок на Москву. Не смотря на то, что передовые отряды Вермахта уже видели дома на окраине города, а бои начались в пригороде, в столицу немцы так и не вошли. Упорное сопротивление защитников города привело к истощению немецких дивизий и из-за огромных потерь они остановились.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5 декабря Красная Армия переходит в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контрнаступление под Москвой</a:t>
            </a:r>
            <a:r>
              <a:rPr lang="ru-RU" sz="2800" dirty="0">
                <a:latin typeface="Bahnschrift Light Condensed" panose="020B0502040204020203" pitchFamily="34" charset="0"/>
              </a:rPr>
              <a:t>. Войска трех фронтов наносят удар по немецким дивизиям и вынуждают их начать отступление.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8 декабря Гитлер вынужденно подписывает приказ о переходе Вермахта к обороне на всем советско-германском фронте. Блицкриг и операция «Барбаросса» были окончательно сорваны. </a:t>
            </a:r>
          </a:p>
        </p:txBody>
      </p:sp>
      <p:pic>
        <p:nvPicPr>
          <p:cNvPr id="1030" name="Picture 6" descr="плакат Отстоим Москву купить с доставкой">
            <a:extLst>
              <a:ext uri="{FF2B5EF4-FFF2-40B4-BE49-F238E27FC236}">
                <a16:creationId xmlns:a16="http://schemas.microsoft.com/office/drawing/2014/main" xmlns="" id="{1C2E37A1-2166-4B02-8A48-6A7DAAC0F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9"/>
          <a:stretch/>
        </p:blipFill>
        <p:spPr bwMode="auto">
          <a:xfrm>
            <a:off x="5796136" y="1628800"/>
            <a:ext cx="2921654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026648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39565" y="532060"/>
            <a:ext cx="8064885" cy="6480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Зимняя кампания 1942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2" y="1196752"/>
            <a:ext cx="5400600" cy="561662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После того, как наступление немцев было остановлено, советское командование решает как можно скорее, пока враг не оправился, нанести по нему удар.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В соответствии с планом стратегического наступления, с декабря 1941 года были проведены несколько операций: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Ржевско-Вяземская стратегическая наступательная операция</a:t>
            </a:r>
            <a:r>
              <a:rPr lang="ru-RU" sz="2800" dirty="0">
                <a:latin typeface="Bahnschrift Light Condensed" panose="020B0502040204020203" pitchFamily="34" charset="0"/>
              </a:rPr>
              <a:t> и </a:t>
            </a:r>
            <a:r>
              <a:rPr lang="ru-RU" sz="2800" b="1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Керченско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-Феодосийская десантная операция</a:t>
            </a:r>
            <a:r>
              <a:rPr lang="ru-RU" sz="2800" dirty="0">
                <a:latin typeface="Bahnschrift Light Condensed" panose="020B0502040204020203" pitchFamily="34" charset="0"/>
              </a:rPr>
              <a:t>, а затем и </a:t>
            </a:r>
            <a:r>
              <a:rPr lang="ru-RU" sz="2800" b="1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Барвенково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-Лозовская наступательная операция</a:t>
            </a:r>
            <a:r>
              <a:rPr lang="ru-RU" sz="2800" dirty="0">
                <a:latin typeface="Bahnschrift Light Condensed" panose="020B0502040204020203" pitchFamily="34" charset="0"/>
              </a:rPr>
              <a:t>. 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Все эти наступления противнику удалось отразить  с большими потерями для Красной Армии. Тем не менее, немцев удалось отбросить от Москвы еще на 100 километров. </a:t>
            </a:r>
          </a:p>
        </p:txBody>
      </p:sp>
      <p:pic>
        <p:nvPicPr>
          <p:cNvPr id="2050" name="Picture 2" descr="Советские плакаты: Великая отечественная война. (Часть 2) | Пикабу">
            <a:extLst>
              <a:ext uri="{FF2B5EF4-FFF2-40B4-BE49-F238E27FC236}">
                <a16:creationId xmlns:a16="http://schemas.microsoft.com/office/drawing/2014/main" xmlns="" id="{D9C468CC-FFCB-439B-911D-1C94D189C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4"/>
          <a:stretch/>
        </p:blipFill>
        <p:spPr bwMode="auto">
          <a:xfrm>
            <a:off x="5796138" y="1340768"/>
            <a:ext cx="2997105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90304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39565" y="532060"/>
            <a:ext cx="8064885" cy="64807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Летне-осенняя кампания 1942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2" y="1196752"/>
            <a:ext cx="5400600" cy="561662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Весной попытки отбросить немцев были продолжены. Но из-за просчетов в планировании операций они не увенчались успехом. 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Харьковская операция, проходившая 12-28 мая, завершилась окружением сил Красной Армии и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прорывом немцев к Волге</a:t>
            </a:r>
            <a:r>
              <a:rPr lang="ru-RU" sz="2800" dirty="0">
                <a:latin typeface="Bahnschrift Light Condensed" panose="020B0502040204020203" pitchFamily="34" charset="0"/>
              </a:rPr>
              <a:t>. Немцы снова начали наступать, пытаясь захватить Советский Кавказ и отрезать Москву от поставок бакинской нефти. Чтобы не допустить этого, Красная Армия провела несколько оборонительных операций.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Ключевой из них стала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оборона Сталинграда</a:t>
            </a:r>
            <a:r>
              <a:rPr lang="ru-RU" sz="2800" dirty="0">
                <a:latin typeface="Bahnschrift Light Condensed" panose="020B0502040204020203" pitchFamily="34" charset="0"/>
              </a:rPr>
              <a:t>. </a:t>
            </a:r>
          </a:p>
        </p:txBody>
      </p:sp>
      <p:pic>
        <p:nvPicPr>
          <p:cNvPr id="3074" name="Picture 2" descr="Русский) «Плакат – оружие Победы!» - State memorial museum of Alexander  Suvorov">
            <a:extLst>
              <a:ext uri="{FF2B5EF4-FFF2-40B4-BE49-F238E27FC236}">
                <a16:creationId xmlns:a16="http://schemas.microsoft.com/office/drawing/2014/main" xmlns="" id="{FC11FD97-B650-488C-9DD3-5A019A710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r="2680"/>
          <a:stretch/>
        </p:blipFill>
        <p:spPr bwMode="auto">
          <a:xfrm>
            <a:off x="5868144" y="1268760"/>
            <a:ext cx="2808312" cy="400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880299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924711" y="260649"/>
            <a:ext cx="7290054" cy="100811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dirty="0">
                <a:latin typeface="Bahnschrift Condensed" panose="020B0502040204020203" pitchFamily="34" charset="0"/>
              </a:rPr>
              <a:t>Срыв планов германии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510A4DCA-14CC-4A79-B04B-1783613B9ADA}"/>
              </a:ext>
            </a:extLst>
          </p:cNvPr>
          <p:cNvCxnSpPr/>
          <p:nvPr/>
        </p:nvCxnSpPr>
        <p:spPr>
          <a:xfrm>
            <a:off x="1727684" y="1124744"/>
            <a:ext cx="56886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527790E3-D491-4911-98C6-E0095D962F67}"/>
              </a:ext>
            </a:extLst>
          </p:cNvPr>
          <p:cNvSpPr txBox="1">
            <a:spLocks/>
          </p:cNvSpPr>
          <p:nvPr/>
        </p:nvSpPr>
        <p:spPr>
          <a:xfrm>
            <a:off x="323528" y="1412776"/>
            <a:ext cx="8496944" cy="54006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Не смотря на первоначальные успехи немецко-фашистских войск, немцам не удалось реализовать свою доктрину молниеносной войны (Блицкриг). Благодаря упорному сопротивлению советских сил,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операция «Барбаросса» была сорвана</a:t>
            </a:r>
            <a:r>
              <a:rPr lang="ru-RU" sz="2800" dirty="0">
                <a:latin typeface="Bahnschrift Light Condensed" panose="020B0502040204020203" pitchFamily="34" charset="0"/>
              </a:rPr>
              <a:t>. Война приобрела затяжной характер, к которому Германия не была готова.</a:t>
            </a:r>
          </a:p>
          <a:p>
            <a:pPr marL="0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Контрнаступление Красной Армии под Москвой и последующий разгром немецких сил в Сталинградской битве привели к тому, что стратегическая инициатива перешла от немцев к СССР. Теперь советское командование выбирало где будут проходить решающие бои, а Красная Армия не столько оборонялась, сколько наступала.</a:t>
            </a:r>
          </a:p>
          <a:p>
            <a:pPr marL="0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Шансы на победу Германии стремительно таяли.</a:t>
            </a:r>
          </a:p>
        </p:txBody>
      </p:sp>
    </p:spTree>
    <p:extLst>
      <p:ext uri="{BB962C8B-B14F-4D97-AF65-F5344CB8AC3E}">
        <p14:creationId xmlns:p14="http://schemas.microsoft.com/office/powerpoint/2010/main" val="774411954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D447B3-0F13-4EA9-8160-7C4BDE5DA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637215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Bahnschrift Condensed" panose="020B0502040204020203" pitchFamily="34" charset="0"/>
              </a:rPr>
              <a:t>второй период войны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99BA487-98AC-40DF-A39E-61378A672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7950" y="4960138"/>
            <a:ext cx="2400300" cy="1493199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Bahnschrift SemiLight Condensed" panose="020B0502040204020203" pitchFamily="34" charset="0"/>
              </a:rPr>
              <a:t>Ноябрь 1942 – декабрь 1943</a:t>
            </a:r>
          </a:p>
        </p:txBody>
      </p:sp>
      <p:pic>
        <p:nvPicPr>
          <p:cNvPr id="5122" name="Picture 2" descr="Курская битва (5 июля 1943 - 23 августа 1943) - Омутинское. Новости района">
            <a:extLst>
              <a:ext uri="{FF2B5EF4-FFF2-40B4-BE49-F238E27FC236}">
                <a16:creationId xmlns:a16="http://schemas.microsoft.com/office/drawing/2014/main" xmlns="" id="{2D8B82F6-D730-482E-A4B8-FA16E7823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" r="501" b="883"/>
          <a:stretch/>
        </p:blipFill>
        <p:spPr bwMode="auto">
          <a:xfrm>
            <a:off x="0" y="-315416"/>
            <a:ext cx="9144000" cy="48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31444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39565" y="532060"/>
            <a:ext cx="8064885" cy="6480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Сталинградская битва -1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2" y="1196752"/>
            <a:ext cx="5400600" cy="561662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17 июля 1942 года немцы начинают наступление на Сталинград. Как и в случае с наступлением на Москву, немцы задействовали огромные силы, численно превосходящие советских защитников. Гитлер стремился захватить город не только из-за его военного значения, но и потому, что он был назван в честь его злейшего врага.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Битва началась с массированного налета немецкой авиации. Немцы стремились уничтожить город бомбами и в первую неделю боев большая часть домов оказались уничтожены. Но это сыграло против немецких солдат – бойцы Красной Армии использовали руины разрушенных домов для обороны и скрытного перемещения по городу. </a:t>
            </a:r>
          </a:p>
        </p:txBody>
      </p:sp>
      <p:pic>
        <p:nvPicPr>
          <p:cNvPr id="6" name="Picture 2" descr="За родину мать!: советские плакаты">
            <a:extLst>
              <a:ext uri="{FF2B5EF4-FFF2-40B4-BE49-F238E27FC236}">
                <a16:creationId xmlns:a16="http://schemas.microsoft.com/office/drawing/2014/main" xmlns="" id="{557FA457-A3B3-4D78-9F97-3F4B8F212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r="4089" b="3370"/>
          <a:stretch/>
        </p:blipFill>
        <p:spPr bwMode="auto">
          <a:xfrm>
            <a:off x="5796136" y="1339898"/>
            <a:ext cx="2965240" cy="4178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68041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611560" y="260648"/>
            <a:ext cx="7290054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определение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4" y="1268760"/>
            <a:ext cx="5112563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Великая Отечественная война </a:t>
            </a:r>
            <a:r>
              <a:rPr lang="ru-RU" sz="2800" dirty="0">
                <a:latin typeface="Bahnschrift Light Condensed" panose="020B0502040204020203" pitchFamily="34" charset="0"/>
              </a:rPr>
              <a:t>– война СССР начавшаяся с вторжения на его территорию войск гитлеровской Германии и ее союзников, важнейшая часть Второй мировой войны. Для СССР эта война была справедливой и оборонительной, для его противников – агрессивной и захватнической. 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Война завершилась разгромом Германии и ее союзников, освобождением оккупированных территорий Европы и свержением фашистских режимов.</a:t>
            </a:r>
          </a:p>
        </p:txBody>
      </p:sp>
      <p:pic>
        <p:nvPicPr>
          <p:cNvPr id="2050" name="Picture 2" descr="Советские плакаты &quot;Великая Отечественная Война&quot; » Советские фильмы смотреть  онлайн">
            <a:extLst>
              <a:ext uri="{FF2B5EF4-FFF2-40B4-BE49-F238E27FC236}">
                <a16:creationId xmlns:a16="http://schemas.microsoft.com/office/drawing/2014/main" xmlns="" id="{3147CE3D-8D5A-4E4E-BE6D-F2457C008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t="3004" r="4445" b="3869"/>
          <a:stretch/>
        </p:blipFill>
        <p:spPr bwMode="auto">
          <a:xfrm>
            <a:off x="5652120" y="1412776"/>
            <a:ext cx="2952328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331903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39565" y="532060"/>
            <a:ext cx="8064885" cy="6480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Сталинградская битва -2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2" y="1196752"/>
            <a:ext cx="5400600" cy="525658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28 июля 1942 года Иосиф Сталин издает приказ №228, широко известный под как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«Ни шагу назад!». </a:t>
            </a:r>
            <a:r>
              <a:rPr lang="ru-RU" sz="2800" dirty="0">
                <a:latin typeface="Bahnschrift Light Condensed" panose="020B0502040204020203" pitchFamily="34" charset="0"/>
              </a:rPr>
              <a:t>Этот приказ запрещал отход войск без приказа и положил начало формированию штрафных батальонов. Попасть в штрафбат можно было на правонарушение. После 2-3 месяцев службы в штрафбате или полученного ранения, штрафников переводили в обычные части. 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Кроме того, были созданы заградительные отряды. Вопреки созданному в художественных фильмах образу пулеметных команд, которые расстреливали солдат в спины, в реальности </a:t>
            </a:r>
            <a:r>
              <a:rPr lang="ru-RU" sz="2800" dirty="0" err="1">
                <a:latin typeface="Bahnschrift Light Condensed" panose="020B0502040204020203" pitchFamily="34" charset="0"/>
              </a:rPr>
              <a:t>заградотряды</a:t>
            </a:r>
            <a:r>
              <a:rPr lang="ru-RU" sz="2800" dirty="0">
                <a:latin typeface="Bahnschrift Light Condensed" panose="020B0502040204020203" pitchFamily="34" charset="0"/>
              </a:rPr>
              <a:t> никогда ничем подобным не занимались. Это были небольшие группы военных, которые находились в тылу и в чью задачу входил прием отступающих или отбившихся от своих солдат, которых затем направляли в их части.</a:t>
            </a:r>
          </a:p>
        </p:txBody>
      </p:sp>
      <p:pic>
        <p:nvPicPr>
          <p:cNvPr id="6" name="Picture 2" descr="За родину мать!: советские плакаты">
            <a:extLst>
              <a:ext uri="{FF2B5EF4-FFF2-40B4-BE49-F238E27FC236}">
                <a16:creationId xmlns:a16="http://schemas.microsoft.com/office/drawing/2014/main" xmlns="" id="{AB9FBD26-976B-44C8-B4A9-7E6ECF1E7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r="4089" b="3370"/>
          <a:stretch/>
        </p:blipFill>
        <p:spPr bwMode="auto">
          <a:xfrm>
            <a:off x="5796136" y="1339898"/>
            <a:ext cx="2965240" cy="4178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466211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39565" y="532060"/>
            <a:ext cx="8064885" cy="6480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Сталинградская битва -3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2" y="1196752"/>
            <a:ext cx="5400600" cy="547260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Сражение в Сталинграде стало примером мужества и отваги советских граждан. До последней минуты в городе продолжало работать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военное производство</a:t>
            </a:r>
            <a:r>
              <a:rPr lang="ru-RU" sz="2800" dirty="0">
                <a:latin typeface="Bahnschrift Light Condensed" panose="020B0502040204020203" pitchFamily="34" charset="0"/>
              </a:rPr>
              <a:t>. Сражения за завод «Красный Октябрь» и Сталинградский тракторный завод вошли в историю – рабочие этих заводов продолжали ремонт танков даже тогда, когда бои шли в цехах. 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В Сталинграде рождалась новая советская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тактика городского боя</a:t>
            </a:r>
            <a:r>
              <a:rPr lang="ru-RU" sz="2800" dirty="0">
                <a:latin typeface="Bahnschrift Light Condensed" panose="020B0502040204020203" pitchFamily="34" charset="0"/>
              </a:rPr>
              <a:t>, превосходившую немецкую доктрину. Бойцы Красной Армии умело использовали сильные и слабые стороны противника, навязывали ему бой на выгодных для себя условиях короткой дистанции.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Бои шли за каждую улицу и за каждый дом. Знаменитый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Дом Павлова </a:t>
            </a:r>
            <a:r>
              <a:rPr lang="ru-RU" sz="2800" dirty="0">
                <a:latin typeface="Bahnschrift Light Condensed" panose="020B0502040204020203" pitchFamily="34" charset="0"/>
              </a:rPr>
              <a:t>был обычным полуразрушенным жилым домом, но из-за упорной обороны был обозначен на немецких картах как защищенная цитадель. Таких «цитаделей» в Сталинграде насчитывались десятки.</a:t>
            </a:r>
          </a:p>
        </p:txBody>
      </p:sp>
      <p:pic>
        <p:nvPicPr>
          <p:cNvPr id="6" name="Picture 2" descr="За родину мать!: советские плакаты">
            <a:extLst>
              <a:ext uri="{FF2B5EF4-FFF2-40B4-BE49-F238E27FC236}">
                <a16:creationId xmlns:a16="http://schemas.microsoft.com/office/drawing/2014/main" xmlns="" id="{62CEA370-46BF-42AB-9741-CD76B4D166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r="4089" b="3370"/>
          <a:stretch/>
        </p:blipFill>
        <p:spPr bwMode="auto">
          <a:xfrm>
            <a:off x="5796136" y="1339898"/>
            <a:ext cx="2965240" cy="4178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808427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39565" y="532060"/>
            <a:ext cx="8064885" cy="6480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Сталинградская битва -4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2" y="1196752"/>
            <a:ext cx="5400600" cy="554461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Огромный урон врагу наносили советские снайперы, выбивавшие вражеских командиров, и огонь тяжелой артиллерии, косившей немцев без разбору. Постоянные контратаки советских штурмовых групп не давали закрепиться на захваченных позициях. Диверсанты и партизаны превратили быт немцев в кошмар. Боевой дух противника падал, среди немцев начала распространяться наркомания, участились самоубийства.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19 ноября 1942 года начинается операция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«Уран»</a:t>
            </a:r>
            <a:r>
              <a:rPr lang="ru-RU" sz="2800" dirty="0">
                <a:latin typeface="Bahnschrift Light Condensed" panose="020B0502040204020203" pitchFamily="34" charset="0"/>
              </a:rPr>
              <a:t>. Красная Армия наносит удар по немцам и берет в окружение 6-ю армию под командованием фельдмаршала Фридриха Паулюса. Следом за «Ураном», 16 декабря, начинается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«Малый Сатурн»</a:t>
            </a:r>
            <a:r>
              <a:rPr lang="ru-RU" sz="2800" dirty="0">
                <a:latin typeface="Bahnschrift Light Condensed" panose="020B0502040204020203" pitchFamily="34" charset="0"/>
              </a:rPr>
              <a:t>, отбросивший немцев и их союзников от города. Наконец, 10 января был дан старт операции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«Кольцо».</a:t>
            </a:r>
          </a:p>
        </p:txBody>
      </p:sp>
      <p:pic>
        <p:nvPicPr>
          <p:cNvPr id="6" name="Picture 2" descr="За родину мать!: советские плакаты">
            <a:extLst>
              <a:ext uri="{FF2B5EF4-FFF2-40B4-BE49-F238E27FC236}">
                <a16:creationId xmlns:a16="http://schemas.microsoft.com/office/drawing/2014/main" xmlns="" id="{A5EF726E-2D6F-49B5-9892-B02EAC65D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r="4089" b="3370"/>
          <a:stretch/>
        </p:blipFill>
        <p:spPr bwMode="auto">
          <a:xfrm>
            <a:off x="5796136" y="1339898"/>
            <a:ext cx="2965240" cy="4178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845356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39565" y="532060"/>
            <a:ext cx="8064885" cy="6480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Сталинградская битва -5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2" y="1196752"/>
            <a:ext cx="5400600" cy="561662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Операция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«Кольцо» </a:t>
            </a:r>
            <a:r>
              <a:rPr lang="ru-RU" sz="2800" dirty="0">
                <a:latin typeface="Bahnschrift Light Condensed" panose="020B0502040204020203" pitchFamily="34" charset="0"/>
              </a:rPr>
              <a:t>завершилась полным разгромом немецкой 6-й армии. Подразделения Красной Армии расчленили окруженного врага на две части, соединившись в районе Мамаева кургана, и принудили немцев к капитуляции под угрозой полного уничтожения. 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Разгром немецко-фашистских сил под Сталинградом нанес тяжелейший удар по Германии и ее союзникам. Были разбиты две румынские, итальянская и венгерская армии. Чудовищные потери среди наиболее опытных войск не дадут оправиться Вермахту до самого конца войны, а в фашистских странах Европы они привели к началу политического кризиса. Часть союзных подразделений и вовсе были отозваны в тыл. Ранее тяготевшие к Германии политические режимы отныне становятся на путь нейтралитета. </a:t>
            </a:r>
          </a:p>
          <a:p>
            <a:pPr marL="265113" indent="0" algn="just">
              <a:buNone/>
            </a:pPr>
            <a:endParaRPr lang="ru-RU" sz="2800" dirty="0">
              <a:latin typeface="Bahnschrift Light Condensed" panose="020B0502040204020203" pitchFamily="34" charset="0"/>
            </a:endParaRPr>
          </a:p>
        </p:txBody>
      </p:sp>
      <p:pic>
        <p:nvPicPr>
          <p:cNvPr id="6" name="Picture 2" descr="За родину мать!: советские плакаты">
            <a:extLst>
              <a:ext uri="{FF2B5EF4-FFF2-40B4-BE49-F238E27FC236}">
                <a16:creationId xmlns:a16="http://schemas.microsoft.com/office/drawing/2014/main" xmlns="" id="{4A4E6520-8F3A-43A5-AD11-0D5F8FF85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r="4089" b="3370"/>
          <a:stretch/>
        </p:blipFill>
        <p:spPr bwMode="auto">
          <a:xfrm>
            <a:off x="5796136" y="1339898"/>
            <a:ext cx="2965240" cy="4178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246780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39565" y="532060"/>
            <a:ext cx="8064885" cy="6480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Сталинградская битва -6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2" y="1196752"/>
            <a:ext cx="5400600" cy="561662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Победа под Сталинградом </a:t>
            </a:r>
            <a:r>
              <a:rPr lang="ru-RU" sz="2800" dirty="0">
                <a:latin typeface="Bahnschrift Light Condensed" panose="020B0502040204020203" pitchFamily="34" charset="0"/>
              </a:rPr>
              <a:t>имела огромный отклик по всему миру.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Президент США </a:t>
            </a:r>
            <a:r>
              <a:rPr lang="ru-RU" sz="2800" dirty="0" err="1">
                <a:latin typeface="Bahnschrift Light Condensed" panose="020B0502040204020203" pitchFamily="34" charset="0"/>
              </a:rPr>
              <a:t>Франклик</a:t>
            </a:r>
            <a:r>
              <a:rPr lang="ru-RU" sz="2800" dirty="0">
                <a:latin typeface="Bahnschrift Light Condensed" panose="020B0502040204020203" pitchFamily="34" charset="0"/>
              </a:rPr>
              <a:t> Рузвельт писал Сталину по поводу награждения жителей города: «От имени народа США я вручаю эту грамоту городу Сталинграду, чтобы отметить наше восхищение его доблестными защитниками, храбрость, сила духа и самоотверженность которых во время осады с 13 сентября 1942 года по 31 января 1943 года будут вечно вдохновлять сердца всех свободных людей». Лучшие оружейники Великобритании изготовили наградной «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Меч Сталинграда</a:t>
            </a:r>
            <a:r>
              <a:rPr lang="ru-RU" sz="2800" dirty="0">
                <a:latin typeface="Bahnschrift Light Condensed" panose="020B0502040204020203" pitchFamily="34" charset="0"/>
              </a:rPr>
              <a:t>», который был вручен советской делегации на Тегеранской конференции. Общественные организации США, Канады и Англии собрали деньги для постройки в Сталинграде новых больниц.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Разгром немецких сил вдохновил участников антифашистского сопротивления в Европе. В оккупированной Польше стали появляться граффити, посвященные этой победе. Во Франции партизаны вели радиопередачи, сообщая французом об уничтожении тех немецких дивизий, что в 1940 году захватили их страну. 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Во Второй мировой войне начался перелом.</a:t>
            </a:r>
          </a:p>
          <a:p>
            <a:pPr marL="265113" indent="0" algn="just">
              <a:buNone/>
            </a:pPr>
            <a:endParaRPr lang="ru-RU" sz="2800" dirty="0">
              <a:latin typeface="Bahnschrift Light Condensed" panose="020B0502040204020203" pitchFamily="34" charset="0"/>
            </a:endParaRPr>
          </a:p>
        </p:txBody>
      </p:sp>
      <p:pic>
        <p:nvPicPr>
          <p:cNvPr id="6" name="Picture 2" descr="За родину мать!: советские плакаты">
            <a:extLst>
              <a:ext uri="{FF2B5EF4-FFF2-40B4-BE49-F238E27FC236}">
                <a16:creationId xmlns:a16="http://schemas.microsoft.com/office/drawing/2014/main" xmlns="" id="{D8DC4EEC-4994-4DEB-968F-264F557DB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r="4089" b="3370"/>
          <a:stretch/>
        </p:blipFill>
        <p:spPr bwMode="auto">
          <a:xfrm>
            <a:off x="5796136" y="1339898"/>
            <a:ext cx="2965240" cy="4178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902060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39565" y="532060"/>
            <a:ext cx="8064885" cy="6480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Курская битва -1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2" y="1196752"/>
            <a:ext cx="5400600" cy="561662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Курская битва, также известная как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Курская дуга</a:t>
            </a:r>
            <a:r>
              <a:rPr lang="ru-RU" sz="2800" dirty="0">
                <a:latin typeface="Bahnschrift Light Condensed" panose="020B0502040204020203" pitchFamily="34" charset="0"/>
              </a:rPr>
              <a:t>, началась 5 июля 1943 года и включала в себя несколько стратегических операций – оборонительных и наступательных.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Летом 1943 года фронт в районе Курска приобрел форму дуги, вытянутой в сторону немцев. Вермахт решил ликвидировать эту «дугу» и окружить находящиеся в ней советские силы. Красная Армия стремилась помешать этому.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Характер местность в районе Курска привел к тому, что в этом сражении были задействованы более 6 тысяч танков. Курская битва стала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величайшим танковым сражением</a:t>
            </a:r>
            <a:r>
              <a:rPr lang="ru-RU" sz="2800" dirty="0">
                <a:latin typeface="Bahnschrift Light Condensed" panose="020B0502040204020203" pitchFamily="34" charset="0"/>
              </a:rPr>
              <a:t> в истории.</a:t>
            </a:r>
          </a:p>
          <a:p>
            <a:pPr marL="265113" indent="0" algn="just">
              <a:buNone/>
            </a:pPr>
            <a:endParaRPr lang="ru-RU" sz="2800" dirty="0">
              <a:latin typeface="Bahnschrift Light Condensed" panose="020B0502040204020203" pitchFamily="34" charset="0"/>
            </a:endParaRPr>
          </a:p>
        </p:txBody>
      </p:sp>
      <p:pic>
        <p:nvPicPr>
          <p:cNvPr id="4098" name="Picture 2" descr="5 знаменитых лозунгов Великой Отечественной войны в картинках">
            <a:extLst>
              <a:ext uri="{FF2B5EF4-FFF2-40B4-BE49-F238E27FC236}">
                <a16:creationId xmlns:a16="http://schemas.microsoft.com/office/drawing/2014/main" xmlns="" id="{53A2297B-DAE5-4217-824A-DDB5B2D2C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6" y="1700808"/>
            <a:ext cx="2838425" cy="4164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815827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39565" y="532060"/>
            <a:ext cx="8064885" cy="6480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Курская битва -2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2" y="1196752"/>
            <a:ext cx="5400600" cy="561662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Курская битва стала последней стратегической наступательной операции Вермахта на советском фронте. Эта была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последняя попытка </a:t>
            </a:r>
            <a:r>
              <a:rPr lang="ru-RU" sz="2800" dirty="0">
                <a:latin typeface="Bahnschrift Light Condensed" panose="020B0502040204020203" pitchFamily="34" charset="0"/>
              </a:rPr>
              <a:t>вырвать инициативу и изменить ход войны, который складывался не в пользу Германии.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Сражение началось с взаимных артиллерийских ударов и бомбардировок. После этого немецкие танки пошли в наступление, но не смогли прорваться через оборону Красной Армии. Потеряв значительное количество боевых машин, Вермахт не смог продолжить наступление и остановился. </a:t>
            </a:r>
          </a:p>
          <a:p>
            <a:pPr marL="265113" indent="0" algn="just">
              <a:buNone/>
            </a:pPr>
            <a:endParaRPr lang="ru-RU" sz="2800" dirty="0">
              <a:latin typeface="Bahnschrift Light Condensed" panose="020B0502040204020203" pitchFamily="34" charset="0"/>
            </a:endParaRPr>
          </a:p>
        </p:txBody>
      </p:sp>
      <p:pic>
        <p:nvPicPr>
          <p:cNvPr id="4098" name="Picture 2" descr="5 знаменитых лозунгов Великой Отечественной войны в картинках">
            <a:extLst>
              <a:ext uri="{FF2B5EF4-FFF2-40B4-BE49-F238E27FC236}">
                <a16:creationId xmlns:a16="http://schemas.microsoft.com/office/drawing/2014/main" xmlns="" id="{53A2297B-DAE5-4217-824A-DDB5B2D2C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6" y="1700808"/>
            <a:ext cx="2838425" cy="4164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87750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39565" y="532060"/>
            <a:ext cx="8064885" cy="6480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Курская битва -3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2" y="1196752"/>
            <a:ext cx="5400600" cy="561662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12 июля в районе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деревни Прохоровка </a:t>
            </a:r>
            <a:r>
              <a:rPr lang="ru-RU" sz="2800" dirty="0">
                <a:latin typeface="Bahnschrift Light Condensed" panose="020B0502040204020203" pitchFamily="34" charset="0"/>
              </a:rPr>
              <a:t>произошел, возможно, крупнейший в истории встречный танковый бой. С обеих сторон в бою принимали участие около 1500 танков. Противник ударил по позициям Красной Армии под Прохоровкой, а советские танкисты контратаковали его. 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К концу дня бой подошел к концу. Немцы не были разгромлены, но их наступление оказалось остановлено. 17 июля Красная Армия переходит в наступление и немецкие силы были отброшены на свои начальные позиции.</a:t>
            </a:r>
          </a:p>
          <a:p>
            <a:pPr marL="265113" indent="0" algn="just">
              <a:buNone/>
            </a:pPr>
            <a:endParaRPr lang="ru-RU" sz="2800" dirty="0">
              <a:latin typeface="Bahnschrift Light Condensed" panose="020B0502040204020203" pitchFamily="34" charset="0"/>
            </a:endParaRPr>
          </a:p>
        </p:txBody>
      </p:sp>
      <p:pic>
        <p:nvPicPr>
          <p:cNvPr id="4098" name="Picture 2" descr="5 знаменитых лозунгов Великой Отечественной войны в картинках">
            <a:extLst>
              <a:ext uri="{FF2B5EF4-FFF2-40B4-BE49-F238E27FC236}">
                <a16:creationId xmlns:a16="http://schemas.microsoft.com/office/drawing/2014/main" xmlns="" id="{53A2297B-DAE5-4217-824A-DDB5B2D2C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6" y="1700808"/>
            <a:ext cx="2838425" cy="4164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209606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39565" y="532060"/>
            <a:ext cx="8064885" cy="6480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Курская битва -4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2" y="1196752"/>
            <a:ext cx="5400600" cy="561662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Успешная оборона Красной Армии измотала и обескровила врага. Это открывало хорошие возможности для наступления на противника.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12 июля Западный, Брянский и Центральный фронты начали Орловскую стратегическую наступательную операцию (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операция «Кутузов»</a:t>
            </a:r>
            <a:r>
              <a:rPr lang="ru-RU" sz="2800" dirty="0">
                <a:latin typeface="Bahnschrift Light Condensed" panose="020B0502040204020203" pitchFamily="34" charset="0"/>
              </a:rPr>
              <a:t>). А 3 августа силы Воронежского и Степного фронтов была начата </a:t>
            </a:r>
            <a:r>
              <a:rPr lang="ru-RU" sz="2800" dirty="0" err="1">
                <a:latin typeface="Bahnschrift Light Condensed" panose="020B0502040204020203" pitchFamily="34" charset="0"/>
              </a:rPr>
              <a:t>Белгородско</a:t>
            </a:r>
            <a:r>
              <a:rPr lang="ru-RU" sz="2800" dirty="0">
                <a:latin typeface="Bahnschrift Light Condensed" panose="020B0502040204020203" pitchFamily="34" charset="0"/>
              </a:rPr>
              <a:t>-Харьковская стратегическая наступательная операция (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операция «Полководец Румянцев»</a:t>
            </a:r>
            <a:r>
              <a:rPr lang="ru-RU" sz="2800" dirty="0">
                <a:latin typeface="Bahnschrift Light Condensed" panose="020B0502040204020203" pitchFamily="34" charset="0"/>
              </a:rPr>
              <a:t>). 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Обе операции закончились победой Красной Армии. В честь освобождения городов Орла и Белгорода в Москве был впервые дан торжественный салют. В дальнейшем, торжественный салют давался после освобождения каждого крупного советского города. Сегодня Орел и Белгород известны также как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«Города первого салюта»</a:t>
            </a:r>
            <a:r>
              <a:rPr lang="ru-RU" sz="2800" dirty="0">
                <a:latin typeface="Bahnschrift Light Condensed" panose="020B0502040204020203" pitchFamily="34" charset="0"/>
              </a:rPr>
              <a:t>.</a:t>
            </a:r>
          </a:p>
          <a:p>
            <a:pPr marL="265113" indent="0" algn="just">
              <a:buNone/>
            </a:pPr>
            <a:endParaRPr lang="ru-RU" sz="2800" dirty="0">
              <a:latin typeface="Bahnschrift Light Condensed" panose="020B0502040204020203" pitchFamily="34" charset="0"/>
            </a:endParaRPr>
          </a:p>
        </p:txBody>
      </p:sp>
      <p:pic>
        <p:nvPicPr>
          <p:cNvPr id="4098" name="Picture 2" descr="5 знаменитых лозунгов Великой Отечественной войны в картинках">
            <a:extLst>
              <a:ext uri="{FF2B5EF4-FFF2-40B4-BE49-F238E27FC236}">
                <a16:creationId xmlns:a16="http://schemas.microsoft.com/office/drawing/2014/main" xmlns="" id="{53A2297B-DAE5-4217-824A-DDB5B2D2C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6" y="1700808"/>
            <a:ext cx="2838425" cy="4164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012428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39565" y="532060"/>
            <a:ext cx="8064885" cy="6480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Курская битва -5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2" y="1196752"/>
            <a:ext cx="5400600" cy="561662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Успех советского наступления было решено развить и придать ему стратегическое значение. 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22 июля начинается </a:t>
            </a:r>
            <a:r>
              <a:rPr lang="ru-RU" sz="2800" b="1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Мгинская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 наступательная операция</a:t>
            </a:r>
            <a:r>
              <a:rPr lang="ru-RU" sz="2800" dirty="0">
                <a:latin typeface="Bahnschrift Light Condensed" panose="020B0502040204020203" pitchFamily="34" charset="0"/>
              </a:rPr>
              <a:t>, известная также как «Третья битва у Ладожского озера». В ходе этого наступления были скованы значительные силы немцев, что не позволило им перебросить резервы на наиболее важные участки фронта.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7 августа началась Смоленская стратегическая наступательная операция (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операция «Суворов»</a:t>
            </a:r>
            <a:r>
              <a:rPr lang="ru-RU" sz="2800" dirty="0">
                <a:latin typeface="Bahnschrift Light Condensed" panose="020B0502040204020203" pitchFamily="34" charset="0"/>
              </a:rPr>
              <a:t>). В ходе своего наступления, Красная Армия разбила силы немецкой группы армий «Центр», освободила Смоленскую область и положила начало освобождению Белоруссии. 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14 августа начинается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Донбасская операция</a:t>
            </a:r>
            <a:r>
              <a:rPr lang="ru-RU" sz="2800" dirty="0">
                <a:latin typeface="Bahnschrift Light Condensed" panose="020B0502040204020203" pitchFamily="34" charset="0"/>
              </a:rPr>
              <a:t>, во время которой силы Южного фронта прорвут оборону немцев на востоке Украины и полностью освободят Донбасский бассейн. Успешное наступление приводит к тому, что под угрозой окружения немцы начинают бегство с Кубани. </a:t>
            </a:r>
          </a:p>
        </p:txBody>
      </p:sp>
      <p:pic>
        <p:nvPicPr>
          <p:cNvPr id="4098" name="Picture 2" descr="5 знаменитых лозунгов Великой Отечественной войны в картинках">
            <a:extLst>
              <a:ext uri="{FF2B5EF4-FFF2-40B4-BE49-F238E27FC236}">
                <a16:creationId xmlns:a16="http://schemas.microsoft.com/office/drawing/2014/main" xmlns="" id="{53A2297B-DAE5-4217-824A-DDB5B2D2C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6" y="1700808"/>
            <a:ext cx="2838425" cy="4164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91152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611560" y="260648"/>
            <a:ext cx="7290054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Предпосылки войны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4" y="1268760"/>
            <a:ext cx="5112563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1</a:t>
            </a:r>
            <a:r>
              <a:rPr lang="ru-RU" sz="28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.</a:t>
            </a:r>
            <a:r>
              <a:rPr lang="ru-RU" sz="2800" dirty="0">
                <a:latin typeface="Bahnschrift Light Condensed" panose="020B0502040204020203" pitchFamily="34" charset="0"/>
              </a:rPr>
              <a:t> Идеологическое противостояние советской коммунистической идеи, провозглашающей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равенство и дружбу</a:t>
            </a:r>
            <a:r>
              <a:rPr lang="ru-RU" sz="2800" dirty="0">
                <a:latin typeface="Bahnschrift Light Condensed" panose="020B0502040204020203" pitchFamily="34" charset="0"/>
              </a:rPr>
              <a:t> между разными народами, и германской фашистской идеологии, делящей людей на представителей «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расы господ</a:t>
            </a:r>
            <a:r>
              <a:rPr lang="ru-RU" sz="2800" dirty="0">
                <a:latin typeface="Bahnschrift Light Condensed" panose="020B0502040204020203" pitchFamily="34" charset="0"/>
              </a:rPr>
              <a:t>» и «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расы рабов</a:t>
            </a:r>
            <a:r>
              <a:rPr lang="ru-RU" sz="2800" dirty="0">
                <a:latin typeface="Bahnschrift Light Condensed" panose="020B0502040204020203" pitchFamily="34" charset="0"/>
              </a:rPr>
              <a:t>».</a:t>
            </a:r>
          </a:p>
          <a:p>
            <a:pPr marL="265113" indent="0" algn="just">
              <a:buNone/>
            </a:pP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2</a:t>
            </a:r>
            <a:r>
              <a:rPr lang="ru-RU" sz="2800" dirty="0">
                <a:latin typeface="Bahnschrift Light Condensed" panose="020B0502040204020203" pitchFamily="34" charset="0"/>
              </a:rPr>
              <a:t>. Жажда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военного реванша </a:t>
            </a:r>
            <a:r>
              <a:rPr lang="ru-RU" sz="2800" dirty="0">
                <a:latin typeface="Bahnschrift Light Condensed" panose="020B0502040204020203" pitchFamily="34" charset="0"/>
              </a:rPr>
              <a:t>у населения Германии и ее руководства, униженного поражением в Первой мировой войне и тяжелыми условиями мира, навязанного победителями.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333A161E-AA10-4EDF-8D52-31BAC5232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 r="2386"/>
          <a:stretch/>
        </p:blipFill>
        <p:spPr bwMode="auto">
          <a:xfrm>
            <a:off x="5652120" y="1412778"/>
            <a:ext cx="3168352" cy="456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547235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39565" y="532060"/>
            <a:ext cx="8064885" cy="6480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Курская битва -6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2" y="1196752"/>
            <a:ext cx="5400600" cy="561662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Последней крупной операций Курской битвы стала </a:t>
            </a:r>
            <a:r>
              <a:rPr lang="ru-RU" sz="2800" b="1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Черниговско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-Полтавская наступательная операция</a:t>
            </a:r>
            <a:r>
              <a:rPr lang="ru-RU" sz="2800" dirty="0">
                <a:latin typeface="Bahnschrift Light Condensed" panose="020B0502040204020203" pitchFamily="34" charset="0"/>
              </a:rPr>
              <a:t>, после которой началась Битва за Днепр. Эта операция по праву считается одним из самых грандиозных наступлений, в котором принимали участия силы трех фронтов. Операция завершилась практически полным освобождением от немецких оккупантов Левобережной Украины и Киева. 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После Битвы за Москву в Великой Отечественной войне наметился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коренной перелом</a:t>
            </a:r>
            <a:r>
              <a:rPr lang="ru-RU" sz="2800" dirty="0">
                <a:latin typeface="Bahnschrift Light Condensed" panose="020B0502040204020203" pitchFamily="34" charset="0"/>
              </a:rPr>
              <a:t>. Он был закреплен победой под Сталинградом, а завершился победой в Курской битве. Теперь стратегическая инициатива прочно удерживалась командованием Красной Армии, а немцам оставалось только обороняться и отступать. Понесенные Германией потери лишили ее возможности проводить стратегические операции до самого конца войны. </a:t>
            </a:r>
          </a:p>
          <a:p>
            <a:pPr marL="265113" indent="0" algn="just">
              <a:buNone/>
            </a:pPr>
            <a:endParaRPr lang="ru-RU" sz="2800" dirty="0">
              <a:latin typeface="Bahnschrift Light Condensed" panose="020B0502040204020203" pitchFamily="34" charset="0"/>
            </a:endParaRPr>
          </a:p>
          <a:p>
            <a:pPr marL="265113" indent="0" algn="just">
              <a:buNone/>
            </a:pPr>
            <a:endParaRPr lang="ru-RU" sz="2800" dirty="0">
              <a:latin typeface="Bahnschrift Light Condensed" panose="020B0502040204020203" pitchFamily="34" charset="0"/>
            </a:endParaRPr>
          </a:p>
        </p:txBody>
      </p:sp>
      <p:pic>
        <p:nvPicPr>
          <p:cNvPr id="4098" name="Picture 2" descr="5 знаменитых лозунгов Великой Отечественной войны в картинках">
            <a:extLst>
              <a:ext uri="{FF2B5EF4-FFF2-40B4-BE49-F238E27FC236}">
                <a16:creationId xmlns:a16="http://schemas.microsoft.com/office/drawing/2014/main" xmlns="" id="{53A2297B-DAE5-4217-824A-DDB5B2D2C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6" y="1484784"/>
            <a:ext cx="2838425" cy="4164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675884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D447B3-0F13-4EA9-8160-7C4BDE5DA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637215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Bahnschrift Condensed" panose="020B0502040204020203" pitchFamily="34" charset="0"/>
              </a:rPr>
              <a:t>третий период войны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99BA487-98AC-40DF-A39E-61378A672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7950" y="4960138"/>
            <a:ext cx="2400300" cy="1493199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Bahnschrift SemiLight Condensed" panose="020B0502040204020203" pitchFamily="34" charset="0"/>
              </a:rPr>
              <a:t>Январь 1944 – май 1945</a:t>
            </a:r>
          </a:p>
        </p:txBody>
      </p:sp>
      <p:pic>
        <p:nvPicPr>
          <p:cNvPr id="2052" name="Picture 4" descr="Великая Отечественная война кратко: суть конфликта, хронология, последствия  - RuBaltic.ru">
            <a:extLst>
              <a:ext uri="{FF2B5EF4-FFF2-40B4-BE49-F238E27FC236}">
                <a16:creationId xmlns:a16="http://schemas.microsoft.com/office/drawing/2014/main" xmlns="" id="{27F958DF-DAC6-4585-A74E-ECF213139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"/>
          <a:stretch/>
        </p:blipFill>
        <p:spPr bwMode="auto">
          <a:xfrm>
            <a:off x="0" y="-171400"/>
            <a:ext cx="9157712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852137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39565" y="532060"/>
            <a:ext cx="8064885" cy="6480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Тотальная война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2" y="1196752"/>
            <a:ext cx="5400600" cy="561662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Во время третьего периода войны Германия переходит к концепции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тотальной войны </a:t>
            </a:r>
            <a:r>
              <a:rPr lang="ru-RU" sz="2800" dirty="0">
                <a:latin typeface="Bahnschrift Light Condensed" panose="020B0502040204020203" pitchFamily="34" charset="0"/>
              </a:rPr>
              <a:t>и стремится мобилизовать все свои экономические и военные ресурсы перед лицом неминуемого поражения. Вермахт насыщается новейшими образцами вооружений, новой техникой и людьми. Вместе с тем, падает общий уровень подготовки немецких солдат и офицеров. Наспех набранные дивизии не могут стать заменой ветеранам европейских кампаний, уничтоженных под Сталинградом и Курском.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В Красной Армии наблюдается иной процесс. Вместе с ростом оснащенности повышается и уровень подготовки. Молодые красноармейцы попадали в части с закаленными боями ветеранами и сразу постигали их боевой опыт. Росло и оперативно-тактическое мастерство советских офицеров. Опыт проведения многочисленных операций стратегического уровня дает бесценный опыт и высшему руководству армии и государства.. </a:t>
            </a:r>
          </a:p>
          <a:p>
            <a:pPr marL="265113" indent="0" algn="just">
              <a:buNone/>
            </a:pPr>
            <a:endParaRPr lang="ru-RU" sz="2800" dirty="0">
              <a:latin typeface="Bahnschrift Light Condensed" panose="020B0502040204020203" pitchFamily="34" charset="0"/>
            </a:endParaRPr>
          </a:p>
          <a:p>
            <a:pPr marL="265113" indent="0" algn="just">
              <a:buNone/>
            </a:pPr>
            <a:endParaRPr lang="ru-RU" sz="2800" dirty="0">
              <a:latin typeface="Bahnschrift Light Condensed" panose="020B0502040204020203" pitchFamily="34" charset="0"/>
            </a:endParaRPr>
          </a:p>
        </p:txBody>
      </p:sp>
      <p:pic>
        <p:nvPicPr>
          <p:cNvPr id="2" name="Picture 2" descr="Плакаты 1942 года">
            <a:extLst>
              <a:ext uri="{FF2B5EF4-FFF2-40B4-BE49-F238E27FC236}">
                <a16:creationId xmlns:a16="http://schemas.microsoft.com/office/drawing/2014/main" xmlns="" id="{DE46C6DE-2651-4C81-AE52-D4E4C82A5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8" y="1451546"/>
            <a:ext cx="3112827" cy="428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994475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39565" y="532060"/>
            <a:ext cx="8064885" cy="6480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Десять сталинских ударов -1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2" y="1196752"/>
            <a:ext cx="5400600" cy="561662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Зимняя кампания 1944 года характеризуется грандиозными наступательными операциями Красной Армии. В историографии они также известны как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«Десять сталинских ударов»</a:t>
            </a:r>
            <a:r>
              <a:rPr lang="ru-RU" sz="2800" dirty="0">
                <a:latin typeface="Bahnschrift Light Condensed" panose="020B0502040204020203" pitchFamily="34" charset="0"/>
              </a:rPr>
              <a:t>. 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Первый удар – </a:t>
            </a:r>
            <a:r>
              <a:rPr lang="ru-RU" sz="2800" b="1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Ленинградско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-Новгородская операция</a:t>
            </a:r>
            <a:r>
              <a:rPr lang="ru-RU" sz="2800" dirty="0">
                <a:latin typeface="Bahnschrift Light Condensed" panose="020B0502040204020203" pitchFamily="34" charset="0"/>
              </a:rPr>
              <a:t>, в ходе которой была прорвана блокада Ленинграда, освобождены от оккупантов Ленинградская область, часть Эстонии и Карелии, а северной группировке врага было нанесено тяжелейшее поражение (14 января – 1 марта 1944). 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Второй удар – </a:t>
            </a:r>
            <a:r>
              <a:rPr lang="ru-RU" sz="2800" b="1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Днепровско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-Карпатская операция</a:t>
            </a:r>
            <a:r>
              <a:rPr lang="ru-RU" sz="2800" dirty="0">
                <a:latin typeface="Bahnschrift Light Condensed" panose="020B0502040204020203" pitchFamily="34" charset="0"/>
              </a:rPr>
              <a:t>, где силами четырех фронтов была совершен внезапный разгром двух групп армий противника и освобождена территория Правобережной Украины (24 декабря 1943 – 17 апреля 1944).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Третий удар –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Одесская</a:t>
            </a:r>
            <a:r>
              <a:rPr lang="ru-RU" sz="2800" dirty="0">
                <a:latin typeface="Bahnschrift Light Condensed" panose="020B0502040204020203" pitchFamily="34" charset="0"/>
              </a:rPr>
              <a:t> и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Крымская операция</a:t>
            </a:r>
            <a:r>
              <a:rPr lang="ru-RU" sz="2800" dirty="0">
                <a:latin typeface="Bahnschrift Light Condensed" panose="020B0502040204020203" pitchFamily="34" charset="0"/>
              </a:rPr>
              <a:t>, в ходе которых от противника были освобождены Одесса и Крым соответственно (26 марта – 12 мая 1944).</a:t>
            </a:r>
          </a:p>
          <a:p>
            <a:pPr marL="265113" indent="0" algn="just">
              <a:buNone/>
            </a:pPr>
            <a:endParaRPr lang="ru-RU" sz="2800" dirty="0">
              <a:latin typeface="Bahnschrift Light Condensed" panose="020B0502040204020203" pitchFamily="34" charset="0"/>
            </a:endParaRPr>
          </a:p>
          <a:p>
            <a:pPr marL="265113" indent="0" algn="just">
              <a:buNone/>
            </a:pPr>
            <a:endParaRPr lang="ru-RU" sz="2800" dirty="0">
              <a:latin typeface="Bahnschrift Light Condensed" panose="020B0502040204020203" pitchFamily="34" charset="0"/>
            </a:endParaRPr>
          </a:p>
        </p:txBody>
      </p:sp>
      <p:pic>
        <p:nvPicPr>
          <p:cNvPr id="3074" name="Picture 2" descr="Плакаты Великой Отечественной войны 1941-1945 годов">
            <a:extLst>
              <a:ext uri="{FF2B5EF4-FFF2-40B4-BE49-F238E27FC236}">
                <a16:creationId xmlns:a16="http://schemas.microsoft.com/office/drawing/2014/main" xmlns="" id="{1175B52D-693C-45BE-90FC-1442BD712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" t="2407" r="3490" b="3712"/>
          <a:stretch/>
        </p:blipFill>
        <p:spPr bwMode="auto">
          <a:xfrm>
            <a:off x="5868144" y="1556792"/>
            <a:ext cx="2880320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818019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39565" y="532060"/>
            <a:ext cx="8064885" cy="64807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Десять сталинских ударов -2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07509" y="1196752"/>
            <a:ext cx="5472605" cy="561662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Четвертый удар – </a:t>
            </a:r>
            <a:r>
              <a:rPr lang="ru-RU" sz="2800" b="1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Выборгско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-Петрозаводская операция</a:t>
            </a:r>
            <a:r>
              <a:rPr lang="ru-RU" sz="2800" dirty="0">
                <a:latin typeface="Bahnschrift Light Condensed" panose="020B0502040204020203" pitchFamily="34" charset="0"/>
              </a:rPr>
              <a:t>, в ходе которой была в очередной раз прорвана финская Линия Маннергейма, освобождены оккупированные Финляндией территории СССР, а сама Финляндия была принуждена к подписанию мирного договора и в дальнейшем воевала на стороне Антигитлеровской коалиции против Германии (10 июня – 9 августа 1944).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Пятый удар –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Белорусская операция</a:t>
            </a:r>
            <a:r>
              <a:rPr lang="ru-RU" sz="2800" dirty="0">
                <a:latin typeface="Bahnschrift Light Condensed" panose="020B0502040204020203" pitchFamily="34" charset="0"/>
              </a:rPr>
              <a:t>, также известная как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операция «Багратион»</a:t>
            </a:r>
            <a:r>
              <a:rPr lang="ru-RU" sz="2800" dirty="0">
                <a:latin typeface="Bahnschrift Light Condensed" panose="020B0502040204020203" pitchFamily="34" charset="0"/>
              </a:rPr>
              <a:t>. В ходе этой операции Красная Армия нанесла Германии крупнейшее военное поражение за всю историю немецкой армии. Была разгромлена группа армия «Центр», освобождены Белоруссия и Литва. Красная Армия вышла к советской границе и начала освобождение Европы от фашистской гегемонии (23 июня – 29 августа 1944). </a:t>
            </a:r>
          </a:p>
          <a:p>
            <a:pPr marL="265113" indent="0" algn="just">
              <a:buNone/>
            </a:pPr>
            <a:endParaRPr lang="ru-RU" sz="2800" dirty="0">
              <a:latin typeface="Bahnschrift Light Condensed" panose="020B0502040204020203" pitchFamily="34" charset="0"/>
            </a:endParaRPr>
          </a:p>
          <a:p>
            <a:pPr marL="265113" indent="0" algn="just">
              <a:buNone/>
            </a:pPr>
            <a:endParaRPr lang="ru-RU" sz="2800" dirty="0">
              <a:latin typeface="Bahnschrift Light Condensed" panose="020B0502040204020203" pitchFamily="34" charset="0"/>
            </a:endParaRPr>
          </a:p>
        </p:txBody>
      </p:sp>
      <p:pic>
        <p:nvPicPr>
          <p:cNvPr id="3074" name="Picture 2" descr="Плакаты Великой Отечественной войны 1941-1945 годов">
            <a:extLst>
              <a:ext uri="{FF2B5EF4-FFF2-40B4-BE49-F238E27FC236}">
                <a16:creationId xmlns:a16="http://schemas.microsoft.com/office/drawing/2014/main" xmlns="" id="{1175B52D-693C-45BE-90FC-1442BD712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" t="2407" r="3490" b="3712"/>
          <a:stretch/>
        </p:blipFill>
        <p:spPr bwMode="auto">
          <a:xfrm>
            <a:off x="5868144" y="1478968"/>
            <a:ext cx="2880320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63330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39565" y="532060"/>
            <a:ext cx="8064885" cy="64807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Десять сталинских ударов -3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07509" y="1196752"/>
            <a:ext cx="5472605" cy="561662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Шестой удар –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Львовско-Сандомирская операция</a:t>
            </a:r>
            <a:r>
              <a:rPr lang="ru-RU" sz="2800" dirty="0">
                <a:latin typeface="Bahnschrift Light Condensed" panose="020B0502040204020203" pitchFamily="34" charset="0"/>
              </a:rPr>
              <a:t>, в ходе которой была освобождена Западная Украина и началось освобождение юга Польши (13 июля – 29 августа 1944).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Седьмой удар –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Ясско-Кишиневская операция</a:t>
            </a:r>
            <a:r>
              <a:rPr lang="ru-RU" sz="2800" dirty="0">
                <a:latin typeface="Bahnschrift Light Condensed" panose="020B0502040204020203" pitchFamily="34" charset="0"/>
              </a:rPr>
              <a:t>, в результате которой была освобождена Молдавия, разбита и выведена из войны Румыния, а затем Болгария (20-29 августа 1944).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Восьмой удар –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Прибалтийская операция</a:t>
            </a:r>
            <a:r>
              <a:rPr lang="ru-RU" sz="2800" dirty="0">
                <a:latin typeface="Bahnschrift Light Condensed" panose="020B0502040204020203" pitchFamily="34" charset="0"/>
              </a:rPr>
              <a:t>, которая завершилась полным освобождением Прибалтики и окружением остатков группы армий «Север» в Курляндском котле (14 сентября – 24 ноября 1944).</a:t>
            </a:r>
          </a:p>
          <a:p>
            <a:pPr marL="265113" indent="0" algn="just">
              <a:buNone/>
            </a:pPr>
            <a:endParaRPr lang="ru-RU" sz="2800" dirty="0">
              <a:latin typeface="Bahnschrift Light Condensed" panose="020B0502040204020203" pitchFamily="34" charset="0"/>
            </a:endParaRPr>
          </a:p>
          <a:p>
            <a:pPr marL="265113" indent="0" algn="just">
              <a:buNone/>
            </a:pPr>
            <a:endParaRPr lang="ru-RU" sz="2800" dirty="0">
              <a:latin typeface="Bahnschrift Light Condensed" panose="020B0502040204020203" pitchFamily="34" charset="0"/>
            </a:endParaRPr>
          </a:p>
        </p:txBody>
      </p:sp>
      <p:pic>
        <p:nvPicPr>
          <p:cNvPr id="3074" name="Picture 2" descr="Плакаты Великой Отечественной войны 1941-1945 годов">
            <a:extLst>
              <a:ext uri="{FF2B5EF4-FFF2-40B4-BE49-F238E27FC236}">
                <a16:creationId xmlns:a16="http://schemas.microsoft.com/office/drawing/2014/main" xmlns="" id="{1175B52D-693C-45BE-90FC-1442BD712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" t="2407" r="3490" b="3712"/>
          <a:stretch/>
        </p:blipFill>
        <p:spPr bwMode="auto">
          <a:xfrm>
            <a:off x="5868144" y="1478968"/>
            <a:ext cx="2880320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14747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39565" y="532060"/>
            <a:ext cx="8064885" cy="64807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Десять сталинских ударов -4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07509" y="1196752"/>
            <a:ext cx="5472605" cy="561662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Девятый удар –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Восточно-Карпатская</a:t>
            </a:r>
            <a:r>
              <a:rPr lang="ru-RU" sz="2800" dirty="0">
                <a:latin typeface="Bahnschrift Light Condensed" panose="020B0502040204020203" pitchFamily="34" charset="0"/>
              </a:rPr>
              <a:t> и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Белградская операции</a:t>
            </a:r>
            <a:r>
              <a:rPr lang="ru-RU" sz="2800" dirty="0">
                <a:latin typeface="Bahnschrift Light Condensed" panose="020B0502040204020203" pitchFamily="34" charset="0"/>
              </a:rPr>
              <a:t>. В результате этих двух операций была освобождена Закарпатская Украина, часть Чехословакии и Югославии, а также столица последней, город Белград (8 сентября – 28 октября 1944). 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Десятый удар – </a:t>
            </a:r>
            <a:r>
              <a:rPr lang="ru-RU" sz="2800" b="1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Петсамо-Киркенесская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 операция</a:t>
            </a:r>
            <a:r>
              <a:rPr lang="ru-RU" sz="2800" dirty="0">
                <a:latin typeface="Bahnschrift Light Condensed" panose="020B0502040204020203" pitchFamily="34" charset="0"/>
              </a:rPr>
              <a:t>. По итогам этой операции была освобождена Северная Норвегия, а немецкие силы в Скандинавии были принуждены к эвакуации (7 ноября – 1 октября 1944).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В результате Десяти сталинских ударов были разбиты 136 дивизий противника, освобождена вся территория СССР и началось освобождение Европы. Военный блок, ядром которого была гитлеровская Германия оказался разрушен.</a:t>
            </a:r>
          </a:p>
          <a:p>
            <a:pPr marL="265113" indent="0" algn="just">
              <a:buNone/>
            </a:pPr>
            <a:endParaRPr lang="ru-RU" sz="2800" dirty="0">
              <a:latin typeface="Bahnschrift Light Condensed" panose="020B0502040204020203" pitchFamily="34" charset="0"/>
            </a:endParaRPr>
          </a:p>
        </p:txBody>
      </p:sp>
      <p:pic>
        <p:nvPicPr>
          <p:cNvPr id="3074" name="Picture 2" descr="Плакаты Великой Отечественной войны 1941-1945 годов">
            <a:extLst>
              <a:ext uri="{FF2B5EF4-FFF2-40B4-BE49-F238E27FC236}">
                <a16:creationId xmlns:a16="http://schemas.microsoft.com/office/drawing/2014/main" xmlns="" id="{1175B52D-693C-45BE-90FC-1442BD712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" t="2407" r="3490" b="3712"/>
          <a:stretch/>
        </p:blipFill>
        <p:spPr bwMode="auto">
          <a:xfrm>
            <a:off x="5868144" y="1478968"/>
            <a:ext cx="2880320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286075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39565" y="532060"/>
            <a:ext cx="8064885" cy="6480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Освобождение Европы -1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07509" y="1196752"/>
            <a:ext cx="5472605" cy="561662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Победа над гитлеровской Германией не могла осуществиться без разгрома ее союзников и освобождения народов, порабощенных германским штыком. 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К началу 1945 года Красная Армия разбила и принудила к смене стороны в войне Финляндию, Румынию и Болгарию, освободила часть территорий Норвегии, Югославии и Чехословакии, большую часть Польши.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29 октября 1944 года начинается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Будапештская операция </a:t>
            </a:r>
            <a:r>
              <a:rPr lang="ru-RU" sz="2800" dirty="0">
                <a:latin typeface="Bahnschrift Light Condensed" panose="020B0502040204020203" pitchFamily="34" charset="0"/>
              </a:rPr>
              <a:t>Красной Армии. Она приводит к тому, что 20 января 1945 года новое правительство Венгрии подписывает мир с Советским Союзом.</a:t>
            </a:r>
          </a:p>
          <a:p>
            <a:pPr marL="265113" indent="0" algn="just">
              <a:buNone/>
            </a:pPr>
            <a:endParaRPr lang="ru-RU" sz="2800" dirty="0">
              <a:latin typeface="Bahnschrift Light Condensed" panose="020B0502040204020203" pitchFamily="34" charset="0"/>
            </a:endParaRPr>
          </a:p>
        </p:txBody>
      </p:sp>
      <p:pic>
        <p:nvPicPr>
          <p:cNvPr id="5122" name="Picture 2" descr="Плакаты СССР о Великой Отечественной войне - мы помним... - my-ussr.ru">
            <a:extLst>
              <a:ext uri="{FF2B5EF4-FFF2-40B4-BE49-F238E27FC236}">
                <a16:creationId xmlns:a16="http://schemas.microsoft.com/office/drawing/2014/main" xmlns="" id="{F150B682-CD90-45BB-8DD6-C39CDC91A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" t="2504" r="3726" b="2930"/>
          <a:stretch/>
        </p:blipFill>
        <p:spPr bwMode="auto">
          <a:xfrm>
            <a:off x="5724128" y="1556792"/>
            <a:ext cx="3168352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226792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39565" y="532060"/>
            <a:ext cx="8064885" cy="6480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Освобождение Европы -2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07509" y="1196752"/>
            <a:ext cx="5472605" cy="561662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12 января 1945 начинается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Висло-</a:t>
            </a:r>
            <a:r>
              <a:rPr lang="ru-RU" sz="2800" b="1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Одерская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 операция</a:t>
            </a:r>
            <a:r>
              <a:rPr lang="ru-RU" sz="2800" dirty="0">
                <a:latin typeface="Bahnschrift Light Condensed" panose="020B0502040204020203" pitchFamily="34" charset="0"/>
              </a:rPr>
              <a:t>. В ходе самого стремительного в истории военного наступления, была очищена территория Польши к западу от Одера.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13 января 1945 начинается </a:t>
            </a:r>
            <a:r>
              <a:rPr lang="ru-RU" sz="2800" b="1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Восточно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 -Прусская операция</a:t>
            </a:r>
            <a:r>
              <a:rPr lang="ru-RU" sz="2800" dirty="0">
                <a:latin typeface="Bahnschrift Light Condensed" panose="020B0502040204020203" pitchFamily="34" charset="0"/>
              </a:rPr>
              <a:t>. В ходе боев Красная Армия освободила север Польши и часть Восточной Пруссии, а также окружила значительные силы противника.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16 марта начинается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Венская наступательная операция</a:t>
            </a:r>
            <a:r>
              <a:rPr lang="ru-RU" sz="2800" dirty="0">
                <a:latin typeface="Bahnschrift Light Condensed" panose="020B0502040204020203" pitchFamily="34" charset="0"/>
              </a:rPr>
              <a:t>, в ходе которой советские силы освобождают территорию Чехословакии и Австрии.</a:t>
            </a:r>
          </a:p>
          <a:p>
            <a:pPr marL="265113" indent="0" algn="just">
              <a:buNone/>
            </a:pPr>
            <a:endParaRPr lang="ru-RU" sz="2800" dirty="0">
              <a:latin typeface="Bahnschrift Light Condensed" panose="020B0502040204020203" pitchFamily="34" charset="0"/>
            </a:endParaRPr>
          </a:p>
        </p:txBody>
      </p:sp>
      <p:pic>
        <p:nvPicPr>
          <p:cNvPr id="5122" name="Picture 2" descr="Плакаты СССР о Великой Отечественной войне - мы помним... - my-ussr.ru">
            <a:extLst>
              <a:ext uri="{FF2B5EF4-FFF2-40B4-BE49-F238E27FC236}">
                <a16:creationId xmlns:a16="http://schemas.microsoft.com/office/drawing/2014/main" xmlns="" id="{F150B682-CD90-45BB-8DD6-C39CDC91A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" t="2504" r="3726" b="2930"/>
          <a:stretch/>
        </p:blipFill>
        <p:spPr bwMode="auto">
          <a:xfrm>
            <a:off x="5724128" y="1556792"/>
            <a:ext cx="3168352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175301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39565" y="532060"/>
            <a:ext cx="8064885" cy="6480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Освобождение Европы -3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07509" y="1196752"/>
            <a:ext cx="5472605" cy="561662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С 10 февраля по 4 апреля успешно проходит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Восточно-Померанская операция</a:t>
            </a:r>
            <a:r>
              <a:rPr lang="ru-RU" sz="2800" dirty="0">
                <a:latin typeface="Bahnschrift Light Condensed" panose="020B0502040204020203" pitchFamily="34" charset="0"/>
              </a:rPr>
              <a:t>, в ходе которой Польше были возвращены ее исторические земли, а Красная Армия открыла дорогу для наступления на Берлин.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С 6 по 9 апреля проходит </a:t>
            </a:r>
            <a:r>
              <a:rPr lang="ru-RU" sz="2800" b="1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Кенингсбергская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 операция</a:t>
            </a:r>
            <a:r>
              <a:rPr lang="ru-RU" sz="2800" dirty="0">
                <a:latin typeface="Bahnschrift Light Condensed" panose="020B0502040204020203" pitchFamily="34" charset="0"/>
              </a:rPr>
              <a:t>, в результате которой был взят город </a:t>
            </a:r>
            <a:r>
              <a:rPr lang="ru-RU" sz="2800" dirty="0" err="1">
                <a:latin typeface="Bahnschrift Light Condensed" panose="020B0502040204020203" pitchFamily="34" charset="0"/>
              </a:rPr>
              <a:t>Кенингсберг</a:t>
            </a:r>
            <a:r>
              <a:rPr lang="ru-RU" sz="2800" dirty="0">
                <a:latin typeface="Bahnschrift Light Condensed" panose="020B0502040204020203" pitchFamily="34" charset="0"/>
              </a:rPr>
              <a:t> и ликвидирована большая часть группы армий «Север».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К середине апреля большая часть захваченных Германией стран была освобождена, ее союзники были разбиты. Но цена свободы европейских народов была высока. Около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3 миллионов </a:t>
            </a:r>
            <a:r>
              <a:rPr lang="ru-RU" sz="2800" dirty="0">
                <a:latin typeface="Bahnschrift Light Condensed" panose="020B0502040204020203" pitchFamily="34" charset="0"/>
              </a:rPr>
              <a:t>солдат и офицеров Красной Армии отдали свои жизни во имя освобождения Европы.</a:t>
            </a:r>
          </a:p>
          <a:p>
            <a:pPr marL="265113" indent="0" algn="just">
              <a:buNone/>
            </a:pPr>
            <a:endParaRPr lang="ru-RU" sz="2800" dirty="0">
              <a:latin typeface="Bahnschrift Light Condensed" panose="020B0502040204020203" pitchFamily="34" charset="0"/>
            </a:endParaRPr>
          </a:p>
        </p:txBody>
      </p:sp>
      <p:pic>
        <p:nvPicPr>
          <p:cNvPr id="5122" name="Picture 2" descr="Плакаты СССР о Великой Отечественной войне - мы помним... - my-ussr.ru">
            <a:extLst>
              <a:ext uri="{FF2B5EF4-FFF2-40B4-BE49-F238E27FC236}">
                <a16:creationId xmlns:a16="http://schemas.microsoft.com/office/drawing/2014/main" xmlns="" id="{F150B682-CD90-45BB-8DD6-C39CDC91A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" t="2504" r="3726" b="2930"/>
          <a:stretch/>
        </p:blipFill>
        <p:spPr bwMode="auto">
          <a:xfrm>
            <a:off x="5724128" y="1556792"/>
            <a:ext cx="3168352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13547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611560" y="260648"/>
            <a:ext cx="7290054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Предпосылки войны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4" y="1268760"/>
            <a:ext cx="5112563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3</a:t>
            </a:r>
            <a:r>
              <a:rPr lang="ru-RU" sz="28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.</a:t>
            </a:r>
            <a:r>
              <a:rPr lang="ru-RU" sz="2800" dirty="0">
                <a:latin typeface="Bahnschrift Light Condensed" panose="020B0502040204020203" pitchFamily="34" charset="0"/>
              </a:rPr>
              <a:t> Политика руководства Германии, направленная на отвоевание «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жизненного пространства</a:t>
            </a:r>
            <a:r>
              <a:rPr lang="ru-RU" sz="2800" dirty="0">
                <a:latin typeface="Bahnschrift Light Condensed" panose="020B0502040204020203" pitchFamily="34" charset="0"/>
              </a:rPr>
              <a:t>» у «неполноценных народов», к которым были причислены славяне и другое население СССР.</a:t>
            </a:r>
          </a:p>
          <a:p>
            <a:pPr marL="265113" indent="0" algn="just">
              <a:buNone/>
            </a:pP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4</a:t>
            </a:r>
            <a:r>
              <a:rPr lang="ru-RU" sz="2800" dirty="0">
                <a:latin typeface="Bahnschrift Light Condensed" panose="020B0502040204020203" pitchFamily="34" charset="0"/>
              </a:rPr>
              <a:t>. Желание Германии уничтожить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последнего возможного противника </a:t>
            </a:r>
            <a:r>
              <a:rPr lang="ru-RU" sz="2800" dirty="0">
                <a:latin typeface="Bahnschrift Light Condensed" panose="020B0502040204020203" pitchFamily="34" charset="0"/>
              </a:rPr>
              <a:t>на континенте, что позволило бы принудить к заключению мира Великобританию и тем самым выйти из Второй мировой войны победителем.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7AFF99FB-EF4F-465D-B580-35EBD6E94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 r="2386"/>
          <a:stretch/>
        </p:blipFill>
        <p:spPr bwMode="auto">
          <a:xfrm>
            <a:off x="5652120" y="1412778"/>
            <a:ext cx="3168352" cy="456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572441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39565" y="532060"/>
            <a:ext cx="8064885" cy="6480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Берлинская битва -1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07509" y="1196752"/>
            <a:ext cx="5472605" cy="561662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Основные силы немецкой армии были разбиты, но впереди оставалось самое сложное – уничтожить врага в его логове. Красная Армия стояла перед воротами в Берлин, который вместе с пригородами был превращен немцами в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укрепленную цитадель</a:t>
            </a:r>
            <a:r>
              <a:rPr lang="ru-RU" sz="2800" dirty="0">
                <a:latin typeface="Bahnschrift Light Condensed" panose="020B0502040204020203" pitchFamily="34" charset="0"/>
              </a:rPr>
              <a:t>. 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16 апреля начинается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Берлинская стратегическая наступательная операция</a:t>
            </a:r>
            <a:r>
              <a:rPr lang="ru-RU" sz="2800" dirty="0">
                <a:latin typeface="Bahnschrift Light Condensed" panose="020B0502040204020203" pitchFamily="34" charset="0"/>
              </a:rPr>
              <a:t>. Красная Армия наступала силами трех фронтов, ширина наступления составила 300 километров. Для ликвидации последнего оплота гитлеровской агрессии были привлечены 2,5 миллиона красноармейцев, более 6 тысяч танков и 7 тысяч самолетов. </a:t>
            </a:r>
          </a:p>
          <a:p>
            <a:pPr marL="265113" indent="0" algn="just">
              <a:buNone/>
            </a:pPr>
            <a:endParaRPr lang="ru-RU" sz="2800" dirty="0">
              <a:latin typeface="Bahnschrift Light Condensed" panose="020B0502040204020203" pitchFamily="34" charset="0"/>
            </a:endParaRPr>
          </a:p>
          <a:p>
            <a:pPr marL="265113" indent="0" algn="just">
              <a:buNone/>
            </a:pPr>
            <a:endParaRPr lang="ru-RU" sz="2800" dirty="0">
              <a:latin typeface="Bahnschrift Light Condensed" panose="020B0502040204020203" pitchFamily="34" charset="0"/>
            </a:endParaRPr>
          </a:p>
        </p:txBody>
      </p:sp>
      <p:pic>
        <p:nvPicPr>
          <p:cNvPr id="1028" name="Picture 4" descr="плакат Дойдем до Берлина! купить с доставкой">
            <a:extLst>
              <a:ext uri="{FF2B5EF4-FFF2-40B4-BE49-F238E27FC236}">
                <a16:creationId xmlns:a16="http://schemas.microsoft.com/office/drawing/2014/main" xmlns="" id="{A09A85E6-4A3B-4A5B-8D50-D778D1504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1"/>
          <a:stretch/>
        </p:blipFill>
        <p:spPr bwMode="auto">
          <a:xfrm>
            <a:off x="5796136" y="1556792"/>
            <a:ext cx="2935330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027264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39565" y="532060"/>
            <a:ext cx="8064885" cy="6480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Берлинская битва -2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07507" y="1196752"/>
            <a:ext cx="5544612" cy="561662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Берлинская операция </a:t>
            </a:r>
            <a:r>
              <a:rPr lang="ru-RU" sz="2800" dirty="0">
                <a:latin typeface="Bahnschrift Light Condensed" panose="020B0502040204020203" pitchFamily="34" charset="0"/>
              </a:rPr>
              <a:t>стала триумфом советского командования, показателем его высочайшего военного мастерства. Используя маскировку и дезинформацию,  советские командующие смогли сделать ожидаемое наступление неожиданным. Они грамотно использовали сложный ландшафт местности, вскрывали укрепленные позиции немцев, блокировали любые попытки прорывов и контратак, наносили один удар за другим. Никакие, даже самые лучшие укрепления, небыли в силах остановить лучших солдат и офицеров того времени.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25 апреля в 12 часов дня вокруг Берлина замкнулось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кольцо окружения</a:t>
            </a:r>
            <a:r>
              <a:rPr lang="ru-RU" sz="2800" dirty="0">
                <a:latin typeface="Bahnschrift Light Condensed" panose="020B0502040204020203" pitchFamily="34" charset="0"/>
              </a:rPr>
              <a:t>. Теперь осталось войти в город и покончить с врагом.</a:t>
            </a:r>
          </a:p>
          <a:p>
            <a:pPr marL="265113" indent="0" algn="just">
              <a:buNone/>
            </a:pPr>
            <a:endParaRPr lang="ru-RU" sz="2800" dirty="0">
              <a:latin typeface="Bahnschrift Light Condensed" panose="020B0502040204020203" pitchFamily="34" charset="0"/>
            </a:endParaRPr>
          </a:p>
          <a:p>
            <a:pPr marL="265113" indent="0" algn="just">
              <a:buNone/>
            </a:pPr>
            <a:endParaRPr lang="ru-RU" sz="2800" dirty="0">
              <a:latin typeface="Bahnschrift Light Condensed" panose="020B0502040204020203" pitchFamily="34" charset="0"/>
            </a:endParaRPr>
          </a:p>
        </p:txBody>
      </p:sp>
      <p:pic>
        <p:nvPicPr>
          <p:cNvPr id="2050" name="Picture 2" descr="История плаката «Красной армии – слава! Дошли!»">
            <a:extLst>
              <a:ext uri="{FF2B5EF4-FFF2-40B4-BE49-F238E27FC236}">
                <a16:creationId xmlns:a16="http://schemas.microsoft.com/office/drawing/2014/main" xmlns="" id="{CF431120-5273-4468-916B-E20EB240F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10"/>
            <a:ext cx="2902826" cy="4125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509478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39565" y="532060"/>
            <a:ext cx="8064885" cy="6480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Штурм Берлина -1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07507" y="1196752"/>
            <a:ext cx="5544612" cy="561662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Штурм столицы гитлеровской Германии представлял сложную задачу, но Красной Армии она была по плечу. Немецкое командование готовилось защищать город до последнего, под ружье ставили стариков и детей, фанатики-фашисты готовились не отдавать ни метра земли. В тоже время фашисты ведут расправы над своим собственным народом, «не оправдавшим надежд». Ярким примером этих преступлений является затопление берлинского метро, в котором погибли многие жители города, укрывшиеся в нем от войны.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28 апреля подразделения Красной Армии прорвали оборону противника и вышли к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Рейхстагу</a:t>
            </a:r>
            <a:r>
              <a:rPr lang="ru-RU" sz="2800" dirty="0">
                <a:latin typeface="Bahnschrift Light Condensed" panose="020B0502040204020203" pitchFamily="34" charset="0"/>
              </a:rPr>
              <a:t>. Завязались бои за центр города.</a:t>
            </a:r>
          </a:p>
          <a:p>
            <a:pPr marL="265113" indent="0" algn="just">
              <a:buNone/>
            </a:pPr>
            <a:endParaRPr lang="ru-RU" sz="2800" dirty="0">
              <a:latin typeface="Bahnschrift Light Condensed" panose="020B0502040204020203" pitchFamily="34" charset="0"/>
            </a:endParaRPr>
          </a:p>
          <a:p>
            <a:pPr marL="265113" indent="0" algn="just">
              <a:buNone/>
            </a:pPr>
            <a:endParaRPr lang="ru-RU" sz="2800" dirty="0">
              <a:latin typeface="Bahnschrift Light Condensed" panose="020B0502040204020203" pitchFamily="34" charset="0"/>
            </a:endParaRPr>
          </a:p>
        </p:txBody>
      </p:sp>
      <p:pic>
        <p:nvPicPr>
          <p:cNvPr id="3074" name="Picture 2" descr="Штурм Берлина: политика и мораль | Warspot.ru">
            <a:extLst>
              <a:ext uri="{FF2B5EF4-FFF2-40B4-BE49-F238E27FC236}">
                <a16:creationId xmlns:a16="http://schemas.microsoft.com/office/drawing/2014/main" xmlns="" id="{7BBFE40B-9530-4E73-A6B0-920CF9090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1" r="29211"/>
          <a:stretch/>
        </p:blipFill>
        <p:spPr bwMode="auto">
          <a:xfrm>
            <a:off x="5868144" y="1700808"/>
            <a:ext cx="2929862" cy="3961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080790"/>
      </p:ext>
    </p:extLst>
  </p:cSld>
  <p:clrMapOvr>
    <a:masterClrMapping/>
  </p:clrMapOvr>
  <p:transition spd="slow"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539565" y="532060"/>
            <a:ext cx="8064885" cy="6480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Штурм Берлина -2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07507" y="1196752"/>
            <a:ext cx="5544612" cy="561662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30 апреля в 14 часов 25 минут лейтенант </a:t>
            </a:r>
            <a:r>
              <a:rPr lang="ru-RU" sz="2800" dirty="0" err="1">
                <a:latin typeface="Bahnschrift Light Condensed" panose="020B0502040204020203" pitchFamily="34" charset="0"/>
              </a:rPr>
              <a:t>Рахимжан</a:t>
            </a:r>
            <a:r>
              <a:rPr lang="ru-RU" sz="2800" dirty="0">
                <a:latin typeface="Bahnschrift Light Condensed" panose="020B0502040204020203" pitchFamily="34" charset="0"/>
              </a:rPr>
              <a:t> </a:t>
            </a:r>
            <a:r>
              <a:rPr lang="ru-RU" sz="2800" dirty="0" err="1">
                <a:latin typeface="Bahnschrift Light Condensed" panose="020B0502040204020203" pitchFamily="34" charset="0"/>
              </a:rPr>
              <a:t>Кошкарбаев</a:t>
            </a:r>
            <a:r>
              <a:rPr lang="ru-RU" sz="2800" dirty="0">
                <a:latin typeface="Bahnschrift Light Condensed" panose="020B0502040204020203" pitchFamily="34" charset="0"/>
              </a:rPr>
              <a:t> и рядовой Григорий Булатов водрузили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первые знамена </a:t>
            </a:r>
            <a:r>
              <a:rPr lang="ru-RU" sz="2800" dirty="0">
                <a:latin typeface="Bahnschrift Light Condensed" panose="020B0502040204020203" pitchFamily="34" charset="0"/>
              </a:rPr>
              <a:t>на здании Рейхстага, что ознаменовала начало захвата здания. 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30 апреля в 21 час 45 минут бойцы 150-й стрелковой дивизии генерала Шатилова и 171-й стрелковой дивизии генерала Негоды овладели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первым этажом </a:t>
            </a:r>
            <a:r>
              <a:rPr lang="ru-RU" sz="2800" dirty="0">
                <a:latin typeface="Bahnschrift Light Condensed" panose="020B0502040204020203" pitchFamily="34" charset="0"/>
              </a:rPr>
              <a:t>здания.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Ранним утром 1 мая Алексей Берест, Михаил Егоров и Мелитон Кантария водружают над Рейхстагом штурмовой флаг 150-й дивизии, ставший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Знаменем Победы</a:t>
            </a:r>
            <a:r>
              <a:rPr lang="ru-RU" sz="2800" dirty="0">
                <a:latin typeface="Bahnschrift Light Condensed" panose="020B0502040204020203" pitchFamily="34" charset="0"/>
              </a:rPr>
              <a:t>.</a:t>
            </a:r>
          </a:p>
          <a:p>
            <a:pPr marL="265113" indent="0" algn="just">
              <a:buNone/>
            </a:pPr>
            <a:endParaRPr lang="ru-RU" sz="2800" dirty="0">
              <a:latin typeface="Bahnschrift Light Condensed" panose="020B0502040204020203" pitchFamily="34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B7580F4B-FCA2-453C-8C5C-50AF00C40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6" y="1451544"/>
            <a:ext cx="2897401" cy="4269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316821"/>
      </p:ext>
    </p:extLst>
  </p:cSld>
  <p:clrMapOvr>
    <a:masterClrMapping/>
  </p:clrMapOvr>
  <p:transition spd="slow"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924711" y="260649"/>
            <a:ext cx="7290054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>
                <a:latin typeface="Bahnschrift Condensed" panose="020B0502040204020203" pitchFamily="34" charset="0"/>
              </a:rPr>
              <a:t>Капитуляция германии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510A4DCA-14CC-4A79-B04B-1783613B9ADA}"/>
              </a:ext>
            </a:extLst>
          </p:cNvPr>
          <p:cNvCxnSpPr/>
          <p:nvPr/>
        </p:nvCxnSpPr>
        <p:spPr>
          <a:xfrm>
            <a:off x="1727684" y="1124744"/>
            <a:ext cx="56886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Акт о безоговорочной капитуляции фашистской Германии - Российское  историческое общество">
            <a:extLst>
              <a:ext uri="{FF2B5EF4-FFF2-40B4-BE49-F238E27FC236}">
                <a16:creationId xmlns:a16="http://schemas.microsoft.com/office/drawing/2014/main" xmlns="" id="{43AC118B-B884-458E-A805-9EA120561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46" y="1268763"/>
            <a:ext cx="5879554" cy="304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9BA6D450-BB8D-4DE8-AB33-5CE3FFBE4FA4}"/>
              </a:ext>
            </a:extLst>
          </p:cNvPr>
          <p:cNvSpPr txBox="1">
            <a:spLocks/>
          </p:cNvSpPr>
          <p:nvPr/>
        </p:nvSpPr>
        <p:spPr>
          <a:xfrm>
            <a:off x="107508" y="5445224"/>
            <a:ext cx="8856981" cy="136815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endParaRPr lang="ru-RU" sz="2800" dirty="0">
              <a:latin typeface="Bahnschrift Light Condensed" panose="020B0502040204020203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08241741-BF7E-457F-ACA0-5416C688E0C3}"/>
              </a:ext>
            </a:extLst>
          </p:cNvPr>
          <p:cNvSpPr txBox="1">
            <a:spLocks/>
          </p:cNvSpPr>
          <p:nvPr/>
        </p:nvSpPr>
        <p:spPr>
          <a:xfrm>
            <a:off x="179515" y="4455650"/>
            <a:ext cx="8640959" cy="228571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Не смотря на попытки немцев сдаться США и Великобритании, Сталин настоял на советских условиях капитуляции. В ночь с 8 на 9 мая в берлинском предместье Карлсхорсте военное командование Германии подписало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Акт о безоговорочной капитуляции</a:t>
            </a:r>
            <a:r>
              <a:rPr lang="ru-RU" sz="2800" dirty="0">
                <a:latin typeface="Bahnschrift Light Condensed" panose="020B0502040204020203" pitchFamily="34" charset="0"/>
              </a:rPr>
              <a:t>.</a:t>
            </a:r>
          </a:p>
          <a:p>
            <a:pPr marL="92075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Великая Отечественная война советского народа против немецко-фашистских захватчиков завершилась разгромной победой.  </a:t>
            </a:r>
          </a:p>
        </p:txBody>
      </p:sp>
    </p:spTree>
    <p:extLst>
      <p:ext uri="{BB962C8B-B14F-4D97-AF65-F5344CB8AC3E}">
        <p14:creationId xmlns:p14="http://schemas.microsoft.com/office/powerpoint/2010/main" val="486622275"/>
      </p:ext>
    </p:extLst>
  </p:cSld>
  <p:clrMapOvr>
    <a:masterClrMapping/>
  </p:clrMapOvr>
  <p:transition spd="slow">
    <p:push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924711" y="260649"/>
            <a:ext cx="7290054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>
                <a:latin typeface="Bahnschrift Condensed" panose="020B0502040204020203" pitchFamily="34" charset="0"/>
              </a:rPr>
              <a:t>Причины победы </a:t>
            </a:r>
            <a:r>
              <a:rPr lang="ru-RU" sz="5400" dirty="0" err="1">
                <a:latin typeface="Bahnschrift Condensed" panose="020B0502040204020203" pitchFamily="34" charset="0"/>
              </a:rPr>
              <a:t>ссср</a:t>
            </a:r>
            <a:endParaRPr lang="ru-RU" sz="5400" dirty="0">
              <a:latin typeface="Bahnschrift Condensed" panose="020B0502040204020203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510A4DCA-14CC-4A79-B04B-1783613B9ADA}"/>
              </a:ext>
            </a:extLst>
          </p:cNvPr>
          <p:cNvCxnSpPr/>
          <p:nvPr/>
        </p:nvCxnSpPr>
        <p:spPr>
          <a:xfrm>
            <a:off x="1727684" y="1124744"/>
            <a:ext cx="56886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9BA6D450-BB8D-4DE8-AB33-5CE3FFBE4FA4}"/>
              </a:ext>
            </a:extLst>
          </p:cNvPr>
          <p:cNvSpPr txBox="1">
            <a:spLocks/>
          </p:cNvSpPr>
          <p:nvPr/>
        </p:nvSpPr>
        <p:spPr>
          <a:xfrm>
            <a:off x="107508" y="5445224"/>
            <a:ext cx="8856981" cy="136815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endParaRPr lang="ru-RU" sz="2800" dirty="0">
              <a:latin typeface="Bahnschrift Light Condensed" panose="020B0502040204020203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08241741-BF7E-457F-ACA0-5416C688E0C3}"/>
              </a:ext>
            </a:extLst>
          </p:cNvPr>
          <p:cNvSpPr txBox="1">
            <a:spLocks/>
          </p:cNvSpPr>
          <p:nvPr/>
        </p:nvSpPr>
        <p:spPr>
          <a:xfrm>
            <a:off x="179515" y="1412776"/>
            <a:ext cx="8640959" cy="5400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1. Мужество и героизм солдат и командиров Красной Армии, массовый героизм защитников Отечества.</a:t>
            </a:r>
          </a:p>
          <a:p>
            <a:pPr marL="92075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2. Стойкость и самоотверженность советских граждан-тружеников тыла.</a:t>
            </a:r>
          </a:p>
          <a:p>
            <a:pPr marL="92075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3. Военное мастерство советского командования – Георгия Жукова, Константина Рокоссовского, Александра Василевского, Ивана Конева, Леонида Говорова, Кирилла Мерецкова и других.</a:t>
            </a:r>
          </a:p>
          <a:p>
            <a:pPr marL="92075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4. Решительное и твердое руководство обороной со стороны Верховного Главнокомандующего Иосифа Сталина.</a:t>
            </a:r>
          </a:p>
          <a:p>
            <a:pPr marL="92075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5. Высокая способность к мобилизации советской командно-административной экономики, которая превзошла германскую (даже с учетом порабощенных Германией экономик других стран Европы).</a:t>
            </a:r>
          </a:p>
          <a:p>
            <a:pPr marL="92075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6. Передовой характер советской социально-экономической модели, превосходство интернационализма и социализма над шовинизмом, ксенофобией и фашизмом.</a:t>
            </a:r>
          </a:p>
          <a:p>
            <a:pPr marL="92075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7. Умелая работа советских дипломатов и помощь союзников.</a:t>
            </a:r>
          </a:p>
          <a:p>
            <a:pPr marL="92075" indent="0" algn="just">
              <a:buNone/>
            </a:pPr>
            <a:endParaRPr lang="ru-RU" sz="2800" dirty="0">
              <a:latin typeface="Bahnschrift Light Condensed" panose="020B0502040204020203" pitchFamily="34" charset="0"/>
            </a:endParaRPr>
          </a:p>
          <a:p>
            <a:pPr marL="92075" indent="0" algn="just">
              <a:buNone/>
            </a:pPr>
            <a:endParaRPr lang="ru-RU" sz="28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940010"/>
      </p:ext>
    </p:extLst>
  </p:cSld>
  <p:clrMapOvr>
    <a:masterClrMapping/>
  </p:clrMapOvr>
  <p:transition spd="slow">
    <p:push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924711" y="260649"/>
            <a:ext cx="7290054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>
                <a:latin typeface="Bahnschrift Condensed" panose="020B0502040204020203" pitchFamily="34" charset="0"/>
              </a:rPr>
              <a:t>Домашнее задание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510A4DCA-14CC-4A79-B04B-1783613B9ADA}"/>
              </a:ext>
            </a:extLst>
          </p:cNvPr>
          <p:cNvCxnSpPr/>
          <p:nvPr/>
        </p:nvCxnSpPr>
        <p:spPr>
          <a:xfrm>
            <a:off x="1727684" y="1124744"/>
            <a:ext cx="56886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9BA6D450-BB8D-4DE8-AB33-5CE3FFBE4FA4}"/>
              </a:ext>
            </a:extLst>
          </p:cNvPr>
          <p:cNvSpPr txBox="1">
            <a:spLocks/>
          </p:cNvSpPr>
          <p:nvPr/>
        </p:nvSpPr>
        <p:spPr>
          <a:xfrm>
            <a:off x="107508" y="5445224"/>
            <a:ext cx="8856981" cy="136815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endParaRPr lang="ru-RU" sz="2800" dirty="0">
              <a:latin typeface="Bahnschrift Light Condensed" panose="020B0502040204020203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08241741-BF7E-457F-ACA0-5416C688E0C3}"/>
              </a:ext>
            </a:extLst>
          </p:cNvPr>
          <p:cNvSpPr txBox="1">
            <a:spLocks/>
          </p:cNvSpPr>
          <p:nvPr/>
        </p:nvSpPr>
        <p:spPr>
          <a:xfrm>
            <a:off x="179515" y="1412776"/>
            <a:ext cx="8640959" cy="54006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1. Подготовить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доклады</a:t>
            </a:r>
            <a:r>
              <a:rPr lang="ru-RU" sz="2800" dirty="0">
                <a:latin typeface="Bahnschrift Light Condensed" panose="020B0502040204020203" pitchFamily="34" charset="0"/>
              </a:rPr>
              <a:t> на следующие темы:</a:t>
            </a:r>
          </a:p>
          <a:p>
            <a:pPr marL="92075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- Биография выдающегося полководца Великой Отечественной войны (один советский военачальник на ваш выбор).</a:t>
            </a:r>
          </a:p>
          <a:p>
            <a:pPr marL="92075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- Советский тыл в годы Великой Отечественной войны.</a:t>
            </a:r>
          </a:p>
          <a:p>
            <a:pPr marL="92075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- Пионеры-герои во время Великой Отечественной войны.</a:t>
            </a:r>
          </a:p>
          <a:p>
            <a:pPr marL="92075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2. Написать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сочинение</a:t>
            </a:r>
            <a:r>
              <a:rPr lang="ru-RU" sz="2800" dirty="0">
                <a:latin typeface="Bahnschrift Light Condensed" panose="020B0502040204020203" pitchFamily="34" charset="0"/>
              </a:rPr>
              <a:t> на тему «Память о Великой Отечественной войне в моей семье». Сочинение выполняется на отдельных листках, на которых указываются следующие данные: фамилия и имя автора, группа, дата выполнения </a:t>
            </a:r>
            <a:r>
              <a:rPr lang="ru-RU" sz="2800">
                <a:latin typeface="Bahnschrift Light Condensed" panose="020B0502040204020203" pitchFamily="34" charset="0"/>
              </a:rPr>
              <a:t>задания</a:t>
            </a:r>
            <a:r>
              <a:rPr lang="ru-RU" sz="2800" smtClean="0">
                <a:latin typeface="Bahnschrift Light Condensed" panose="020B0502040204020203" pitchFamily="34" charset="0"/>
              </a:rPr>
              <a:t>.</a:t>
            </a:r>
            <a:endParaRPr lang="ru-RU" sz="28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23491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611560" y="260648"/>
            <a:ext cx="7290054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Предпосылки войны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4" y="1268760"/>
            <a:ext cx="5112563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5</a:t>
            </a:r>
            <a:r>
              <a:rPr lang="ru-RU" sz="28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.</a:t>
            </a:r>
            <a:r>
              <a:rPr lang="ru-RU" sz="2800" dirty="0">
                <a:latin typeface="Bahnschrift Light Condensed" panose="020B0502040204020203" pitchFamily="34" charset="0"/>
              </a:rPr>
              <a:t> Развал дипломатической системы сдерживания агрессии в Европе и длительная политика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умиротворения</a:t>
            </a:r>
            <a:r>
              <a:rPr lang="ru-RU" sz="2800" dirty="0">
                <a:latin typeface="Bahnschrift Light Condensed" panose="020B0502040204020203" pitchFamily="34" charset="0"/>
              </a:rPr>
              <a:t> Германии со стороны Великобритании и Франции.</a:t>
            </a:r>
          </a:p>
          <a:p>
            <a:pPr marL="265113" indent="0" algn="just">
              <a:buNone/>
            </a:pP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6</a:t>
            </a:r>
            <a:r>
              <a:rPr lang="ru-RU" sz="2800" dirty="0">
                <a:latin typeface="Bahnschrift Light Condensed" panose="020B0502040204020203" pitchFamily="34" charset="0"/>
              </a:rPr>
              <a:t>. Грабительский характер немецкой экономики привел к тому, что без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новых завоеваний </a:t>
            </a:r>
            <a:r>
              <a:rPr lang="ru-RU" sz="2800" dirty="0">
                <a:latin typeface="Bahnschrift Light Condensed" panose="020B0502040204020203" pitchFamily="34" charset="0"/>
              </a:rPr>
              <a:t>она могла впасть в стагнацию и даже вовсе схлопнуться. Захват новых территорий, тяжелый труд миллионов рабов и разграбление других стран стали ее естественными методами.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968976D5-84E0-492B-A12E-D8655FA10C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 r="2386"/>
          <a:stretch/>
        </p:blipFill>
        <p:spPr bwMode="auto">
          <a:xfrm>
            <a:off x="5652120" y="1412778"/>
            <a:ext cx="3168352" cy="456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58669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924711" y="260649"/>
            <a:ext cx="7290054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dirty="0">
                <a:latin typeface="Bahnschrift Condensed" panose="020B0502040204020203" pitchFamily="34" charset="0"/>
              </a:rPr>
              <a:t>Ситуация в </a:t>
            </a:r>
            <a:r>
              <a:rPr lang="ru-RU" sz="6600" dirty="0" err="1">
                <a:latin typeface="Bahnschrift Condensed" panose="020B0502040204020203" pitchFamily="34" charset="0"/>
              </a:rPr>
              <a:t>европе</a:t>
            </a:r>
            <a:endParaRPr lang="ru-RU" sz="6600" dirty="0">
              <a:latin typeface="Bahnschrift Condensed" panose="020B0502040204020203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510A4DCA-14CC-4A79-B04B-1783613B9ADA}"/>
              </a:ext>
            </a:extLst>
          </p:cNvPr>
          <p:cNvCxnSpPr/>
          <p:nvPr/>
        </p:nvCxnSpPr>
        <p:spPr>
          <a:xfrm>
            <a:off x="1727684" y="1124744"/>
            <a:ext cx="56886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4B406EE0-B7DC-4135-8919-36E56108D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" b="13706"/>
          <a:stretch/>
        </p:blipFill>
        <p:spPr bwMode="auto">
          <a:xfrm>
            <a:off x="1727684" y="1340768"/>
            <a:ext cx="5713530" cy="5073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501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611560" y="260648"/>
            <a:ext cx="7290054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Планы германии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4" y="1268760"/>
            <a:ext cx="5112563" cy="532859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1.</a:t>
            </a:r>
            <a:r>
              <a:rPr lang="ru-RU" sz="2800" dirty="0">
                <a:latin typeface="Bahnschrift Light Condensed" panose="020B0502040204020203" pitchFamily="34" charset="0"/>
              </a:rPr>
              <a:t> Внезапно атаковать СССР, не смотря на существующий Договор о ненападении.</a:t>
            </a:r>
          </a:p>
          <a:p>
            <a:pPr marL="265113" indent="0" algn="just">
              <a:buNone/>
            </a:pPr>
            <a:r>
              <a:rPr lang="ru-RU" sz="28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2</a:t>
            </a:r>
            <a:r>
              <a:rPr lang="ru-RU" sz="2800" dirty="0">
                <a:latin typeface="Bahnschrift Light Condensed" panose="020B0502040204020203" pitchFamily="34" charset="0"/>
              </a:rPr>
              <a:t>. Разгромить Красную Армию на всей протяженности фронта и лишить СССР возможности к сопротивлению.</a:t>
            </a:r>
          </a:p>
          <a:p>
            <a:pPr marL="265113" indent="0" algn="just">
              <a:buNone/>
            </a:pPr>
            <a:r>
              <a:rPr lang="ru-RU" sz="28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3</a:t>
            </a:r>
            <a:r>
              <a:rPr lang="ru-RU" sz="2800" dirty="0">
                <a:latin typeface="Bahnschrift Light Condensed" panose="020B0502040204020203" pitchFamily="34" charset="0"/>
              </a:rPr>
              <a:t>. За два-три месяца полностью захватить всю западную часть СССР, Москву и Ленинград, дойти до линии А-А, то есть Архангельск-Астрахань.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Данные планы руководство Германии намеревалось реализовать в ходе операции </a:t>
            </a:r>
            <a:r>
              <a:rPr lang="ru-RU" sz="28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«Барбаросса».</a:t>
            </a:r>
          </a:p>
        </p:txBody>
      </p:sp>
      <p:pic>
        <p:nvPicPr>
          <p:cNvPr id="7170" name="Picture 2" descr="Антифашистские плакаты военных лет (Фото)">
            <a:extLst>
              <a:ext uri="{FF2B5EF4-FFF2-40B4-BE49-F238E27FC236}">
                <a16:creationId xmlns:a16="http://schemas.microsoft.com/office/drawing/2014/main" xmlns="" id="{98C91030-2CC6-482B-BBCF-F1C6B1F55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"/>
          <a:stretch/>
        </p:blipFill>
        <p:spPr bwMode="auto">
          <a:xfrm>
            <a:off x="5580112" y="1340768"/>
            <a:ext cx="3264054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76417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5B09D0A-4FEA-426B-A828-9586F4315DED}"/>
              </a:ext>
            </a:extLst>
          </p:cNvPr>
          <p:cNvCxnSpPr>
            <a:cxnSpLocks/>
          </p:cNvCxnSpPr>
          <p:nvPr/>
        </p:nvCxnSpPr>
        <p:spPr>
          <a:xfrm>
            <a:off x="539552" y="260648"/>
            <a:ext cx="0" cy="792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300C71-316E-48F5-AABF-3FA110437D4D}"/>
              </a:ext>
            </a:extLst>
          </p:cNvPr>
          <p:cNvSpPr txBox="1">
            <a:spLocks/>
          </p:cNvSpPr>
          <p:nvPr/>
        </p:nvSpPr>
        <p:spPr>
          <a:xfrm>
            <a:off x="611560" y="260648"/>
            <a:ext cx="7290054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latin typeface="Bahnschrift Condensed" panose="020B0502040204020203" pitchFamily="34" charset="0"/>
              </a:rPr>
              <a:t>План «ост»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B1C41FE2-E604-415F-BF15-0C740FA7E443}"/>
              </a:ext>
            </a:extLst>
          </p:cNvPr>
          <p:cNvSpPr txBox="1">
            <a:spLocks/>
          </p:cNvSpPr>
          <p:nvPr/>
        </p:nvSpPr>
        <p:spPr>
          <a:xfrm>
            <a:off x="179514" y="1268760"/>
            <a:ext cx="5112563" cy="554461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С 1940 года фашистское руководство Германии вело разработку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плана «Ост»</a:t>
            </a:r>
            <a:r>
              <a:rPr lang="ru-RU" sz="2800" dirty="0">
                <a:latin typeface="Bahnschrift Light Condensed" panose="020B0502040204020203" pitchFamily="34" charset="0"/>
              </a:rPr>
              <a:t>. Согласно этому плану: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- Захваченные территории СССР должны были быть заселены немцами.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- Население захваченных территорий СССР должно было быть либо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изгнано</a:t>
            </a:r>
            <a:r>
              <a:rPr lang="ru-RU" sz="2800" dirty="0">
                <a:latin typeface="Bahnschrift Light Condensed" panose="020B0502040204020203" pitchFamily="34" charset="0"/>
              </a:rPr>
              <a:t>, либо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уничтожено</a:t>
            </a:r>
            <a:r>
              <a:rPr lang="ru-RU" sz="2800" dirty="0">
                <a:latin typeface="Bahnschrift Light Condensed" panose="020B0502040204020203" pitchFamily="34" charset="0"/>
              </a:rPr>
              <a:t>, либо стать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рабами</a:t>
            </a:r>
            <a:r>
              <a:rPr lang="ru-RU" sz="2800" dirty="0">
                <a:latin typeface="Bahnschrift Light Condensed" panose="020B0502040204020203" pitchFamily="34" charset="0"/>
              </a:rPr>
              <a:t> немцев. 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- Выжившие остатки советского народа должны были быть раздроблены и рассорены между собой, а со временем и вовсе </a:t>
            </a:r>
            <a:r>
              <a:rPr lang="ru-RU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исчезнуть</a:t>
            </a:r>
            <a:r>
              <a:rPr lang="ru-RU" sz="2800" dirty="0">
                <a:latin typeface="Bahnschrift Light Condensed" panose="020B0502040204020203" pitchFamily="34" charset="0"/>
              </a:rPr>
              <a:t>.</a:t>
            </a:r>
          </a:p>
          <a:p>
            <a:pPr marL="265113" indent="0" algn="just">
              <a:buNone/>
            </a:pPr>
            <a:r>
              <a:rPr lang="ru-RU" sz="2800" dirty="0">
                <a:latin typeface="Bahnschrift Light Condensed" panose="020B0502040204020203" pitchFamily="34" charset="0"/>
              </a:rPr>
              <a:t>Положения плана «Ост» начали реализовываться после нападения на СССР, но его разработка была прекращена в 1943 году, когда стало ясно, что Германия проиграет эту войну.</a:t>
            </a:r>
          </a:p>
        </p:txBody>
      </p:sp>
      <p:pic>
        <p:nvPicPr>
          <p:cNvPr id="8194" name="Picture 2" descr="Пропаганда СССР: собраны самые популярные плакаты Советского Союза">
            <a:extLst>
              <a:ext uri="{FF2B5EF4-FFF2-40B4-BE49-F238E27FC236}">
                <a16:creationId xmlns:a16="http://schemas.microsoft.com/office/drawing/2014/main" xmlns="" id="{F5A8027E-872A-49D1-A591-F70E3BD9D4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1" r="8709"/>
          <a:stretch/>
        </p:blipFill>
        <p:spPr bwMode="auto">
          <a:xfrm>
            <a:off x="5724128" y="1412776"/>
            <a:ext cx="2952328" cy="4594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022327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4941</Words>
  <Application>Microsoft Office PowerPoint</Application>
  <PresentationFormat>Экран (4:3)</PresentationFormat>
  <Paragraphs>207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Интеграл</vt:lpstr>
      <vt:lpstr>Великая отечественная война</vt:lpstr>
      <vt:lpstr>ЦЕЛИ ЗАНЯТИЯ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Первый период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второй период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третий период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HP</cp:lastModifiedBy>
  <cp:revision>138</cp:revision>
  <dcterms:created xsi:type="dcterms:W3CDTF">2015-10-14T01:16:49Z</dcterms:created>
  <dcterms:modified xsi:type="dcterms:W3CDTF">2023-03-30T04:06:01Z</dcterms:modified>
</cp:coreProperties>
</file>