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9" r:id="rId2"/>
    <p:sldId id="280" r:id="rId3"/>
    <p:sldId id="268" r:id="rId4"/>
    <p:sldId id="258" r:id="rId5"/>
    <p:sldId id="259" r:id="rId6"/>
    <p:sldId id="262" r:id="rId7"/>
    <p:sldId id="267" r:id="rId8"/>
    <p:sldId id="261" r:id="rId9"/>
    <p:sldId id="263" r:id="rId10"/>
    <p:sldId id="281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6" Type="http://schemas.openxmlformats.org/officeDocument/2006/relationships/image" Target="../media/image23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3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2.wmf"/><Relationship Id="rId2" Type="http://schemas.openxmlformats.org/officeDocument/2006/relationships/image" Target="../media/image53.wmf"/><Relationship Id="rId1" Type="http://schemas.openxmlformats.org/officeDocument/2006/relationships/image" Target="../media/image32.wmf"/><Relationship Id="rId6" Type="http://schemas.openxmlformats.org/officeDocument/2006/relationships/image" Target="../media/image57.wmf"/><Relationship Id="rId11" Type="http://schemas.openxmlformats.org/officeDocument/2006/relationships/image" Target="../media/image61.wmf"/><Relationship Id="rId5" Type="http://schemas.openxmlformats.org/officeDocument/2006/relationships/image" Target="../media/image56.wmf"/><Relationship Id="rId10" Type="http://schemas.openxmlformats.org/officeDocument/2006/relationships/image" Target="../media/image43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Relationship Id="rId14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67721-FE7C-4356-98B0-055F0FE0F7FB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DEDAB-3FDB-4FEE-BFED-24E237296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231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79A2F9-361D-4BB8-817C-92DAA6BC66CD}" type="datetimeFigureOut">
              <a:rPr lang="ru-RU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3D4709-3075-4215-B5BC-0D3A67270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261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81FA12F-83BF-49D7-9834-7D7BE5083220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81E27DA5-04AC-467F-B6AC-23177B5437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4B1EB-F346-47C7-8715-780097FCDDF0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A7722-801D-4375-9D28-9F4F075D3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582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4B1EB-F346-47C7-8715-780097FCDDF0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A7722-801D-4375-9D28-9F4F075D3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0926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4B1EB-F346-47C7-8715-780097FCDDF0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A7722-801D-4375-9D28-9F4F075D3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2207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4B1EB-F346-47C7-8715-780097FCDDF0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A7722-801D-4375-9D28-9F4F075D3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769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4B1EB-F346-47C7-8715-780097FCDDF0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A7722-801D-4375-9D28-9F4F075D3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5047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4B1EB-F346-47C7-8715-780097FCDDF0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A7722-801D-4375-9D28-9F4F075D3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7656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6EBA1-4D0A-43E5-96BA-D36C12CF40A6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088A7-9165-4F63-AA28-CF2EB0260E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12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02963-8072-4DD1-BEED-86C7F1566474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6EA71-C334-4079-9101-6F4FF581B4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2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C2177E-A22C-4FFD-B484-C22026BEC997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8C3DF-9E34-4B0E-9D8D-A9CBD58AC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2F542-6C67-40C2-9D1F-5E4937AD7304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17109-4DA9-473D-9982-73782C55D0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42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43BC8-DC2B-4588-A3B4-95605E3B5AC3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DBA1B-9FFE-465B-91AC-BF07E80E36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9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5A7C31-999E-4273-841B-45605F5B9EB8}" type="datetime1">
              <a:rPr lang="ru-RU" smtClean="0"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F5954-0FD3-4785-8626-27C4DCCB6C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29803-24A1-4179-AA6E-22B5CAFC8432}" type="datetime1">
              <a:rPr lang="ru-RU" smtClean="0"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2D23A-B855-4F45-875F-155F6D177C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20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D5F66-5697-4792-9509-1E443FEB0809}" type="datetime1">
              <a:rPr lang="ru-RU" smtClean="0"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CC7A-FED9-4CD4-A361-C11982586F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0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5AE76-0D9B-465E-B008-63E9B8A7E2C3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FDC49-5E6A-4F7D-B5C9-E86FCDEAB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2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B497A-04BD-4E40-AA3F-D6F26C3040BA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8F26C-D69E-4825-A112-72EB232AE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8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6E4B1EB-F346-47C7-8715-780097FCDDF0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Басова А.П., ГОУ СОШ №550 г. Молсквы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5FA7722-801D-4375-9D28-9F4F075D3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8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7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1.jpeg"/><Relationship Id="rId4" Type="http://schemas.openxmlformats.org/officeDocument/2006/relationships/image" Target="../media/image8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3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8.wmf"/><Relationship Id="rId32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51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7.wmf"/><Relationship Id="rId26" Type="http://schemas.openxmlformats.org/officeDocument/2006/relationships/oleObject" Target="../embeddings/oleObject59.bin"/><Relationship Id="rId3" Type="http://schemas.openxmlformats.org/officeDocument/2006/relationships/oleObject" Target="../embeddings/oleObject45.bin"/><Relationship Id="rId21" Type="http://schemas.openxmlformats.org/officeDocument/2006/relationships/image" Target="../media/image58.wmf"/><Relationship Id="rId34" Type="http://schemas.openxmlformats.org/officeDocument/2006/relationships/oleObject" Target="../embeddings/oleObject63.bin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4.bin"/><Relationship Id="rId25" Type="http://schemas.openxmlformats.org/officeDocument/2006/relationships/image" Target="../media/image60.wmf"/><Relationship Id="rId33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2.bin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56.wmf"/><Relationship Id="rId23" Type="http://schemas.openxmlformats.org/officeDocument/2006/relationships/image" Target="../media/image59.wmf"/><Relationship Id="rId28" Type="http://schemas.openxmlformats.org/officeDocument/2006/relationships/oleObject" Target="../embeddings/oleObject60.bin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5.bin"/><Relationship Id="rId31" Type="http://schemas.openxmlformats.org/officeDocument/2006/relationships/image" Target="../media/image62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43.wmf"/><Relationship Id="rId30" Type="http://schemas.openxmlformats.org/officeDocument/2006/relationships/oleObject" Target="../embeddings/oleObject61.bin"/><Relationship Id="rId35" Type="http://schemas.openxmlformats.org/officeDocument/2006/relationships/image" Target="../media/image6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5.jpeg"/><Relationship Id="rId4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00" y="393700"/>
            <a:ext cx="6692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Умножение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разности и суммы двух выражений</a:t>
            </a:r>
          </a:p>
          <a:p>
            <a:pPr algn="ctr"/>
            <a:endParaRPr lang="ru-RU" sz="3600" b="1" dirty="0" smtClean="0"/>
          </a:p>
          <a:p>
            <a:endParaRPr lang="ru-RU" dirty="0" smtClean="0"/>
          </a:p>
        </p:txBody>
      </p:sp>
      <p:pic>
        <p:nvPicPr>
          <p:cNvPr id="41986" name="Picture 2" descr="https://flomaster.club/uploads/posts/2022-08/1660693229_7-flomaster-club-p-neznaika-kartinki-dlya-detei-krasivo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34" y="2118511"/>
            <a:ext cx="2740293" cy="30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Вычисли, применив формулу произведения разности двух выражений и их суммы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32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sz="32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3200" b="0" i="1" dirty="0" smtClean="0">
                        <a:latin typeface="Cambria Math" panose="02040503050406030204" pitchFamily="18" charset="0"/>
                        <a:ea typeface="Cambria Math"/>
                      </a:rPr>
                      <m:t>43</m:t>
                    </m:r>
                    <m:r>
                      <a:rPr lang="ru-RU" sz="3200" b="0" i="1" dirty="0" smtClean="0"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ctrlPr>
                          <a:rPr lang="ru-RU" sz="32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3200" b="0" i="1" dirty="0" smtClean="0">
                            <a:latin typeface="Cambria Math"/>
                            <a:ea typeface="Cambria Math"/>
                          </a:rPr>
                          <m:t>        −          </m:t>
                        </m:r>
                      </m:e>
                    </m:d>
                    <m:d>
                      <m:dPr>
                        <m:ctrlPr>
                          <a:rPr lang="ru-RU" sz="32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3200" b="0" i="1" dirty="0" smtClean="0">
                            <a:latin typeface="Cambria Math"/>
                            <a:ea typeface="Cambria Math"/>
                          </a:rPr>
                          <m:t>            +          </m:t>
                        </m:r>
                      </m:e>
                    </m:d>
                  </m:oMath>
                </a14:m>
                <a:endParaRPr lang="ru-RU" sz="3200" dirty="0" smtClean="0"/>
              </a:p>
              <a:p>
                <a:endParaRPr lang="ru-RU" sz="32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3200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32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32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3200" b="0" i="1" dirty="0" smtClean="0">
                        <a:latin typeface="Cambria Math" panose="02040503050406030204" pitchFamily="18" charset="0"/>
                        <a:ea typeface="Cambria Math"/>
                      </a:rPr>
                      <m:t>48</m:t>
                    </m:r>
                    <m:r>
                      <a:rPr lang="ru-RU" sz="3200" i="1" dirty="0"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ctrlPr>
                          <a:rPr lang="ru-RU" sz="32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3200" i="1" dirty="0">
                            <a:latin typeface="Cambria Math"/>
                            <a:ea typeface="Cambria Math"/>
                          </a:rPr>
                          <m:t>        −          </m:t>
                        </m:r>
                      </m:e>
                    </m:d>
                    <m:d>
                      <m:dPr>
                        <m:ctrlPr>
                          <a:rPr lang="ru-RU" sz="32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3200" i="1" dirty="0">
                            <a:latin typeface="Cambria Math"/>
                            <a:ea typeface="Cambria Math"/>
                          </a:rPr>
                          <m:t>            +          </m:t>
                        </m: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Box 2"/>
          <p:cNvSpPr txBox="1">
            <a:spLocks noChangeArrowheads="1"/>
          </p:cNvSpPr>
          <p:nvPr/>
        </p:nvSpPr>
        <p:spPr bwMode="auto">
          <a:xfrm>
            <a:off x="571500" y="714375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Представьте произведения в виде многочлена: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428625" y="1428750"/>
          <a:ext cx="32861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3" imgW="1168200" imgH="228600" progId="Equation.DSMT4">
                  <p:embed/>
                </p:oleObj>
              </mc:Choice>
              <mc:Fallback>
                <p:oleObj name="Equation" r:id="rId3" imgW="1168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428750"/>
                        <a:ext cx="328612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428625" y="2071688"/>
          <a:ext cx="35766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5" imgW="1218960" imgH="228600" progId="Equation.DSMT4">
                  <p:embed/>
                </p:oleObj>
              </mc:Choice>
              <mc:Fallback>
                <p:oleObj name="Equation" r:id="rId5" imgW="12189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071688"/>
                        <a:ext cx="3576638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428625" y="2714625"/>
          <a:ext cx="49482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7" imgW="1841400" imgH="228600" progId="Equation.DSMT4">
                  <p:embed/>
                </p:oleObj>
              </mc:Choice>
              <mc:Fallback>
                <p:oleObj name="Equation" r:id="rId7" imgW="1841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714625"/>
                        <a:ext cx="49482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Box 7"/>
          <p:cNvSpPr txBox="1">
            <a:spLocks noChangeArrowheads="1"/>
          </p:cNvSpPr>
          <p:nvPr/>
        </p:nvSpPr>
        <p:spPr bwMode="auto">
          <a:xfrm>
            <a:off x="357188" y="3975100"/>
            <a:ext cx="8429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Впишите вместо знака * одночлен так, чтобы получилось тождество:</a:t>
            </a:r>
          </a:p>
        </p:txBody>
      </p:sp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428625" y="5089525"/>
          <a:ext cx="32813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9" imgW="1066680" imgH="203040" progId="Equation.DSMT4">
                  <p:embed/>
                </p:oleObj>
              </mc:Choice>
              <mc:Fallback>
                <p:oleObj name="Equation" r:id="rId9" imgW="1066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5089525"/>
                        <a:ext cx="3281363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7"/>
          <p:cNvGraphicFramePr>
            <a:graphicFrameLocks noChangeAspect="1"/>
          </p:cNvGraphicFramePr>
          <p:nvPr/>
        </p:nvGraphicFramePr>
        <p:xfrm>
          <a:off x="3606800" y="5000625"/>
          <a:ext cx="25368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11" imgW="787320" imgH="228600" progId="Equation.DSMT4">
                  <p:embed/>
                </p:oleObj>
              </mc:Choice>
              <mc:Fallback>
                <p:oleObj name="Equation" r:id="rId11" imgW="7873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5000625"/>
                        <a:ext cx="25368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3714750" y="1404938"/>
          <a:ext cx="163671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13" imgW="558720" imgH="203040" progId="Equation.DSMT4">
                  <p:embed/>
                </p:oleObj>
              </mc:Choice>
              <mc:Fallback>
                <p:oleObj name="Equation" r:id="rId13" imgW="55872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404938"/>
                        <a:ext cx="1636713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4000500" y="2071688"/>
          <a:ext cx="20812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15" imgW="723600" imgH="203040" progId="Equation.DSMT4">
                  <p:embed/>
                </p:oleObj>
              </mc:Choice>
              <mc:Fallback>
                <p:oleObj name="Equation" r:id="rId15" imgW="72360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071688"/>
                        <a:ext cx="2081213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5357813" y="2690813"/>
          <a:ext cx="30003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17" imgW="1028520" imgH="228600" progId="Equation.DSMT4">
                  <p:embed/>
                </p:oleObj>
              </mc:Choice>
              <mc:Fallback>
                <p:oleObj name="Equation" r:id="rId17" imgW="10285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2690813"/>
                        <a:ext cx="30003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1500" y="5864225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Calibri" pitchFamily="34" charset="0"/>
              </a:rPr>
              <a:t>* = 4</a:t>
            </a:r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y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88" y="357188"/>
            <a:ext cx="6215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22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Формулы  сокращенного  умножения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857375" y="357188"/>
            <a:ext cx="5572125" cy="4286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63" y="357188"/>
            <a:ext cx="5429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Страничка повторения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33400" y="2347913"/>
          <a:ext cx="73263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3" imgW="2298600" imgH="228600" progId="Equation.DSMT4">
                  <p:embed/>
                </p:oleObj>
              </mc:Choice>
              <mc:Fallback>
                <p:oleObj name="Equation" r:id="rId3" imgW="2298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47913"/>
                        <a:ext cx="7326313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Box 5"/>
          <p:cNvSpPr txBox="1">
            <a:spLocks noChangeArrowheads="1"/>
          </p:cNvSpPr>
          <p:nvPr/>
        </p:nvSpPr>
        <p:spPr bwMode="auto">
          <a:xfrm>
            <a:off x="1714500" y="11033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Докажите тождество:</a:t>
            </a: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1785938" y="1771650"/>
          <a:ext cx="46958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5" imgW="1473120" imgH="228600" progId="Equation.DSMT4">
                  <p:embed/>
                </p:oleObj>
              </mc:Choice>
              <mc:Fallback>
                <p:oleObj name="Equation" r:id="rId5" imgW="14731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771650"/>
                        <a:ext cx="4695825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785813" y="3060700"/>
          <a:ext cx="49371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7" imgW="1549080" imgH="228600" progId="Equation.DSMT4">
                  <p:embed/>
                </p:oleObj>
              </mc:Choice>
              <mc:Fallback>
                <p:oleObj name="Equation" r:id="rId7" imgW="15490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060700"/>
                        <a:ext cx="4937125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214313" y="3789363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Докажите, что значение выражения не зависит от х</a:t>
            </a:r>
          </a:p>
        </p:txBody>
      </p:sp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2000250" y="4300538"/>
          <a:ext cx="45720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9" imgW="1485720" imgH="228600" progId="Equation.DSMT4">
                  <p:embed/>
                </p:oleObj>
              </mc:Choice>
              <mc:Fallback>
                <p:oleObj name="Equation" r:id="rId9" imgW="14857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300538"/>
                        <a:ext cx="457200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714375" y="4848225"/>
          <a:ext cx="76438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11" imgW="3098520" imgH="253800" progId="Equation.DSMT4">
                  <p:embed/>
                </p:oleObj>
              </mc:Choice>
              <mc:Fallback>
                <p:oleObj name="Equation" r:id="rId11" imgW="309852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848225"/>
                        <a:ext cx="764381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714375" y="5646738"/>
          <a:ext cx="9763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646738"/>
                        <a:ext cx="976313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" y="552450"/>
            <a:ext cx="84924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Страничка домашнего задания: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714375" y="1621473"/>
            <a:ext cx="8143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spc="3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ru-RU" sz="2400" b="1" spc="300" dirty="0" smtClean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ru-RU" sz="2400" b="1" spc="300" dirty="0">
                <a:solidFill>
                  <a:srgbClr val="C00000"/>
                </a:solidFill>
                <a:latin typeface="Calibri" pitchFamily="34" charset="0"/>
              </a:rPr>
              <a:t>По учебнику: № 855  г), </a:t>
            </a:r>
            <a:r>
              <a:rPr lang="ru-RU" sz="2400" b="1" spc="300" dirty="0" err="1">
                <a:solidFill>
                  <a:srgbClr val="C00000"/>
                </a:solidFill>
                <a:latin typeface="Calibri" pitchFamily="34" charset="0"/>
              </a:rPr>
              <a:t>д</a:t>
            </a:r>
            <a:r>
              <a:rPr lang="ru-RU" sz="2400" b="1" spc="300" dirty="0">
                <a:solidFill>
                  <a:srgbClr val="C00000"/>
                </a:solidFill>
                <a:latin typeface="Calibri" pitchFamily="34" charset="0"/>
              </a:rPr>
              <a:t>), е);    </a:t>
            </a:r>
            <a:endParaRPr lang="ru-RU" sz="2400" b="1" spc="300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400" b="1" spc="3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400" b="1" spc="300" dirty="0" smtClean="0">
                <a:solidFill>
                  <a:srgbClr val="C00000"/>
                </a:solidFill>
                <a:latin typeface="Calibri" pitchFamily="34" charset="0"/>
              </a:rPr>
              <a:t>                          № </a:t>
            </a:r>
            <a:r>
              <a:rPr lang="ru-RU" sz="2400" b="1" spc="300" dirty="0">
                <a:solidFill>
                  <a:srgbClr val="C00000"/>
                </a:solidFill>
                <a:latin typeface="Calibri" pitchFamily="34" charset="0"/>
              </a:rPr>
              <a:t>857 г) – и);  </a:t>
            </a:r>
            <a:r>
              <a:rPr lang="ru-RU" sz="2400" b="1" spc="3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marL="2781300"/>
            <a:r>
              <a:rPr lang="ru-RU" sz="2400" b="1" spc="300" dirty="0" smtClean="0">
                <a:solidFill>
                  <a:srgbClr val="C00000"/>
                </a:solidFill>
                <a:latin typeface="Calibri" pitchFamily="34" charset="0"/>
              </a:rPr>
              <a:t> № </a:t>
            </a:r>
            <a:r>
              <a:rPr lang="ru-RU" sz="2400" b="1" spc="300" dirty="0">
                <a:solidFill>
                  <a:srgbClr val="C00000"/>
                </a:solidFill>
                <a:latin typeface="Calibri" pitchFamily="34" charset="0"/>
              </a:rPr>
              <a:t>860; </a:t>
            </a:r>
            <a:r>
              <a:rPr lang="ru-RU" sz="2400" b="1" spc="3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marL="2781300"/>
            <a:r>
              <a:rPr lang="ru-RU" sz="2400" b="1" spc="300" dirty="0" smtClean="0">
                <a:solidFill>
                  <a:srgbClr val="C00000"/>
                </a:solidFill>
                <a:latin typeface="Calibri" pitchFamily="34" charset="0"/>
              </a:rPr>
              <a:t> № </a:t>
            </a:r>
            <a:r>
              <a:rPr lang="ru-RU" sz="2400" b="1" spc="300" dirty="0">
                <a:solidFill>
                  <a:srgbClr val="C00000"/>
                </a:solidFill>
                <a:latin typeface="Calibri" pitchFamily="34" charset="0"/>
              </a:rPr>
              <a:t>881 а), в)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4960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Следующие задания необязательные.  </a:t>
            </a:r>
            <a:endParaRPr lang="ru-RU" sz="2800" spc="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b="1" spc="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каждое из них </a:t>
            </a:r>
            <a:r>
              <a:rPr lang="ru-RU" sz="28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spc="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отдельную «пятерку» !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714375" y="1261110"/>
            <a:ext cx="7072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spc="600" dirty="0" smtClean="0">
                <a:solidFill>
                  <a:srgbClr val="C00000"/>
                </a:solidFill>
                <a:latin typeface="Calibri" pitchFamily="34" charset="0"/>
              </a:rPr>
              <a:t>1) Пункт </a:t>
            </a:r>
            <a:r>
              <a:rPr lang="ru-RU" sz="2400" b="1" spc="600" dirty="0">
                <a:solidFill>
                  <a:srgbClr val="C00000"/>
                </a:solidFill>
                <a:latin typeface="Calibri" pitchFamily="34" charset="0"/>
              </a:rPr>
              <a:t>34 по учебнику 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214313" y="5422438"/>
            <a:ext cx="8429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«Заданы два одночлена.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23888" indent="-623888"/>
            <a:r>
              <a:rPr lang="ru-RU" sz="2400" b="1" spc="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Можно </a:t>
            </a:r>
            <a:r>
              <a:rPr lang="ru-RU" sz="2400" b="1" spc="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 задать </a:t>
            </a:r>
            <a:r>
              <a:rPr lang="ru-RU" sz="2400" b="1" u="sng" spc="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один вопрос </a:t>
            </a:r>
            <a:endParaRPr lang="ru-RU" sz="2400" b="1" u="sng" spc="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3888" indent="-623888"/>
            <a:r>
              <a:rPr lang="ru-RU" sz="24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и, услышав ответ, угадать </a:t>
            </a:r>
            <a:r>
              <a:rPr lang="ru-RU" sz="2400" b="1" spc="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 одночлены? 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14313" y="4149725"/>
            <a:ext cx="8929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spc="300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400" spc="300" dirty="0">
                <a:latin typeface="Times New Roman" pitchFamily="18" charset="0"/>
                <a:cs typeface="Times New Roman" pitchFamily="18" charset="0"/>
              </a:rPr>
              <a:t>значение выражения, </a:t>
            </a:r>
            <a:endParaRPr lang="ru-RU" sz="2400" spc="3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spc="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300" dirty="0" smtClean="0">
                <a:latin typeface="Times New Roman" pitchFamily="18" charset="0"/>
                <a:cs typeface="Times New Roman" pitchFamily="18" charset="0"/>
              </a:rPr>
              <a:t>    выполнив </a:t>
            </a:r>
            <a:r>
              <a:rPr lang="ru-RU" sz="2400" spc="300" dirty="0">
                <a:latin typeface="Times New Roman" pitchFamily="18" charset="0"/>
                <a:cs typeface="Times New Roman" pitchFamily="18" charset="0"/>
              </a:rPr>
              <a:t>соответствующие </a:t>
            </a:r>
            <a:r>
              <a:rPr lang="ru-RU" sz="2400" spc="300" dirty="0" smtClean="0">
                <a:latin typeface="Times New Roman" pitchFamily="18" charset="0"/>
                <a:cs typeface="Times New Roman" pitchFamily="18" charset="0"/>
              </a:rPr>
              <a:t>преобразования</a:t>
            </a:r>
            <a:r>
              <a:rPr lang="ru-RU" sz="2400" spc="3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214438" y="4904697"/>
          <a:ext cx="63722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3" imgW="2831760" imgH="228600" progId="Equation.DSMT4">
                  <p:embed/>
                </p:oleObj>
              </mc:Choice>
              <mc:Fallback>
                <p:oleObj name="Equation" r:id="rId3" imgW="28317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904697"/>
                        <a:ext cx="63722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00188" y="214313"/>
            <a:ext cx="6215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22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Формулы  сокращенного  умножения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857375" y="214313"/>
            <a:ext cx="5572125" cy="4286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2" descr="https://flomaster.club/uploads/posts/2022-08/1660693229_7-flomaster-club-p-neznaika-kartinki-dlya-detei-krasivo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13" y="1144804"/>
            <a:ext cx="1931900" cy="21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12713" y="546100"/>
            <a:ext cx="25225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</a:p>
        </p:txBody>
      </p:sp>
      <p:sp>
        <p:nvSpPr>
          <p:cNvPr id="16387" name="TextBox 16"/>
          <p:cNvSpPr txBox="1">
            <a:spLocks noChangeArrowheads="1"/>
          </p:cNvSpPr>
          <p:nvPr/>
        </p:nvSpPr>
        <p:spPr bwMode="auto">
          <a:xfrm>
            <a:off x="3929063" y="1214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8" name="TextBox 17"/>
          <p:cNvSpPr txBox="1">
            <a:spLocks noChangeArrowheads="1"/>
          </p:cNvSpPr>
          <p:nvPr/>
        </p:nvSpPr>
        <p:spPr bwMode="auto">
          <a:xfrm>
            <a:off x="5715000" y="192881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4525" y="906463"/>
            <a:ext cx="7342188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u="sng" spc="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«Умножение разности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u="sng" spc="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выражений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u="sng" spc="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их сумму»</a:t>
            </a:r>
            <a:endParaRPr lang="ru-RU" sz="3200" b="1" i="1" u="sng" spc="6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449638"/>
            <a:ext cx="9256713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Вывести формулу произведения разности 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двух выражений на их сумму</a:t>
            </a:r>
          </a:p>
          <a:p>
            <a:pPr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Тренироваться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применении этой формулы</a:t>
            </a:r>
          </a:p>
          <a:p>
            <a:pPr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пользоваться ею для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устных вычислений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 Рассмотреть геометрический смысл формулы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708274"/>
            <a:ext cx="32083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689100" y="104775"/>
            <a:ext cx="6480175" cy="441325"/>
            <a:chOff x="1689096" y="176764"/>
            <a:chExt cx="6480000" cy="440969"/>
          </a:xfrm>
        </p:grpSpPr>
        <p:sp>
          <p:nvSpPr>
            <p:cNvPr id="9" name="Горизонтальный свиток 8"/>
            <p:cNvSpPr/>
            <p:nvPr/>
          </p:nvSpPr>
          <p:spPr>
            <a:xfrm>
              <a:off x="1689096" y="186281"/>
              <a:ext cx="6480000" cy="431452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9096" y="176764"/>
              <a:ext cx="5765644" cy="3695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22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Формулы  сокращенного  умножения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61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Математическая разминка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988" y="1266825"/>
            <a:ext cx="7026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600" dirty="0">
                <a:latin typeface="Times New Roman" pitchFamily="18" charset="0"/>
                <a:cs typeface="Times New Roman" pitchFamily="18" charset="0"/>
              </a:rPr>
              <a:t>1. Прочитайте выражения:</a:t>
            </a:r>
          </a:p>
        </p:txBody>
      </p:sp>
      <p:grpSp>
        <p:nvGrpSpPr>
          <p:cNvPr id="1044" name="Группа 26"/>
          <p:cNvGrpSpPr>
            <a:grpSpLocks/>
          </p:cNvGrpSpPr>
          <p:nvPr/>
        </p:nvGrpSpPr>
        <p:grpSpPr bwMode="auto">
          <a:xfrm>
            <a:off x="1689100" y="104775"/>
            <a:ext cx="6480175" cy="441325"/>
            <a:chOff x="1689096" y="176764"/>
            <a:chExt cx="6480000" cy="440969"/>
          </a:xfrm>
        </p:grpSpPr>
        <p:sp>
          <p:nvSpPr>
            <p:cNvPr id="28" name="Горизонтальный свиток 27"/>
            <p:cNvSpPr/>
            <p:nvPr/>
          </p:nvSpPr>
          <p:spPr>
            <a:xfrm>
              <a:off x="1689096" y="186281"/>
              <a:ext cx="6480000" cy="431452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89096" y="176764"/>
              <a:ext cx="5765644" cy="3695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22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Формулы  сокращенного  умножения</a:t>
              </a:r>
            </a:p>
          </p:txBody>
        </p:sp>
      </p:grp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4394200" y="1943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1943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247650" y="1987550"/>
          <a:ext cx="20510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5" imgW="723600" imgH="291960" progId="Equation.DSMT4">
                  <p:embed/>
                </p:oleObj>
              </mc:Choice>
              <mc:Fallback>
                <p:oleObj name="Equation" r:id="rId5" imgW="723600" imgH="291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987550"/>
                        <a:ext cx="205105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8"/>
          <p:cNvGraphicFramePr>
            <a:graphicFrameLocks noChangeAspect="1"/>
          </p:cNvGraphicFramePr>
          <p:nvPr/>
        </p:nvGraphicFramePr>
        <p:xfrm>
          <a:off x="2409825" y="1987550"/>
          <a:ext cx="19065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7" imgW="672840" imgH="291960" progId="Equation.DSMT4">
                  <p:embed/>
                </p:oleObj>
              </mc:Choice>
              <mc:Fallback>
                <p:oleObj name="Equation" r:id="rId7" imgW="672840" imgH="291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1987550"/>
                        <a:ext cx="1906588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8"/>
          <p:cNvGraphicFramePr>
            <a:graphicFrameLocks noChangeAspect="1"/>
          </p:cNvGraphicFramePr>
          <p:nvPr/>
        </p:nvGraphicFramePr>
        <p:xfrm>
          <a:off x="4572000" y="1987550"/>
          <a:ext cx="1978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9" imgW="698400" imgH="291960" progId="Equation.DSMT4">
                  <p:embed/>
                </p:oleObj>
              </mc:Choice>
              <mc:Fallback>
                <p:oleObj name="Equation" r:id="rId9" imgW="6984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7550"/>
                        <a:ext cx="19780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21"/>
          <p:cNvGraphicFramePr>
            <a:graphicFrameLocks noChangeAspect="1"/>
          </p:cNvGraphicFramePr>
          <p:nvPr/>
        </p:nvGraphicFramePr>
        <p:xfrm>
          <a:off x="6754813" y="1987550"/>
          <a:ext cx="2232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11" imgW="787320" imgH="291960" progId="Equation.DSMT4">
                  <p:embed/>
                </p:oleObj>
              </mc:Choice>
              <mc:Fallback>
                <p:oleObj name="Equation" r:id="rId11" imgW="787320" imgH="2919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1987550"/>
                        <a:ext cx="22320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88988" y="2844800"/>
            <a:ext cx="7026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600" dirty="0">
                <a:latin typeface="Times New Roman" pitchFamily="18" charset="0"/>
                <a:cs typeface="Times New Roman" pitchFamily="18" charset="0"/>
              </a:rPr>
              <a:t>2. Выполните действия: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0725" y="4646613"/>
            <a:ext cx="8175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Является ли тождеством равенство</a:t>
            </a:r>
            <a:r>
              <a:rPr lang="ru-RU" sz="3200" b="1" spc="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31" name="Object 22"/>
          <p:cNvGraphicFramePr>
            <a:graphicFrameLocks noChangeAspect="1"/>
          </p:cNvGraphicFramePr>
          <p:nvPr/>
        </p:nvGraphicFramePr>
        <p:xfrm>
          <a:off x="247650" y="3789363"/>
          <a:ext cx="13525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13" imgW="609480" imgH="291960" progId="Equation.DSMT4">
                  <p:embed/>
                </p:oleObj>
              </mc:Choice>
              <mc:Fallback>
                <p:oleObj name="Equation" r:id="rId13" imgW="609480" imgH="2919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3789363"/>
                        <a:ext cx="1352550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9" name="Object 23"/>
          <p:cNvGraphicFramePr>
            <a:graphicFrameLocks noChangeAspect="1"/>
          </p:cNvGraphicFramePr>
          <p:nvPr/>
        </p:nvGraphicFramePr>
        <p:xfrm>
          <a:off x="1689100" y="3789363"/>
          <a:ext cx="9001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15" imgW="406080" imgH="291960" progId="Equation.DSMT4">
                  <p:embed/>
                </p:oleObj>
              </mc:Choice>
              <mc:Fallback>
                <p:oleObj name="Equation" r:id="rId15" imgW="406080" imgH="2919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3789363"/>
                        <a:ext cx="90011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24"/>
          <p:cNvGraphicFramePr>
            <a:graphicFrameLocks noChangeAspect="1"/>
          </p:cNvGraphicFramePr>
          <p:nvPr/>
        </p:nvGraphicFramePr>
        <p:xfrm>
          <a:off x="2692400" y="3789363"/>
          <a:ext cx="17446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7" imgW="787320" imgH="291960" progId="Equation.DSMT4">
                  <p:embed/>
                </p:oleObj>
              </mc:Choice>
              <mc:Fallback>
                <p:oleObj name="Equation" r:id="rId17" imgW="787320" imgH="2919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789363"/>
                        <a:ext cx="17446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1" name="Object 25"/>
          <p:cNvGraphicFramePr>
            <a:graphicFrameLocks noChangeAspect="1"/>
          </p:cNvGraphicFramePr>
          <p:nvPr/>
        </p:nvGraphicFramePr>
        <p:xfrm>
          <a:off x="4494213" y="3789363"/>
          <a:ext cx="151923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19" imgW="685800" imgH="291960" progId="Equation.DSMT4">
                  <p:embed/>
                </p:oleObj>
              </mc:Choice>
              <mc:Fallback>
                <p:oleObj name="Equation" r:id="rId19" imgW="685800" imgH="2919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3789363"/>
                        <a:ext cx="1519237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26"/>
          <p:cNvGraphicFramePr>
            <a:graphicFrameLocks noChangeAspect="1"/>
          </p:cNvGraphicFramePr>
          <p:nvPr/>
        </p:nvGraphicFramePr>
        <p:xfrm>
          <a:off x="6157913" y="3717925"/>
          <a:ext cx="16573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21" imgW="825480" imgH="393480" progId="Equation.DSMT4">
                  <p:embed/>
                </p:oleObj>
              </mc:Choice>
              <mc:Fallback>
                <p:oleObj name="Equation" r:id="rId21" imgW="82548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3717925"/>
                        <a:ext cx="16573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3" name="Object 27"/>
          <p:cNvGraphicFramePr>
            <a:graphicFrameLocks noChangeAspect="1"/>
          </p:cNvGraphicFramePr>
          <p:nvPr/>
        </p:nvGraphicFramePr>
        <p:xfrm>
          <a:off x="7905750" y="3717925"/>
          <a:ext cx="1223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23" imgW="609480" imgH="393480" progId="Equation.DSMT4">
                  <p:embed/>
                </p:oleObj>
              </mc:Choice>
              <mc:Fallback>
                <p:oleObj name="Equation" r:id="rId23" imgW="609480" imgH="393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717925"/>
                        <a:ext cx="1223963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968375" y="5824538"/>
            <a:ext cx="8175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Важны ли скобки в подобных записях?</a:t>
            </a:r>
            <a:endParaRPr lang="ru-RU" sz="3200" b="1" spc="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7" name="Object 29"/>
          <p:cNvGraphicFramePr>
            <a:graphicFrameLocks noChangeAspect="1"/>
          </p:cNvGraphicFramePr>
          <p:nvPr/>
        </p:nvGraphicFramePr>
        <p:xfrm>
          <a:off x="2251075" y="5302250"/>
          <a:ext cx="12398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25" imgW="558720" imgH="291960" progId="Equation.DSMT4">
                  <p:embed/>
                </p:oleObj>
              </mc:Choice>
              <mc:Fallback>
                <p:oleObj name="Equation" r:id="rId25" imgW="558720" imgH="2919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5302250"/>
                        <a:ext cx="1239838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30"/>
          <p:cNvGraphicFramePr>
            <a:graphicFrameLocks noChangeAspect="1"/>
          </p:cNvGraphicFramePr>
          <p:nvPr/>
        </p:nvGraphicFramePr>
        <p:xfrm>
          <a:off x="6792913" y="5302250"/>
          <a:ext cx="13827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27" imgW="482400" imgH="253800" progId="Equation.DSMT4">
                  <p:embed/>
                </p:oleObj>
              </mc:Choice>
              <mc:Fallback>
                <p:oleObj name="Equation" r:id="rId27" imgW="482400" imgH="253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5302250"/>
                        <a:ext cx="138271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31"/>
          <p:cNvGraphicFramePr>
            <a:graphicFrameLocks noChangeAspect="1"/>
          </p:cNvGraphicFramePr>
          <p:nvPr/>
        </p:nvGraphicFramePr>
        <p:xfrm>
          <a:off x="4829175" y="5302250"/>
          <a:ext cx="19050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29" imgW="634680" imgH="291960" progId="Equation.DSMT4">
                  <p:embed/>
                </p:oleObj>
              </mc:Choice>
              <mc:Fallback>
                <p:oleObj name="Equation" r:id="rId29" imgW="634680" imgH="29196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5302250"/>
                        <a:ext cx="19050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22"/>
          <p:cNvGraphicFramePr>
            <a:graphicFrameLocks noChangeAspect="1"/>
          </p:cNvGraphicFramePr>
          <p:nvPr/>
        </p:nvGraphicFramePr>
        <p:xfrm>
          <a:off x="247650" y="3789363"/>
          <a:ext cx="1352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31" imgW="609480" imgH="291960" progId="Equation.DSMT4">
                  <p:embed/>
                </p:oleObj>
              </mc:Choice>
              <mc:Fallback>
                <p:oleObj name="Equation" r:id="rId31" imgW="609480" imgH="2919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3789363"/>
                        <a:ext cx="13525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34"/>
          <p:cNvGraphicFramePr>
            <a:graphicFrameLocks noChangeAspect="1"/>
          </p:cNvGraphicFramePr>
          <p:nvPr/>
        </p:nvGraphicFramePr>
        <p:xfrm>
          <a:off x="968375" y="5302250"/>
          <a:ext cx="11271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33" imgW="507960" imgH="291960" progId="Equation.DSMT4">
                  <p:embed/>
                </p:oleObj>
              </mc:Choice>
              <mc:Fallback>
                <p:oleObj name="Equation" r:id="rId33" imgW="507960" imgH="29196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5302250"/>
                        <a:ext cx="11271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7650" y="546100"/>
            <a:ext cx="8858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Сейчас – небольшой  </a:t>
            </a:r>
            <a:r>
              <a:rPr lang="ru-RU" sz="3000" b="1" u="sng" spc="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математический фокус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Запишем любое двузначное число, например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7650" y="4873625"/>
            <a:ext cx="88963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этого познакомимся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еще с одной формулой из группы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spc="2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Формулы  сокращенного  умножения»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689100" y="1627188"/>
          <a:ext cx="928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203040" imgH="177480" progId="Equation.DSMT4">
                  <p:embed/>
                </p:oleObj>
              </mc:Choice>
              <mc:Fallback>
                <p:oleObj name="Equation" r:id="rId3" imgW="20304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1627188"/>
                        <a:ext cx="9286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851275" y="1627188"/>
          <a:ext cx="19034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627188"/>
                        <a:ext cx="1903413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Box 11"/>
          <p:cNvSpPr txBox="1">
            <a:spLocks noChangeArrowheads="1"/>
          </p:cNvSpPr>
          <p:nvPr/>
        </p:nvSpPr>
        <p:spPr bwMode="auto">
          <a:xfrm>
            <a:off x="285750" y="2644775"/>
            <a:ext cx="53673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Еще несколько примеров :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здесь и трехзначные числа.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Все эти произведения можно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вычислить устно.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Сейчас я это проделаю на ваших глазах.</a:t>
            </a:r>
          </a:p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6013450" y="3068638"/>
          <a:ext cx="1422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3068638"/>
                        <a:ext cx="1422400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4"/>
          <p:cNvGraphicFramePr>
            <a:graphicFrameLocks noChangeAspect="1"/>
          </p:cNvGraphicFramePr>
          <p:nvPr/>
        </p:nvGraphicFramePr>
        <p:xfrm>
          <a:off x="5992813" y="2528888"/>
          <a:ext cx="1422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2528888"/>
                        <a:ext cx="1422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5"/>
          <p:cNvGraphicFramePr>
            <a:graphicFrameLocks noChangeAspect="1"/>
          </p:cNvGraphicFramePr>
          <p:nvPr/>
        </p:nvGraphicFramePr>
        <p:xfrm>
          <a:off x="5948363" y="3609975"/>
          <a:ext cx="1809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3609975"/>
                        <a:ext cx="180975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6"/>
          <p:cNvGraphicFramePr>
            <a:graphicFrameLocks noChangeAspect="1"/>
          </p:cNvGraphicFramePr>
          <p:nvPr/>
        </p:nvGraphicFramePr>
        <p:xfrm>
          <a:off x="5910263" y="4149725"/>
          <a:ext cx="18462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13" imgW="609480" imgH="177480" progId="Equation.DSMT4">
                  <p:embed/>
                </p:oleObj>
              </mc:Choice>
              <mc:Fallback>
                <p:oleObj name="Equation" r:id="rId13" imgW="60948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4149725"/>
                        <a:ext cx="1846262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1" name="Группа 15"/>
          <p:cNvGrpSpPr>
            <a:grpSpLocks/>
          </p:cNvGrpSpPr>
          <p:nvPr/>
        </p:nvGrpSpPr>
        <p:grpSpPr bwMode="auto">
          <a:xfrm>
            <a:off x="1689100" y="104775"/>
            <a:ext cx="6480175" cy="441325"/>
            <a:chOff x="1689096" y="176764"/>
            <a:chExt cx="6480000" cy="440969"/>
          </a:xfrm>
        </p:grpSpPr>
        <p:sp>
          <p:nvSpPr>
            <p:cNvPr id="17" name="Горизонтальный свиток 16"/>
            <p:cNvSpPr/>
            <p:nvPr/>
          </p:nvSpPr>
          <p:spPr>
            <a:xfrm>
              <a:off x="1689096" y="186281"/>
              <a:ext cx="6480000" cy="431452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89096" y="176764"/>
              <a:ext cx="5765644" cy="3695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22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Формулы  сокращенного  умножения</a:t>
              </a:r>
            </a:p>
          </p:txBody>
        </p:sp>
      </p:grpSp>
      <p:graphicFrame>
        <p:nvGraphicFramePr>
          <p:cNvPr id="2056" name="Object 7"/>
          <p:cNvGraphicFramePr>
            <a:graphicFrameLocks noChangeAspect="1"/>
          </p:cNvGraphicFramePr>
          <p:nvPr/>
        </p:nvGraphicFramePr>
        <p:xfrm>
          <a:off x="2665413" y="1797050"/>
          <a:ext cx="4651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15" imgW="114120" imgH="126720" progId="Equation.DSMT4">
                  <p:embed/>
                </p:oleObj>
              </mc:Choice>
              <mc:Fallback>
                <p:oleObj name="Equation" r:id="rId15" imgW="114120" imgH="126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1797050"/>
                        <a:ext cx="465137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8"/>
          <p:cNvGraphicFramePr>
            <a:graphicFrameLocks noChangeAspect="1"/>
          </p:cNvGraphicFramePr>
          <p:nvPr/>
        </p:nvGraphicFramePr>
        <p:xfrm>
          <a:off x="3073400" y="1627188"/>
          <a:ext cx="8715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1627188"/>
                        <a:ext cx="87153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85938" y="3000375"/>
            <a:ext cx="5000625" cy="857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7650" y="796925"/>
            <a:ext cx="85756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300" dirty="0">
                <a:latin typeface="Times New Roman" pitchFamily="18" charset="0"/>
                <a:cs typeface="Times New Roman" pitchFamily="18" charset="0"/>
              </a:rPr>
              <a:t>Выполним умножение разности двух выражений на сумму этих же выражений: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0" y="3967163"/>
            <a:ext cx="92567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Произведение   разности   двух выражений  и  их суммы 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равно разности квадратов этих выражений.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7429500" y="3327400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138" y="5091113"/>
            <a:ext cx="8001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300" dirty="0">
                <a:latin typeface="Times New Roman" pitchFamily="18" charset="0"/>
                <a:cs typeface="Times New Roman" pitchFamily="18" charset="0"/>
              </a:rPr>
              <a:t>Тождество (1) позволяет </a:t>
            </a:r>
            <a:r>
              <a:rPr lang="ru-RU" sz="2800" b="1" u="sng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сокращенно</a:t>
            </a:r>
            <a:r>
              <a:rPr lang="ru-RU" sz="2800" spc="300" dirty="0">
                <a:latin typeface="Times New Roman" pitchFamily="18" charset="0"/>
                <a:cs typeface="Times New Roman" pitchFamily="18" charset="0"/>
              </a:rPr>
              <a:t> выполнять умножение разности любых двух выражений на их сумму. </a:t>
            </a: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1143000" y="1627188"/>
          <a:ext cx="6451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2654280" imgH="228600" progId="Equation.DSMT4">
                  <p:embed/>
                </p:oleObj>
              </mc:Choice>
              <mc:Fallback>
                <p:oleObj name="Equation" r:id="rId5" imgW="26542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27188"/>
                        <a:ext cx="64516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7650" y="2357438"/>
            <a:ext cx="47958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600" dirty="0">
                <a:latin typeface="Times New Roman" pitchFamily="18" charset="0"/>
                <a:cs typeface="Times New Roman" pitchFamily="18" charset="0"/>
              </a:rPr>
              <a:t>И так, получили:</a:t>
            </a:r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1889125" y="3000375"/>
          <a:ext cx="47545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1536480" imgH="253800" progId="Equation.DSMT4">
                  <p:embed/>
                </p:oleObj>
              </mc:Choice>
              <mc:Fallback>
                <p:oleObj name="Equation" r:id="rId7" imgW="15364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3000375"/>
                        <a:ext cx="475456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3" name="Группа 18"/>
          <p:cNvGrpSpPr>
            <a:grpSpLocks/>
          </p:cNvGrpSpPr>
          <p:nvPr/>
        </p:nvGrpSpPr>
        <p:grpSpPr bwMode="auto">
          <a:xfrm>
            <a:off x="1689100" y="104775"/>
            <a:ext cx="6480175" cy="441325"/>
            <a:chOff x="1689096" y="176764"/>
            <a:chExt cx="6480000" cy="440969"/>
          </a:xfrm>
        </p:grpSpPr>
        <p:sp>
          <p:nvSpPr>
            <p:cNvPr id="20" name="Горизонтальный свиток 19"/>
            <p:cNvSpPr/>
            <p:nvPr/>
          </p:nvSpPr>
          <p:spPr>
            <a:xfrm>
              <a:off x="1689096" y="186281"/>
              <a:ext cx="6480000" cy="431452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89096" y="176764"/>
              <a:ext cx="5765644" cy="3695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22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Формулы  сокращенного  умножения</a:t>
              </a:r>
            </a:p>
          </p:txBody>
        </p:sp>
      </p:grpSp>
      <p:pic>
        <p:nvPicPr>
          <p:cNvPr id="18" name="Picture 2" descr="https://flomaster.club/uploads/posts/2022-08/1660693229_7-flomaster-club-p-neznaika-kartinki-dlya-detei-krasivo-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414854"/>
            <a:ext cx="1235075" cy="13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43125" y="1130300"/>
            <a:ext cx="5000625" cy="857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6" name="TextBox 5"/>
          <p:cNvSpPr txBox="1">
            <a:spLocks noChangeArrowheads="1"/>
          </p:cNvSpPr>
          <p:nvPr/>
        </p:nvSpPr>
        <p:spPr bwMode="auto">
          <a:xfrm>
            <a:off x="0" y="25447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Рассмотрим примеры применения этой формулы: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317750" y="1201738"/>
          <a:ext cx="47545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1536480" imgH="253800" progId="Equation.DSMT4">
                  <p:embed/>
                </p:oleObj>
              </mc:Choice>
              <mc:Fallback>
                <p:oleObj name="Equation" r:id="rId4" imgW="15364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201738"/>
                        <a:ext cx="475456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00188" y="142875"/>
            <a:ext cx="6215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22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Формулы  сокращенного  умножения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857375" y="142875"/>
            <a:ext cx="5572125" cy="4286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4329113" y="3394075"/>
          <a:ext cx="20113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6" imgW="711000" imgH="253800" progId="Equation.DSMT4">
                  <p:embed/>
                </p:oleObj>
              </mc:Choice>
              <mc:Fallback>
                <p:oleObj name="Equation" r:id="rId6" imgW="71100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3394075"/>
                        <a:ext cx="201136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7"/>
          <p:cNvGraphicFramePr>
            <a:graphicFrameLocks noChangeAspect="1"/>
          </p:cNvGraphicFramePr>
          <p:nvPr/>
        </p:nvGraphicFramePr>
        <p:xfrm>
          <a:off x="968375" y="3465513"/>
          <a:ext cx="337978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8" imgW="1320480" imgH="266400" progId="Equation.DSMT4">
                  <p:embed/>
                </p:oleObj>
              </mc:Choice>
              <mc:Fallback>
                <p:oleObj name="Equation" r:id="rId8" imgW="1320480" imgH="266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3465513"/>
                        <a:ext cx="3379788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6343650" y="3392488"/>
          <a:ext cx="14017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10" imgW="495000" imgH="253800" progId="Equation.DSMT4">
                  <p:embed/>
                </p:oleObj>
              </mc:Choice>
              <mc:Fallback>
                <p:oleObj name="Equation" r:id="rId10" imgW="4950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392488"/>
                        <a:ext cx="1401763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9"/>
          <p:cNvGraphicFramePr>
            <a:graphicFrameLocks noChangeAspect="1"/>
          </p:cNvGraphicFramePr>
          <p:nvPr/>
        </p:nvGraphicFramePr>
        <p:xfrm>
          <a:off x="247650" y="4978400"/>
          <a:ext cx="39227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2" imgW="1714320" imgH="266400" progId="Equation.DSMT4">
                  <p:embed/>
                </p:oleObj>
              </mc:Choice>
              <mc:Fallback>
                <p:oleObj name="Equation" r:id="rId12" imgW="1714320" imgH="26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4978400"/>
                        <a:ext cx="3922713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4090988" y="4943475"/>
          <a:ext cx="2643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4" imgW="1193760" imgH="291960" progId="Equation.DSMT4">
                  <p:embed/>
                </p:oleObj>
              </mc:Choice>
              <mc:Fallback>
                <p:oleObj name="Equation" r:id="rId14" imgW="11937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4943475"/>
                        <a:ext cx="264318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21"/>
          <p:cNvGraphicFramePr>
            <a:graphicFrameLocks noChangeAspect="1"/>
          </p:cNvGraphicFramePr>
          <p:nvPr/>
        </p:nvGraphicFramePr>
        <p:xfrm>
          <a:off x="6734175" y="4941888"/>
          <a:ext cx="22971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6" imgW="1015920" imgH="253800" progId="Equation.DSMT4">
                  <p:embed/>
                </p:oleObj>
              </mc:Choice>
              <mc:Fallback>
                <p:oleObj name="Equation" r:id="rId16" imgW="101592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4941888"/>
                        <a:ext cx="2297113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2" name="Группа 26"/>
          <p:cNvGrpSpPr>
            <a:grpSpLocks/>
          </p:cNvGrpSpPr>
          <p:nvPr/>
        </p:nvGrpSpPr>
        <p:grpSpPr bwMode="auto">
          <a:xfrm>
            <a:off x="2214563" y="906463"/>
            <a:ext cx="5000625" cy="879475"/>
            <a:chOff x="2214546" y="906459"/>
            <a:chExt cx="5000660" cy="87946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214546" y="928684"/>
              <a:ext cx="5000660" cy="8572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5122" name="Object 14"/>
            <p:cNvGraphicFramePr>
              <a:graphicFrameLocks noChangeAspect="1"/>
            </p:cNvGraphicFramePr>
            <p:nvPr/>
          </p:nvGraphicFramePr>
          <p:xfrm>
            <a:off x="2357422" y="906459"/>
            <a:ext cx="4754563" cy="785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2" name="Equation" r:id="rId4" imgW="1536480" imgH="253800" progId="Equation.DSMT4">
                    <p:embed/>
                  </p:oleObj>
                </mc:Choice>
                <mc:Fallback>
                  <p:oleObj name="Equation" r:id="rId4" imgW="1536480" imgH="2538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422" y="906459"/>
                          <a:ext cx="4754563" cy="785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33" name="Группа 36"/>
          <p:cNvGrpSpPr>
            <a:grpSpLocks/>
          </p:cNvGrpSpPr>
          <p:nvPr/>
        </p:nvGrpSpPr>
        <p:grpSpPr bwMode="auto">
          <a:xfrm>
            <a:off x="1689100" y="104775"/>
            <a:ext cx="6480175" cy="441325"/>
            <a:chOff x="1689096" y="176764"/>
            <a:chExt cx="6480000" cy="440969"/>
          </a:xfrm>
        </p:grpSpPr>
        <p:sp>
          <p:nvSpPr>
            <p:cNvPr id="41" name="Горизонтальный свиток 40"/>
            <p:cNvSpPr/>
            <p:nvPr/>
          </p:nvSpPr>
          <p:spPr>
            <a:xfrm>
              <a:off x="1689096" y="186281"/>
              <a:ext cx="6480000" cy="431452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89096" y="176764"/>
              <a:ext cx="5765644" cy="3695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22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Формулы  сокращенного  умножения</a:t>
              </a:r>
            </a:p>
          </p:txBody>
        </p:sp>
      </p:grpSp>
      <p:graphicFrame>
        <p:nvGraphicFramePr>
          <p:cNvPr id="5123" name="Object 16"/>
          <p:cNvGraphicFramePr>
            <a:graphicFrameLocks noChangeAspect="1"/>
          </p:cNvGraphicFramePr>
          <p:nvPr/>
        </p:nvGraphicFramePr>
        <p:xfrm>
          <a:off x="247650" y="3862388"/>
          <a:ext cx="79327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6" imgW="3276360" imgH="266400" progId="Equation.DSMT4">
                  <p:embed/>
                </p:oleObj>
              </mc:Choice>
              <mc:Fallback>
                <p:oleObj name="Equation" r:id="rId6" imgW="3276360" imgH="266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3862388"/>
                        <a:ext cx="79327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3851275" y="2781300"/>
          <a:ext cx="2952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8" imgW="1333440" imgH="291960" progId="Equation.DSMT4">
                  <p:embed/>
                </p:oleObj>
              </mc:Choice>
              <mc:Fallback>
                <p:oleObj name="Equation" r:id="rId8" imgW="1333440" imgH="2919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781300"/>
                        <a:ext cx="29527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2" name="Object 18"/>
          <p:cNvGraphicFramePr>
            <a:graphicFrameLocks noChangeAspect="1"/>
          </p:cNvGraphicFramePr>
          <p:nvPr/>
        </p:nvGraphicFramePr>
        <p:xfrm>
          <a:off x="608013" y="2781300"/>
          <a:ext cx="3149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10" imgW="1422360" imgH="291960" progId="Equation.DSMT4">
                  <p:embed/>
                </p:oleObj>
              </mc:Choice>
              <mc:Fallback>
                <p:oleObj name="Equation" r:id="rId10" imgW="1422360" imgH="291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2781300"/>
                        <a:ext cx="3149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9"/>
          <p:cNvGraphicFramePr>
            <a:graphicFrameLocks noChangeAspect="1"/>
          </p:cNvGraphicFramePr>
          <p:nvPr/>
        </p:nvGraphicFramePr>
        <p:xfrm>
          <a:off x="3130550" y="4583113"/>
          <a:ext cx="2305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12" imgW="1041120" imgH="291960" progId="Equation.DSMT4">
                  <p:embed/>
                </p:oleObj>
              </mc:Choice>
              <mc:Fallback>
                <p:oleObj name="Equation" r:id="rId12" imgW="1041120" imgH="2919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4583113"/>
                        <a:ext cx="23050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0"/>
          <p:cNvGraphicFramePr>
            <a:graphicFrameLocks noChangeAspect="1"/>
          </p:cNvGraphicFramePr>
          <p:nvPr/>
        </p:nvGraphicFramePr>
        <p:xfrm>
          <a:off x="608013" y="4583113"/>
          <a:ext cx="22780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14" imgW="1028520" imgH="291960" progId="Equation.DSMT4">
                  <p:embed/>
                </p:oleObj>
              </mc:Choice>
              <mc:Fallback>
                <p:oleObj name="Equation" r:id="rId14" imgW="1028520" imgH="291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4583113"/>
                        <a:ext cx="22780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22"/>
          <p:cNvGraphicFramePr>
            <a:graphicFrameLocks noChangeAspect="1"/>
          </p:cNvGraphicFramePr>
          <p:nvPr/>
        </p:nvGraphicFramePr>
        <p:xfrm>
          <a:off x="247650" y="5664200"/>
          <a:ext cx="4273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16" imgW="1930320" imgH="291960" progId="Equation.DSMT4">
                  <p:embed/>
                </p:oleObj>
              </mc:Choice>
              <mc:Fallback>
                <p:oleObj name="Equation" r:id="rId16" imgW="1930320" imgH="2919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664200"/>
                        <a:ext cx="42735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4568825" y="5664200"/>
          <a:ext cx="2530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18" imgW="1143000" imgH="291960" progId="Equation.DSMT4">
                  <p:embed/>
                </p:oleObj>
              </mc:Choice>
              <mc:Fallback>
                <p:oleObj name="Equation" r:id="rId18" imgW="1143000" imgH="2919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664200"/>
                        <a:ext cx="25304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9"/>
          <p:cNvGraphicFramePr>
            <a:graphicFrameLocks noChangeAspect="1"/>
          </p:cNvGraphicFramePr>
          <p:nvPr/>
        </p:nvGraphicFramePr>
        <p:xfrm>
          <a:off x="7094538" y="5664200"/>
          <a:ext cx="2051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20" imgW="927000" imgH="291960" progId="Equation.DSMT4">
                  <p:embed/>
                </p:oleObj>
              </mc:Choice>
              <mc:Fallback>
                <p:oleObj name="Equation" r:id="rId20" imgW="9270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5664200"/>
                        <a:ext cx="20510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25"/>
          <p:cNvGraphicFramePr>
            <a:graphicFrameLocks noChangeAspect="1"/>
          </p:cNvGraphicFramePr>
          <p:nvPr/>
        </p:nvGraphicFramePr>
        <p:xfrm>
          <a:off x="206375" y="2168525"/>
          <a:ext cx="8689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22" imgW="4305240" imgH="266400" progId="Equation.DSMT4">
                  <p:embed/>
                </p:oleObj>
              </mc:Choice>
              <mc:Fallback>
                <p:oleObj name="Equation" r:id="rId22" imgW="4305240" imgH="266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2168525"/>
                        <a:ext cx="86899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5950"/>
            <a:ext cx="4572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atin typeface="Times New Roman" pitchFamily="18" charset="0"/>
                <a:cs typeface="Times New Roman" pitchFamily="18" charset="0"/>
              </a:rPr>
              <a:t>А теперь вернемся </a:t>
            </a:r>
            <a:endParaRPr lang="en-US" sz="3200" b="1" spc="3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atin typeface="Times New Roman" pitchFamily="18" charset="0"/>
                <a:cs typeface="Times New Roman" pitchFamily="18" charset="0"/>
              </a:rPr>
              <a:t>к нашему устному счету:</a:t>
            </a:r>
            <a:r>
              <a:rPr lang="ru-RU" sz="3200" b="1" spc="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650" y="4149725"/>
            <a:ext cx="6842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Рассмотрим, например, произведение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4932363" y="1987550"/>
          <a:ext cx="1484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7" imgW="558720" imgH="203040" progId="Equation.DSMT4">
                  <p:embed/>
                </p:oleObj>
              </mc:Choice>
              <mc:Fallback>
                <p:oleObj name="Equation" r:id="rId7" imgW="55872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987550"/>
                        <a:ext cx="14843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7021513" y="1987550"/>
          <a:ext cx="15859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10" imgW="596880" imgH="203040" progId="Equation.DSMT4">
                  <p:embed/>
                </p:oleObj>
              </mc:Choice>
              <mc:Fallback>
                <p:oleObj name="Equation" r:id="rId10" imgW="5968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513" y="1987550"/>
                        <a:ext cx="15859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1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3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4"/>
          <p:cNvGraphicFramePr>
            <a:graphicFrameLocks noChangeAspect="1"/>
          </p:cNvGraphicFramePr>
          <p:nvPr/>
        </p:nvGraphicFramePr>
        <p:xfrm>
          <a:off x="4932363" y="2708275"/>
          <a:ext cx="1552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14" imgW="583920" imgH="203040" progId="Equation.DSMT4">
                  <p:embed/>
                </p:oleObj>
              </mc:Choice>
              <mc:Fallback>
                <p:oleObj name="Equation" r:id="rId14" imgW="58392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708275"/>
                        <a:ext cx="15525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5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6"/>
          <p:cNvGraphicFramePr>
            <a:graphicFrameLocks noChangeAspect="1"/>
          </p:cNvGraphicFramePr>
          <p:nvPr/>
        </p:nvGraphicFramePr>
        <p:xfrm>
          <a:off x="6931025" y="2708275"/>
          <a:ext cx="19653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17" imgW="723600" imgH="203040" progId="Equation.DSMT4">
                  <p:embed/>
                </p:oleObj>
              </mc:Choice>
              <mc:Fallback>
                <p:oleObj name="Equation" r:id="rId17" imgW="72360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25" y="2708275"/>
                        <a:ext cx="19653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7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19" imgW="114120" imgH="177480" progId="Equation.DSMT4">
                  <p:embed/>
                </p:oleObj>
              </mc:Choice>
              <mc:Fallback>
                <p:oleObj name="Equation" r:id="rId19" imgW="11412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8"/>
          <p:cNvGraphicFramePr>
            <a:graphicFrameLocks noChangeAspect="1"/>
          </p:cNvGraphicFramePr>
          <p:nvPr/>
        </p:nvGraphicFramePr>
        <p:xfrm>
          <a:off x="4932363" y="3429000"/>
          <a:ext cx="19827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20" imgW="736560" imgH="203040" progId="Equation.DSMT4">
                  <p:embed/>
                </p:oleObj>
              </mc:Choice>
              <mc:Fallback>
                <p:oleObj name="Equation" r:id="rId20" imgW="73656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429000"/>
                        <a:ext cx="198278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22" imgW="914400" imgH="198720" progId="Equation.DSMT4">
                  <p:embed/>
                </p:oleObj>
              </mc:Choice>
              <mc:Fallback>
                <p:oleObj name="Equation" r:id="rId22" imgW="914400" imgH="1987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20"/>
          <p:cNvGraphicFramePr>
            <a:graphicFrameLocks noChangeAspect="1"/>
          </p:cNvGraphicFramePr>
          <p:nvPr/>
        </p:nvGraphicFramePr>
        <p:xfrm>
          <a:off x="6977063" y="3429000"/>
          <a:ext cx="19192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24" imgW="736560" imgH="203040" progId="Equation.DSMT4">
                  <p:embed/>
                </p:oleObj>
              </mc:Choice>
              <mc:Fallback>
                <p:oleObj name="Equation" r:id="rId24" imgW="73656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063" y="3429000"/>
                        <a:ext cx="19192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8" name="Группа 30"/>
          <p:cNvGrpSpPr>
            <a:grpSpLocks/>
          </p:cNvGrpSpPr>
          <p:nvPr/>
        </p:nvGrpSpPr>
        <p:grpSpPr bwMode="auto">
          <a:xfrm>
            <a:off x="2143125" y="769938"/>
            <a:ext cx="5000625" cy="857250"/>
            <a:chOff x="2143108" y="1071546"/>
            <a:chExt cx="5000660" cy="85725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143108" y="1071546"/>
              <a:ext cx="5000660" cy="857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6160" name="Object 21"/>
            <p:cNvGraphicFramePr>
              <a:graphicFrameLocks noChangeAspect="1"/>
            </p:cNvGraphicFramePr>
            <p:nvPr/>
          </p:nvGraphicFramePr>
          <p:xfrm>
            <a:off x="2285984" y="1071546"/>
            <a:ext cx="4754563" cy="785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7" name="Equation" r:id="rId26" imgW="1536480" imgH="253800" progId="Equation.DSMT4">
                    <p:embed/>
                  </p:oleObj>
                </mc:Choice>
                <mc:Fallback>
                  <p:oleObj name="Equation" r:id="rId26" imgW="1536480" imgH="2538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984" y="1071546"/>
                          <a:ext cx="4754563" cy="785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69" name="Группа 22"/>
          <p:cNvGrpSpPr>
            <a:grpSpLocks/>
          </p:cNvGrpSpPr>
          <p:nvPr/>
        </p:nvGrpSpPr>
        <p:grpSpPr bwMode="auto">
          <a:xfrm>
            <a:off x="1689100" y="104775"/>
            <a:ext cx="6480175" cy="441325"/>
            <a:chOff x="1689096" y="176764"/>
            <a:chExt cx="6480000" cy="440969"/>
          </a:xfrm>
        </p:grpSpPr>
        <p:sp>
          <p:nvSpPr>
            <p:cNvPr id="29" name="Горизонтальный свиток 28"/>
            <p:cNvSpPr/>
            <p:nvPr/>
          </p:nvSpPr>
          <p:spPr>
            <a:xfrm>
              <a:off x="1689096" y="186281"/>
              <a:ext cx="6480000" cy="431452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89096" y="176764"/>
              <a:ext cx="5765644" cy="3695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22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Формулы  сокращенного  умножения</a:t>
              </a:r>
            </a:p>
          </p:txBody>
        </p:sp>
      </p:grp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6965950" y="4060825"/>
            <a:ext cx="2014538" cy="835025"/>
            <a:chOff x="7100047" y="4087908"/>
            <a:chExt cx="2014932" cy="835480"/>
          </a:xfrm>
        </p:grpSpPr>
        <p:graphicFrame>
          <p:nvGraphicFramePr>
            <p:cNvPr id="6161" name="Object 22"/>
            <p:cNvGraphicFramePr>
              <a:graphicFrameLocks noChangeAspect="1"/>
            </p:cNvGraphicFramePr>
            <p:nvPr/>
          </p:nvGraphicFramePr>
          <p:xfrm>
            <a:off x="7933112" y="4295588"/>
            <a:ext cx="4159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8" name="Equation" r:id="rId28" imgW="114120" imgH="126720" progId="Equation.DSMT4">
                    <p:embed/>
                  </p:oleObj>
                </mc:Choice>
                <mc:Fallback>
                  <p:oleObj name="Equation" r:id="rId28" imgW="114120" imgH="12672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3112" y="4295588"/>
                          <a:ext cx="415925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1" name="TextBox 32"/>
            <p:cNvSpPr txBox="1">
              <a:spLocks noChangeArrowheads="1"/>
            </p:cNvSpPr>
            <p:nvPr/>
          </p:nvSpPr>
          <p:spPr bwMode="auto">
            <a:xfrm>
              <a:off x="7100047" y="4087908"/>
              <a:ext cx="8002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69</a:t>
              </a:r>
              <a:endPara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2" name="TextBox 33"/>
            <p:cNvSpPr txBox="1">
              <a:spLocks noChangeArrowheads="1"/>
            </p:cNvSpPr>
            <p:nvPr/>
          </p:nvSpPr>
          <p:spPr bwMode="auto">
            <a:xfrm>
              <a:off x="8314760" y="4092391"/>
              <a:ext cx="8002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71</a:t>
              </a:r>
              <a:endPara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6" name="Object 23"/>
          <p:cNvGraphicFramePr>
            <a:graphicFrameLocks noChangeAspect="1"/>
          </p:cNvGraphicFramePr>
          <p:nvPr/>
        </p:nvGraphicFramePr>
        <p:xfrm>
          <a:off x="2068513" y="4849813"/>
          <a:ext cx="47672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30" imgW="1282680" imgH="203040" progId="Equation.DSMT4">
                  <p:embed/>
                </p:oleObj>
              </mc:Choice>
              <mc:Fallback>
                <p:oleObj name="Equation" r:id="rId30" imgW="128268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4849813"/>
                        <a:ext cx="47672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1" name="Object 16"/>
          <p:cNvGraphicFramePr>
            <a:graphicFrameLocks noChangeAspect="1"/>
          </p:cNvGraphicFramePr>
          <p:nvPr/>
        </p:nvGraphicFramePr>
        <p:xfrm>
          <a:off x="6681788" y="4827588"/>
          <a:ext cx="21891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32" imgW="774360" imgH="253800" progId="Equation.DSMT4">
                  <p:embed/>
                </p:oleObj>
              </mc:Choice>
              <mc:Fallback>
                <p:oleObj name="Equation" r:id="rId32" imgW="774360" imgH="253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4827588"/>
                        <a:ext cx="218916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8"/>
          <p:cNvGraphicFramePr>
            <a:graphicFrameLocks noChangeAspect="1"/>
          </p:cNvGraphicFramePr>
          <p:nvPr/>
        </p:nvGraphicFramePr>
        <p:xfrm>
          <a:off x="2049463" y="5865813"/>
          <a:ext cx="29733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34" imgW="774360" imgH="177480" progId="Equation.DSMT4">
                  <p:embed/>
                </p:oleObj>
              </mc:Choice>
              <mc:Fallback>
                <p:oleObj name="Equation" r:id="rId34" imgW="77436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5865813"/>
                        <a:ext cx="2973387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003800" y="579120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4899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2657 0.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071688" y="857250"/>
            <a:ext cx="5000625" cy="857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71500" y="2286000"/>
            <a:ext cx="8358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Попробуйте вычислить устно таким же способом остальные  произведения.</a:t>
            </a:r>
          </a:p>
          <a:p>
            <a:r>
              <a:rPr lang="ru-RU" sz="2400">
                <a:latin typeface="Calibri" pitchFamily="34" charset="0"/>
              </a:rPr>
              <a:t>Запишите  их  в виде произведения разности и суммы соответствующих чисел, и зафиксируйте  ваши ответы в тетрадях:</a:t>
            </a: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285875" y="4116388"/>
            <a:ext cx="1714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37</a:t>
            </a:r>
            <a:r>
              <a:rPr lang="en-US" sz="3200">
                <a:latin typeface="Calibri" pitchFamily="34" charset="0"/>
              </a:rPr>
              <a:t>x</a:t>
            </a:r>
            <a:r>
              <a:rPr lang="ru-RU" sz="3200">
                <a:latin typeface="Calibri" pitchFamily="34" charset="0"/>
              </a:rPr>
              <a:t>43 =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4116388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1591</a:t>
            </a:r>
          </a:p>
        </p:txBody>
      </p: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1285875" y="4830763"/>
            <a:ext cx="16430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52</a:t>
            </a:r>
            <a:r>
              <a:rPr lang="en-US" sz="3200">
                <a:latin typeface="Calibri" pitchFamily="34" charset="0"/>
              </a:rPr>
              <a:t>x</a:t>
            </a:r>
            <a:r>
              <a:rPr lang="ru-RU" sz="3200">
                <a:latin typeface="Calibri" pitchFamily="34" charset="0"/>
              </a:rPr>
              <a:t>48 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14625" y="4830763"/>
            <a:ext cx="1428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2496</a:t>
            </a: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857250" y="5702300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201</a:t>
            </a:r>
            <a:r>
              <a:rPr lang="en-US" sz="3200">
                <a:latin typeface="Calibri" pitchFamily="34" charset="0"/>
              </a:rPr>
              <a:t>x</a:t>
            </a:r>
            <a:r>
              <a:rPr lang="ru-RU" sz="3200">
                <a:latin typeface="Calibri" pitchFamily="34" charset="0"/>
              </a:rPr>
              <a:t>199 =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68575" y="5727700"/>
            <a:ext cx="128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3999</a:t>
            </a: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ru-RU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5143500" y="4044950"/>
            <a:ext cx="2000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399</a:t>
            </a:r>
            <a:r>
              <a:rPr lang="en-US" sz="3200">
                <a:latin typeface="Calibri" pitchFamily="34" charset="0"/>
              </a:rPr>
              <a:t>x</a:t>
            </a:r>
            <a:r>
              <a:rPr lang="ru-RU" sz="3200">
                <a:latin typeface="Calibri" pitchFamily="34" charset="0"/>
              </a:rPr>
              <a:t>401 =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00875" y="4044950"/>
            <a:ext cx="15351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1599</a:t>
            </a: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99</a:t>
            </a:r>
            <a:endParaRPr lang="ru-RU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81" name="TextBox 16"/>
          <p:cNvSpPr txBox="1">
            <a:spLocks noChangeArrowheads="1"/>
          </p:cNvSpPr>
          <p:nvPr/>
        </p:nvSpPr>
        <p:spPr bwMode="auto">
          <a:xfrm>
            <a:off x="5143500" y="4818063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60</a:t>
            </a:r>
            <a:r>
              <a:rPr lang="en-US" sz="3200">
                <a:latin typeface="Calibri" pitchFamily="34" charset="0"/>
              </a:rPr>
              <a:t>3x</a:t>
            </a:r>
            <a:r>
              <a:rPr lang="ru-RU" sz="3200">
                <a:latin typeface="Calibri" pitchFamily="34" charset="0"/>
              </a:rPr>
              <a:t>59</a:t>
            </a:r>
            <a:r>
              <a:rPr lang="en-US" sz="3200">
                <a:latin typeface="Calibri" pitchFamily="34" charset="0"/>
              </a:rPr>
              <a:t>7</a:t>
            </a:r>
            <a:r>
              <a:rPr lang="ru-RU" sz="3200">
                <a:latin typeface="Calibri" pitchFamily="34" charset="0"/>
              </a:rPr>
              <a:t> =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72313" y="4818063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599</a:t>
            </a: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91</a:t>
            </a:r>
            <a:endParaRPr lang="ru-RU" sz="320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74875" y="928688"/>
          <a:ext cx="47545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1536480" imgH="253800" progId="Equation.DSMT4">
                  <p:embed/>
                </p:oleObj>
              </mc:Choice>
              <mc:Fallback>
                <p:oleObj name="Equation" r:id="rId3" imgW="15364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928688"/>
                        <a:ext cx="475456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00188" y="214313"/>
            <a:ext cx="6215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22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Формулы  сокращенного  умножения</a:t>
            </a: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1857375" y="214313"/>
            <a:ext cx="5572125" cy="4286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Picture 2" descr="https://flomaster.club/uploads/posts/2022-08/1660693229_7-flomaster-club-p-neznaika-kartinki-dlya-detei-krasivo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75" y="587355"/>
            <a:ext cx="1546263" cy="16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6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2280</TotalTime>
  <Words>441</Words>
  <Application>Microsoft Office PowerPoint</Application>
  <PresentationFormat>Экран (4:3)</PresentationFormat>
  <Paragraphs>84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Натуральные материалы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Вычисли, применив формулу произведения разности двух выражений и их суммы</vt:lpstr>
      <vt:lpstr>Презентация PowerPoint</vt:lpstr>
      <vt:lpstr>Презентация PowerPoint</vt:lpstr>
      <vt:lpstr>Презентация PowerPoint</vt:lpstr>
    </vt:vector>
  </TitlesOfParts>
  <Company>ГОУ СОШ №550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comp15</dc:creator>
  <cp:lastModifiedBy>Светлана</cp:lastModifiedBy>
  <cp:revision>333</cp:revision>
  <dcterms:created xsi:type="dcterms:W3CDTF">2011-01-14T13:42:12Z</dcterms:created>
  <dcterms:modified xsi:type="dcterms:W3CDTF">2023-03-31T11:41:31Z</dcterms:modified>
</cp:coreProperties>
</file>