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sldIdLst>
    <p:sldId id="256" r:id="rId13"/>
    <p:sldId id="257" r:id="rId14"/>
    <p:sldId id="258" r:id="rId15"/>
    <p:sldId id="268" r:id="rId16"/>
    <p:sldId id="267" r:id="rId17"/>
    <p:sldId id="266" r:id="rId18"/>
    <p:sldId id="265" r:id="rId19"/>
    <p:sldId id="269" r:id="rId20"/>
    <p:sldId id="270" r:id="rId21"/>
    <p:sldId id="259" r:id="rId22"/>
    <p:sldId id="260" r:id="rId23"/>
    <p:sldId id="261" r:id="rId24"/>
    <p:sldId id="262" r:id="rId25"/>
    <p:sldId id="263" r:id="rId26"/>
    <p:sldId id="264" r:id="rId27"/>
    <p:sldId id="27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мотивы старшеклассников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познавательные</c:v>
                </c:pt>
                <c:pt idx="1">
                  <c:v>коммуникативные</c:v>
                </c:pt>
                <c:pt idx="2">
                  <c:v>эмоциональные</c:v>
                </c:pt>
                <c:pt idx="3">
                  <c:v>саморазвитие</c:v>
                </c:pt>
                <c:pt idx="4">
                  <c:v>позиция школьника</c:v>
                </c:pt>
                <c:pt idx="5">
                  <c:v>достижения</c:v>
                </c:pt>
                <c:pt idx="6">
                  <c:v> внешние (поощрения, наказания)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499</c:v>
                </c:pt>
                <c:pt idx="1">
                  <c:v>426</c:v>
                </c:pt>
                <c:pt idx="2">
                  <c:v>418</c:v>
                </c:pt>
                <c:pt idx="3">
                  <c:v>525</c:v>
                </c:pt>
                <c:pt idx="4">
                  <c:v>435</c:v>
                </c:pt>
                <c:pt idx="5">
                  <c:v>504</c:v>
                </c:pt>
                <c:pt idx="6">
                  <c:v>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217536"/>
        <c:axId val="93219072"/>
        <c:axId val="0"/>
      </c:bar3DChart>
      <c:catAx>
        <c:axId val="93217536"/>
        <c:scaling>
          <c:orientation val="minMax"/>
        </c:scaling>
        <c:delete val="0"/>
        <c:axPos val="b"/>
        <c:majorTickMark val="out"/>
        <c:minorTickMark val="none"/>
        <c:tickLblPos val="nextTo"/>
        <c:crossAx val="93219072"/>
        <c:crosses val="autoZero"/>
        <c:auto val="1"/>
        <c:lblAlgn val="ctr"/>
        <c:lblOffset val="100"/>
        <c:noMultiLvlLbl val="0"/>
      </c:catAx>
      <c:valAx>
        <c:axId val="93219072"/>
        <c:scaling>
          <c:orientation val="minMax"/>
          <c:max val="525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3217536"/>
        <c:crosses val="autoZero"/>
        <c:crossBetween val="between"/>
        <c:majorUnit val="1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мотивы старшеклассников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познавательные</c:v>
                </c:pt>
                <c:pt idx="1">
                  <c:v>коммуникативные</c:v>
                </c:pt>
                <c:pt idx="2">
                  <c:v>эмоциональные</c:v>
                </c:pt>
                <c:pt idx="3">
                  <c:v>саморазвитие</c:v>
                </c:pt>
                <c:pt idx="4">
                  <c:v>позиция школьника</c:v>
                </c:pt>
                <c:pt idx="5">
                  <c:v>достижения</c:v>
                </c:pt>
                <c:pt idx="6">
                  <c:v> внешние (поощрения, наказания)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499</c:v>
                </c:pt>
                <c:pt idx="1">
                  <c:v>426</c:v>
                </c:pt>
                <c:pt idx="2">
                  <c:v>418</c:v>
                </c:pt>
                <c:pt idx="3">
                  <c:v>525</c:v>
                </c:pt>
                <c:pt idx="4">
                  <c:v>435</c:v>
                </c:pt>
                <c:pt idx="5">
                  <c:v>504</c:v>
                </c:pt>
                <c:pt idx="6">
                  <c:v>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137152"/>
        <c:axId val="93138944"/>
        <c:axId val="0"/>
      </c:bar3DChart>
      <c:catAx>
        <c:axId val="93137152"/>
        <c:scaling>
          <c:orientation val="minMax"/>
        </c:scaling>
        <c:delete val="0"/>
        <c:axPos val="b"/>
        <c:majorTickMark val="out"/>
        <c:minorTickMark val="none"/>
        <c:tickLblPos val="nextTo"/>
        <c:crossAx val="93138944"/>
        <c:crosses val="autoZero"/>
        <c:auto val="1"/>
        <c:lblAlgn val="ctr"/>
        <c:lblOffset val="100"/>
        <c:noMultiLvlLbl val="0"/>
      </c:catAx>
      <c:valAx>
        <c:axId val="93138944"/>
        <c:scaling>
          <c:orientation val="minMax"/>
          <c:max val="525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3137152"/>
        <c:crosses val="autoZero"/>
        <c:crossBetween val="between"/>
        <c:majorUnit val="1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познавательные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11А</c:v>
                </c:pt>
                <c:pt idx="1">
                  <c:v>11Б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136</c:v>
                </c:pt>
                <c:pt idx="1">
                  <c:v>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коммуникативные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11А</c:v>
                </c:pt>
                <c:pt idx="1">
                  <c:v>11Б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эмоциональные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11А</c:v>
                </c:pt>
                <c:pt idx="1">
                  <c:v>11Б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123</c:v>
                </c:pt>
                <c:pt idx="1">
                  <c:v>75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саморазвития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11А</c:v>
                </c:pt>
                <c:pt idx="1">
                  <c:v>11Б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151</c:v>
                </c:pt>
                <c:pt idx="1">
                  <c:v>100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позиция школьника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11А</c:v>
                </c:pt>
                <c:pt idx="1">
                  <c:v>11Б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106</c:v>
                </c:pt>
                <c:pt idx="1">
                  <c:v>83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достижения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11А</c:v>
                </c:pt>
                <c:pt idx="1">
                  <c:v>11Б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140</c:v>
                </c:pt>
                <c:pt idx="1">
                  <c:v>94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внешние (поощрения и наказания)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11А</c:v>
                </c:pt>
                <c:pt idx="1">
                  <c:v>11Б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114</c:v>
                </c:pt>
                <c:pt idx="1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776128"/>
        <c:axId val="89777664"/>
        <c:axId val="0"/>
      </c:bar3DChart>
      <c:catAx>
        <c:axId val="89776128"/>
        <c:scaling>
          <c:orientation val="minMax"/>
        </c:scaling>
        <c:delete val="0"/>
        <c:axPos val="b"/>
        <c:majorTickMark val="out"/>
        <c:minorTickMark val="none"/>
        <c:tickLblPos val="nextTo"/>
        <c:crossAx val="89777664"/>
        <c:crosses val="autoZero"/>
        <c:auto val="1"/>
        <c:lblAlgn val="ctr"/>
        <c:lblOffset val="100"/>
        <c:noMultiLvlLbl val="0"/>
      </c:catAx>
      <c:valAx>
        <c:axId val="89777664"/>
        <c:scaling>
          <c:orientation val="minMax"/>
          <c:max val="1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776128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2.8466601056126507E-2"/>
          <c:y val="0.17625286466878357"/>
          <c:w val="0.943439175391525"/>
          <c:h val="0.259350307604154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познавательные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10А</c:v>
                </c:pt>
                <c:pt idx="1">
                  <c:v>10Б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159</c:v>
                </c:pt>
                <c:pt idx="1">
                  <c:v>105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коммуникативные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10А</c:v>
                </c:pt>
                <c:pt idx="1">
                  <c:v>10Б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140</c:v>
                </c:pt>
                <c:pt idx="1">
                  <c:v>116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эмоциональные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10А</c:v>
                </c:pt>
                <c:pt idx="1">
                  <c:v>10Б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133</c:v>
                </c:pt>
                <c:pt idx="1">
                  <c:v>87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саморазвития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10А</c:v>
                </c:pt>
                <c:pt idx="1">
                  <c:v>10Б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173</c:v>
                </c:pt>
                <c:pt idx="1">
                  <c:v>101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позиция школьника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10А</c:v>
                </c:pt>
                <c:pt idx="1">
                  <c:v>10Б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167</c:v>
                </c:pt>
                <c:pt idx="1">
                  <c:v>79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достижения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10А</c:v>
                </c:pt>
                <c:pt idx="1">
                  <c:v>10Б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160</c:v>
                </c:pt>
                <c:pt idx="1">
                  <c:v>110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внешние (поощрения и наказания)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10А</c:v>
                </c:pt>
                <c:pt idx="1">
                  <c:v>10Б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137</c:v>
                </c:pt>
                <c:pt idx="1">
                  <c:v>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514880"/>
        <c:axId val="103516416"/>
        <c:axId val="0"/>
      </c:bar3DChart>
      <c:catAx>
        <c:axId val="103514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3516416"/>
        <c:crosses val="autoZero"/>
        <c:auto val="1"/>
        <c:lblAlgn val="ctr"/>
        <c:lblOffset val="100"/>
        <c:noMultiLvlLbl val="0"/>
      </c:catAx>
      <c:valAx>
        <c:axId val="103516416"/>
        <c:scaling>
          <c:orientation val="minMax"/>
          <c:max val="17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514880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2.8466601056126507E-2"/>
          <c:y val="0.17625286466878357"/>
          <c:w val="0.943439175391525"/>
          <c:h val="0.259350307604154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11А класс</c:v>
                </c:pt>
                <c:pt idx="1">
                  <c:v>11Б класс</c:v>
                </c:pt>
                <c:pt idx="2">
                  <c:v>10А класс</c:v>
                </c:pt>
                <c:pt idx="3">
                  <c:v>10Б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мотивации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11А класс</c:v>
                </c:pt>
                <c:pt idx="1">
                  <c:v>11Б класс</c:v>
                </c:pt>
                <c:pt idx="2">
                  <c:v>10А класс</c:v>
                </c:pt>
                <c:pt idx="3">
                  <c:v>10Б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53</c:v>
                </c:pt>
                <c:pt idx="1">
                  <c:v>64</c:v>
                </c:pt>
                <c:pt idx="2">
                  <c:v>65</c:v>
                </c:pt>
                <c:pt idx="3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604224"/>
        <c:axId val="103605760"/>
        <c:axId val="0"/>
      </c:bar3DChart>
      <c:catAx>
        <c:axId val="103604224"/>
        <c:scaling>
          <c:orientation val="minMax"/>
        </c:scaling>
        <c:delete val="0"/>
        <c:axPos val="b"/>
        <c:majorTickMark val="out"/>
        <c:minorTickMark val="none"/>
        <c:tickLblPos val="nextTo"/>
        <c:crossAx val="103605760"/>
        <c:crosses val="autoZero"/>
        <c:auto val="1"/>
        <c:lblAlgn val="ctr"/>
        <c:lblOffset val="100"/>
        <c:noMultiLvlLbl val="0"/>
      </c:catAx>
      <c:valAx>
        <c:axId val="103605760"/>
        <c:scaling>
          <c:orientation val="minMax"/>
          <c:max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604224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989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759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105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948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558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317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270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158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942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6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654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989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759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105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948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5589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3176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2708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158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94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178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620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654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345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998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052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143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319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200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830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93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891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48000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807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92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40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3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75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05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37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8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70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7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96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17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89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40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3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75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05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3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80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70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74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96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17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89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401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3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75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0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37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807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700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746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961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178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891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401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3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7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053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373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807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70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74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961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769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289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324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4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316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202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366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863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80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531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376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769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289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3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482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316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202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366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863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80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531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376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769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2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324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482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316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202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366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863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80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531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376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47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289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324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482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316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20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366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863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80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531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3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1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1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8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4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4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4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4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5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5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5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5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28184" y="6021288"/>
            <a:ext cx="2803848" cy="749945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октября 2012г.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340768"/>
            <a:ext cx="7336904" cy="20162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</a:t>
            </a:r>
          </a:p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учебной и коммуникативной мотивации учащихся </a:t>
            </a:r>
            <a:r>
              <a:rPr lang="ru-RU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уроке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76056" y="205519"/>
            <a:ext cx="3955976" cy="68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Методическое совещание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46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764704"/>
            <a:ext cx="5987008" cy="490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 учебной мотивации старшеклассников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1"/>
            <a:ext cx="2268131" cy="6858001"/>
            <a:chOff x="1" y="1"/>
            <a:chExt cx="2268131" cy="6858001"/>
          </a:xfrm>
        </p:grpSpPr>
        <p:pic>
          <p:nvPicPr>
            <p:cNvPr id="1026" name="Picture 2" descr="G:\методическое совещание\Рис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0" b="55993"/>
            <a:stretch/>
          </p:blipFill>
          <p:spPr bwMode="auto">
            <a:xfrm rot="16200000">
              <a:off x="-2294934" y="2294936"/>
              <a:ext cx="6858001" cy="2268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методическое совещание\Рис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" y="116632"/>
              <a:ext cx="1498113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61229305"/>
              </p:ext>
            </p:extLst>
          </p:nvPr>
        </p:nvGraphicFramePr>
        <p:xfrm>
          <a:off x="357009" y="1844824"/>
          <a:ext cx="878497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61229305"/>
              </p:ext>
            </p:extLst>
          </p:nvPr>
        </p:nvGraphicFramePr>
        <p:xfrm>
          <a:off x="359024" y="1844824"/>
          <a:ext cx="878497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34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620688"/>
            <a:ext cx="6552728" cy="79292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Приоритеты в мотивах 11А и 11б классы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1"/>
            <a:ext cx="2268131" cy="6858001"/>
            <a:chOff x="1" y="1"/>
            <a:chExt cx="2268131" cy="6858001"/>
          </a:xfrm>
        </p:grpSpPr>
        <p:pic>
          <p:nvPicPr>
            <p:cNvPr id="1026" name="Picture 2" descr="G:\методическое совещание\Рис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0" b="55993"/>
            <a:stretch/>
          </p:blipFill>
          <p:spPr bwMode="auto">
            <a:xfrm rot="16200000">
              <a:off x="-2294934" y="2294936"/>
              <a:ext cx="6858001" cy="2268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методическое совещание\Рис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" y="116632"/>
              <a:ext cx="1498113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45914218"/>
              </p:ext>
            </p:extLst>
          </p:nvPr>
        </p:nvGraphicFramePr>
        <p:xfrm>
          <a:off x="755576" y="404664"/>
          <a:ext cx="813690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4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1"/>
            <a:ext cx="2268131" cy="6858001"/>
            <a:chOff x="1" y="1"/>
            <a:chExt cx="2268131" cy="6858001"/>
          </a:xfrm>
        </p:grpSpPr>
        <p:pic>
          <p:nvPicPr>
            <p:cNvPr id="1026" name="Picture 2" descr="G:\методическое совещание\Рис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0" b="55993"/>
            <a:stretch/>
          </p:blipFill>
          <p:spPr bwMode="auto">
            <a:xfrm rot="16200000">
              <a:off x="-2294934" y="2294936"/>
              <a:ext cx="6858001" cy="2268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методическое совещание\Рис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" y="116632"/>
              <a:ext cx="1498113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16730547"/>
              </p:ext>
            </p:extLst>
          </p:nvPr>
        </p:nvGraphicFramePr>
        <p:xfrm>
          <a:off x="833981" y="404664"/>
          <a:ext cx="813690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7200800" cy="79292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Приоритеты в мотивах 10А и 10б классы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4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980728"/>
            <a:ext cx="5987008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мотивации в 10-11 классах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1"/>
            <a:ext cx="2268131" cy="6858001"/>
            <a:chOff x="1" y="1"/>
            <a:chExt cx="2268131" cy="6858001"/>
          </a:xfrm>
        </p:grpSpPr>
        <p:pic>
          <p:nvPicPr>
            <p:cNvPr id="1026" name="Picture 2" descr="G:\методическое совещание\Рис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0" b="55993"/>
            <a:stretch/>
          </p:blipFill>
          <p:spPr bwMode="auto">
            <a:xfrm rot="16200000">
              <a:off x="-2294934" y="2294936"/>
              <a:ext cx="6858001" cy="2268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методическое совещание\Рис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" y="116632"/>
              <a:ext cx="1498113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3082201"/>
              </p:ext>
            </p:extLst>
          </p:nvPr>
        </p:nvGraphicFramePr>
        <p:xfrm>
          <a:off x="1630620" y="2204864"/>
          <a:ext cx="708044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90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32656"/>
            <a:ext cx="5987008" cy="14401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РАЗВИТИЯ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УЧЕБНОЙ МОТИВАЦИИ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СОВРЕМЕННОГО ШКОЛЬНИКА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1"/>
            <a:ext cx="2268131" cy="6858001"/>
            <a:chOff x="1" y="1"/>
            <a:chExt cx="2268131" cy="6858001"/>
          </a:xfrm>
        </p:grpSpPr>
        <p:pic>
          <p:nvPicPr>
            <p:cNvPr id="1026" name="Picture 2" descr="G:\методическое совещание\Рис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0" b="55993"/>
            <a:stretch/>
          </p:blipFill>
          <p:spPr bwMode="auto">
            <a:xfrm rot="16200000">
              <a:off x="-2294934" y="2294936"/>
              <a:ext cx="6858001" cy="2268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методическое совещание\Рис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" y="116632"/>
              <a:ext cx="1498113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2411760" y="1916832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Развитие самостоятельности и самоконтроля ученика;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4137" y="2392494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 Максимально возможное снятие внешнего контроля.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4137" y="2948654"/>
            <a:ext cx="6588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Задачи обучения должны исходить из запросов, интересов и устремлений ученика.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59" y="3720661"/>
            <a:ext cx="6590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4. Занимательность, необычное изложение учебного материала;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4136" y="4149080"/>
            <a:ext cx="6460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5. Необходима включенность учеников в совместную учебную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деятельность </a:t>
            </a:r>
            <a:r>
              <a:rPr lang="ru-RU" dirty="0"/>
              <a:t>в классе;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01067" y="4795411"/>
            <a:ext cx="6475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6. </a:t>
            </a:r>
            <a:r>
              <a:rPr lang="ru-RU" dirty="0"/>
              <a:t>П</a:t>
            </a:r>
            <a:r>
              <a:rPr lang="ru-RU" dirty="0" smtClean="0"/>
              <a:t>родуманная </a:t>
            </a:r>
            <a:r>
              <a:rPr lang="ru-RU" dirty="0"/>
              <a:t>система поощрений учащихся за успехи и </a:t>
            </a:r>
            <a:r>
              <a:rPr lang="ru-RU" dirty="0" smtClean="0"/>
              <a:t>  </a:t>
            </a:r>
          </a:p>
          <a:p>
            <a:r>
              <a:rPr lang="ru-RU" dirty="0"/>
              <a:t> </a:t>
            </a:r>
            <a:r>
              <a:rPr lang="ru-RU" dirty="0" smtClean="0"/>
              <a:t>   наказаний </a:t>
            </a:r>
            <a:r>
              <a:rPr lang="ru-RU" dirty="0"/>
              <a:t>за неудачи в учебной деятельности.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01067" y="5540173"/>
            <a:ext cx="646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7. </a:t>
            </a:r>
            <a:r>
              <a:rPr lang="ru-RU" dirty="0"/>
              <a:t>Л</a:t>
            </a:r>
            <a:r>
              <a:rPr lang="ru-RU" dirty="0" smtClean="0"/>
              <a:t>ичность </a:t>
            </a:r>
            <a:r>
              <a:rPr lang="ru-RU" dirty="0"/>
              <a:t>учителя и характер его отношения к ученику.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14137" y="6093296"/>
            <a:ext cx="3264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8. Дифференциация </a:t>
            </a:r>
            <a:r>
              <a:rPr lang="ru-RU" dirty="0"/>
              <a:t>обучения.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0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7820" y="1052736"/>
            <a:ext cx="6444208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Факторы, 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влияющие на формирование устойчивой мотивации к учению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(начальная, средняя школа)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1"/>
            <a:ext cx="2268131" cy="6858001"/>
            <a:chOff x="1" y="1"/>
            <a:chExt cx="2268131" cy="6858001"/>
          </a:xfrm>
        </p:grpSpPr>
        <p:pic>
          <p:nvPicPr>
            <p:cNvPr id="1026" name="Picture 2" descr="G:\методическое совещание\Рис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0" b="55993"/>
            <a:stretch/>
          </p:blipFill>
          <p:spPr bwMode="auto">
            <a:xfrm rot="16200000">
              <a:off x="-2294934" y="2294936"/>
              <a:ext cx="6858001" cy="2268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методическое совещание\Рис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" y="116632"/>
              <a:ext cx="1498113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2286000" y="2348880"/>
            <a:ext cx="6606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     Содержание учебного материала.</a:t>
            </a:r>
          </a:p>
          <a:p>
            <a:r>
              <a:rPr lang="ru-RU" dirty="0"/>
              <a:t>2.     Организация учебной деятельности.</a:t>
            </a:r>
          </a:p>
          <a:p>
            <a:r>
              <a:rPr lang="ru-RU" dirty="0"/>
              <a:t>3.     Стиль педагогической деятельности учителя.</a:t>
            </a:r>
          </a:p>
          <a:p>
            <a:r>
              <a:rPr lang="ru-RU" dirty="0"/>
              <a:t>4.     Коллективные, групповые формы учебной деятельности.</a:t>
            </a:r>
          </a:p>
          <a:p>
            <a:r>
              <a:rPr lang="ru-RU" dirty="0"/>
              <a:t>5.     Оценка учебной деятельности школьника в безличной </a:t>
            </a:r>
            <a:r>
              <a:rPr lang="ru-RU" dirty="0" smtClean="0"/>
              <a:t>  </a:t>
            </a:r>
          </a:p>
          <a:p>
            <a:r>
              <a:rPr lang="ru-RU" dirty="0"/>
              <a:t> </a:t>
            </a:r>
            <a:r>
              <a:rPr lang="ru-RU" dirty="0" smtClean="0"/>
              <a:t>       форме</a:t>
            </a:r>
            <a:r>
              <a:rPr lang="ru-RU" dirty="0"/>
              <a:t>, в сравнительной динамике.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36291" y="4374396"/>
            <a:ext cx="1851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(старшая школа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08816" y="4776937"/>
            <a:ext cx="6750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     Осознание ближайших и конечных целей.</a:t>
            </a:r>
          </a:p>
          <a:p>
            <a:r>
              <a:rPr lang="ru-RU" dirty="0"/>
              <a:t>2.     Осознание теоретической и практической  значимости усваиваемых знаний.</a:t>
            </a:r>
          </a:p>
          <a:p>
            <a:r>
              <a:rPr lang="ru-RU" dirty="0"/>
              <a:t>3.     Наличие любознательности у школьников.</a:t>
            </a:r>
          </a:p>
          <a:p>
            <a:r>
              <a:rPr lang="ru-RU" dirty="0"/>
              <a:t>4.     Положительный психологический климат в классе.</a:t>
            </a:r>
          </a:p>
          <a:p>
            <a:r>
              <a:rPr lang="ru-RU" dirty="0"/>
              <a:t>5.     Профессиональная направленность в учебной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2390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32656"/>
            <a:ext cx="5987008" cy="14401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Личностные качества учителя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1"/>
            <a:ext cx="2268131" cy="6858001"/>
            <a:chOff x="1" y="1"/>
            <a:chExt cx="2268131" cy="6858001"/>
          </a:xfrm>
        </p:grpSpPr>
        <p:pic>
          <p:nvPicPr>
            <p:cNvPr id="1026" name="Picture 2" descr="G:\методическое совещание\Рис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0" b="55993"/>
            <a:stretch/>
          </p:blipFill>
          <p:spPr bwMode="auto">
            <a:xfrm rot="16200000">
              <a:off x="-2294934" y="2294936"/>
              <a:ext cx="6858001" cy="2268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методическое совещание\Рис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" y="116632"/>
              <a:ext cx="1498113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2268133" y="1772816"/>
            <a:ext cx="6606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/>
              <a:t>  </a:t>
            </a:r>
            <a:r>
              <a:rPr lang="ru-RU" sz="2000" dirty="0" smtClean="0"/>
              <a:t>стремление </a:t>
            </a:r>
            <a:r>
              <a:rPr lang="ru-RU" sz="2000" dirty="0"/>
              <a:t>к максимальной гибкости</a:t>
            </a:r>
            <a:r>
              <a:rPr lang="ru-RU" sz="2000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/>
              <a:t>  способность к </a:t>
            </a:r>
            <a:r>
              <a:rPr lang="ru-RU" sz="2000" dirty="0" err="1"/>
              <a:t>эмпатии</a:t>
            </a:r>
            <a:r>
              <a:rPr lang="ru-RU" sz="2000" dirty="0"/>
              <a:t> (сопереживанию, сочувствию), </a:t>
            </a:r>
            <a:r>
              <a:rPr lang="ru-RU" sz="2000" dirty="0" smtClean="0"/>
              <a:t>  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      </a:t>
            </a:r>
            <a:r>
              <a:rPr lang="ru-RU" sz="2000" dirty="0" err="1" smtClean="0"/>
              <a:t>сензитивность</a:t>
            </a:r>
            <a:r>
              <a:rPr lang="ru-RU" sz="2000" dirty="0" smtClean="0"/>
              <a:t> </a:t>
            </a:r>
            <a:r>
              <a:rPr lang="ru-RU" sz="2000" dirty="0"/>
              <a:t>(восприимчивость) к потребностям </a:t>
            </a:r>
            <a:r>
              <a:rPr lang="ru-RU" sz="2000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 </a:t>
            </a:r>
            <a:r>
              <a:rPr lang="ru-RU" sz="2000" dirty="0" smtClean="0"/>
              <a:t>      учащихся</a:t>
            </a:r>
            <a:r>
              <a:rPr lang="ru-RU" sz="2000" dirty="0"/>
              <a:t>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/>
              <a:t>  умение придать личностную окраску  преподаванию;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/>
              <a:t>  </a:t>
            </a:r>
            <a:r>
              <a:rPr lang="ru-RU" sz="2000" dirty="0" smtClean="0"/>
              <a:t>владение </a:t>
            </a:r>
            <a:r>
              <a:rPr lang="ru-RU" sz="2000" dirty="0"/>
              <a:t>стилем легкого (неформального) общения с </a:t>
            </a:r>
            <a:r>
              <a:rPr lang="ru-RU" sz="20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      учащимися</a:t>
            </a:r>
            <a:r>
              <a:rPr lang="ru-RU" sz="2000" dirty="0"/>
              <a:t>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/>
              <a:t> эмоциональная уравновешенность, уверенность в себе, </a:t>
            </a:r>
            <a:r>
              <a:rPr lang="ru-RU" sz="2000" dirty="0" smtClean="0"/>
              <a:t>жизнерадостность</a:t>
            </a:r>
            <a:r>
              <a:rPr lang="ru-RU" sz="20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34151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1"/>
            <a:ext cx="2268131" cy="6858001"/>
            <a:chOff x="1" y="1"/>
            <a:chExt cx="2268131" cy="6858001"/>
          </a:xfrm>
        </p:grpSpPr>
        <p:pic>
          <p:nvPicPr>
            <p:cNvPr id="1026" name="Picture 2" descr="G:\методическое совещание\Рис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0" b="55993"/>
            <a:stretch/>
          </p:blipFill>
          <p:spPr bwMode="auto">
            <a:xfrm rot="16200000">
              <a:off x="-2294934" y="2294936"/>
              <a:ext cx="6858001" cy="2268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методическое совещание\Рис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" y="116632"/>
              <a:ext cx="1498113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2318716" y="1988840"/>
            <a:ext cx="6390456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«Настоящее искусство воспитания и образования состоит в том, чтобы так влиять на эти идеалы и цели, а также мотивы ежедневного поведения, чтобы школьник хотел идти путем, который показывает ему опытный и мудрый учитель, и одновременно, чтобы он усиленно работал над своим умственным развитием, над собственным характером, над усовершенствованием мотивов собственного поведения» </a:t>
            </a:r>
          </a:p>
          <a:p>
            <a:pPr algn="r">
              <a:lnSpc>
                <a:spcPct val="90000"/>
              </a:lnSpc>
            </a:pPr>
            <a:endParaRPr lang="ru-RU" sz="24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90000"/>
              </a:lnSpc>
            </a:pPr>
            <a:r>
              <a:rPr lang="ru-RU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Винценты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Оконь</a:t>
            </a: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3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1"/>
            <a:ext cx="2268131" cy="6858001"/>
            <a:chOff x="1" y="1"/>
            <a:chExt cx="2268131" cy="6858001"/>
          </a:xfrm>
        </p:grpSpPr>
        <p:pic>
          <p:nvPicPr>
            <p:cNvPr id="1026" name="Picture 2" descr="G:\методическое совещание\Рис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0" b="55993"/>
            <a:stretch/>
          </p:blipFill>
          <p:spPr bwMode="auto">
            <a:xfrm rot="16200000">
              <a:off x="-2294934" y="2294936"/>
              <a:ext cx="6858001" cy="2268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методическое совещание\Рис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" y="116632"/>
              <a:ext cx="1498113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2771800" y="1628800"/>
            <a:ext cx="57423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Мотивация</a:t>
            </a:r>
            <a:r>
              <a:rPr lang="ru-RU" sz="2400" dirty="0"/>
              <a:t> - (от </a:t>
            </a:r>
            <a:r>
              <a:rPr lang="ru-RU" sz="2400" dirty="0" err="1"/>
              <a:t>lat</a:t>
            </a:r>
            <a:r>
              <a:rPr lang="ru-RU" sz="2400" dirty="0"/>
              <a:t>. </a:t>
            </a:r>
            <a:r>
              <a:rPr lang="ru-RU" sz="2400" dirty="0" err="1"/>
              <a:t>movere</a:t>
            </a:r>
            <a:r>
              <a:rPr lang="ru-RU" sz="2400" dirty="0"/>
              <a:t> ) </a:t>
            </a:r>
            <a:r>
              <a:rPr lang="ru-RU" sz="2400" dirty="0" smtClean="0"/>
              <a:t>—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1) побуждение к действию; </a:t>
            </a:r>
          </a:p>
          <a:p>
            <a:r>
              <a:rPr lang="ru-RU" sz="2400" dirty="0"/>
              <a:t>2) динамический процесс физиологического и психологического плана, управляющий поведением человека, определяющий его направленность, организованность, активность и устойчивость; </a:t>
            </a:r>
            <a:endParaRPr lang="ru-RU" sz="2400" dirty="0" smtClean="0"/>
          </a:p>
          <a:p>
            <a:r>
              <a:rPr lang="ru-RU" sz="2400" dirty="0" smtClean="0"/>
              <a:t>3</a:t>
            </a:r>
            <a:r>
              <a:rPr lang="ru-RU" sz="2400" dirty="0"/>
              <a:t>) способность человека через труд удовлетворять свои материальные потребности.</a:t>
            </a:r>
          </a:p>
        </p:txBody>
      </p:sp>
    </p:spTree>
    <p:extLst>
      <p:ext uri="{BB962C8B-B14F-4D97-AF65-F5344CB8AC3E}">
        <p14:creationId xmlns:p14="http://schemas.microsoft.com/office/powerpoint/2010/main" val="2034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1"/>
            <a:ext cx="2268131" cy="6858001"/>
            <a:chOff x="1" y="1"/>
            <a:chExt cx="2268131" cy="6858001"/>
          </a:xfrm>
        </p:grpSpPr>
        <p:pic>
          <p:nvPicPr>
            <p:cNvPr id="1026" name="Picture 2" descr="G:\методическое совещание\Рис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0" b="55993"/>
            <a:stretch/>
          </p:blipFill>
          <p:spPr bwMode="auto">
            <a:xfrm rot="16200000">
              <a:off x="-2294934" y="2294936"/>
              <a:ext cx="6858001" cy="2268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методическое совещание\Рис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" y="116632"/>
              <a:ext cx="1498113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D:\Documents\БЕЛЯКИНА\НАУЧНО-МЕТОДИЧЕСКАЯ РАБОТА\административные совещания\методическое совещание 25.10.12\abstract-glass-build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7" b="14651"/>
          <a:stretch/>
        </p:blipFill>
        <p:spPr bwMode="auto">
          <a:xfrm>
            <a:off x="3635896" y="2636912"/>
            <a:ext cx="5409637" cy="4129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421186" y="764704"/>
            <a:ext cx="6624347" cy="1714202"/>
          </a:xfrm>
        </p:spPr>
        <p:txBody>
          <a:bodyPr>
            <a:noAutofit/>
          </a:bodyPr>
          <a:lstStyle/>
          <a:p>
            <a:pPr algn="l"/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«Почему в наше время,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в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век компьютерных технологий и их широкого применения в образовательном процессе </a:t>
            </a: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многие 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дети относятся к учебе совершенно безразлично?» </a:t>
            </a:r>
            <a:endParaRPr lang="ru-RU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41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1"/>
            <a:ext cx="2268131" cy="6858001"/>
            <a:chOff x="1" y="1"/>
            <a:chExt cx="2268131" cy="6858001"/>
          </a:xfrm>
        </p:grpSpPr>
        <p:pic>
          <p:nvPicPr>
            <p:cNvPr id="1026" name="Picture 2" descr="G:\методическое совещание\Рис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0" b="55993"/>
            <a:stretch/>
          </p:blipFill>
          <p:spPr bwMode="auto">
            <a:xfrm rot="16200000">
              <a:off x="-2294934" y="2294936"/>
              <a:ext cx="6858001" cy="2268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методическое совещание\Рис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" y="116632"/>
              <a:ext cx="1498113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2286000" y="1340768"/>
            <a:ext cx="6534472" cy="3783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Мотив учения </a:t>
            </a:r>
            <a:r>
              <a:rPr lang="ru-RU" sz="2400" dirty="0">
                <a:ea typeface="Calibri"/>
                <a:cs typeface="Times New Roman"/>
              </a:rPr>
              <a:t>– </a:t>
            </a:r>
            <a:endParaRPr lang="ru-RU" sz="2400" dirty="0" smtClean="0">
              <a:ea typeface="Calibri"/>
              <a:cs typeface="Times New Roman"/>
            </a:endParaRPr>
          </a:p>
          <a:p>
            <a:r>
              <a:rPr lang="ru-RU" sz="2400" dirty="0" smtClean="0">
                <a:ea typeface="Calibri"/>
                <a:cs typeface="Times New Roman"/>
              </a:rPr>
              <a:t>это </a:t>
            </a:r>
            <a:r>
              <a:rPr lang="ru-RU" sz="2400" dirty="0">
                <a:ea typeface="Calibri"/>
                <a:cs typeface="Times New Roman"/>
              </a:rPr>
              <a:t>направленность учащегося на отдельные стороны учебной работы</a:t>
            </a:r>
            <a:r>
              <a:rPr lang="ru-RU" sz="2400" dirty="0" smtClean="0"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Calibri"/>
              <a:cs typeface="Times New Roman"/>
            </a:endParaRPr>
          </a:p>
          <a:p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Мотив общения</a:t>
            </a: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</a:t>
            </a:r>
            <a:r>
              <a:rPr lang="ru-RU" sz="2400" dirty="0">
                <a:ea typeface="Calibri"/>
              </a:rPr>
              <a:t>(коммуникации) - организация совместной с другими людьми деятельности для активного приспособления к окружающему миру, в том числе и для его преобразования.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41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268760"/>
            <a:ext cx="5987008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Мотивация учения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1"/>
            <a:ext cx="2268131" cy="6858001"/>
            <a:chOff x="1" y="1"/>
            <a:chExt cx="2268131" cy="6858001"/>
          </a:xfrm>
        </p:grpSpPr>
        <p:pic>
          <p:nvPicPr>
            <p:cNvPr id="1026" name="Picture 2" descr="G:\методическое совещание\Рис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0" b="55993"/>
            <a:stretch/>
          </p:blipFill>
          <p:spPr bwMode="auto">
            <a:xfrm rot="16200000">
              <a:off x="-2294934" y="2294936"/>
              <a:ext cx="6858001" cy="2268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методическое совещание\Рис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" y="116632"/>
              <a:ext cx="1498113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49" y="3068960"/>
            <a:ext cx="5514451" cy="37239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1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20688"/>
            <a:ext cx="5987008" cy="11381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Коммуникативная мотивация (потребность в общении)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1"/>
            <a:ext cx="2268131" cy="6858001"/>
            <a:chOff x="1" y="1"/>
            <a:chExt cx="2268131" cy="6858001"/>
          </a:xfrm>
        </p:grpSpPr>
        <p:pic>
          <p:nvPicPr>
            <p:cNvPr id="1026" name="Picture 2" descr="G:\методическое совещание\Рис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0" b="55993"/>
            <a:stretch/>
          </p:blipFill>
          <p:spPr bwMode="auto">
            <a:xfrm rot="16200000">
              <a:off x="-2294934" y="2294936"/>
              <a:ext cx="6858001" cy="2268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методическое совещание\Рис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" y="116632"/>
              <a:ext cx="1498113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6" b="7025"/>
          <a:stretch/>
        </p:blipFill>
        <p:spPr bwMode="auto">
          <a:xfrm>
            <a:off x="4427984" y="2348880"/>
            <a:ext cx="4390513" cy="4339952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1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6992" y="1167743"/>
            <a:ext cx="4392488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1"/>
            <a:ext cx="2268131" cy="6858001"/>
            <a:chOff x="1" y="1"/>
            <a:chExt cx="2268131" cy="6858001"/>
          </a:xfrm>
        </p:grpSpPr>
        <p:pic>
          <p:nvPicPr>
            <p:cNvPr id="1026" name="Picture 2" descr="G:\методическое совещание\Рис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0" b="55993"/>
            <a:stretch/>
          </p:blipFill>
          <p:spPr bwMode="auto">
            <a:xfrm rot="16200000">
              <a:off x="-2294934" y="2294936"/>
              <a:ext cx="6858001" cy="2268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методическое совещание\Рис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" y="116632"/>
              <a:ext cx="1498113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2286000" y="1997839"/>
            <a:ext cx="6534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Внешние</a:t>
            </a:r>
            <a:r>
              <a:rPr lang="ru-RU" sz="2400" dirty="0">
                <a:ea typeface="Calibri"/>
              </a:rPr>
              <a:t> (мотивы долга и обязанности; мотивы оценки, достижения успеха, мотивы самоутверждения, престижа, положения; мотивы личного благополучия, избегания неприятностей).</a:t>
            </a:r>
            <a:br>
              <a:rPr lang="ru-RU" sz="2400" dirty="0">
                <a:ea typeface="Calibri"/>
              </a:rPr>
            </a:br>
            <a:r>
              <a:rPr lang="ru-RU" sz="2400" dirty="0">
                <a:ea typeface="Calibri"/>
              </a:rPr>
              <a:t/>
            </a:r>
            <a:br>
              <a:rPr lang="ru-RU" sz="2400" dirty="0">
                <a:ea typeface="Calibri"/>
              </a:rPr>
            </a:b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Внутренние</a:t>
            </a:r>
            <a:r>
              <a:rPr lang="ru-RU" sz="2400" b="1" dirty="0">
                <a:ea typeface="Calibri"/>
              </a:rPr>
              <a:t> </a:t>
            </a:r>
            <a:r>
              <a:rPr lang="ru-RU" sz="2400" dirty="0">
                <a:ea typeface="Calibri"/>
              </a:rPr>
              <a:t>(интерес к содержанию деятельности; к ее процессу; к овладению способами данной деятельности и тем самым к саморазвитию).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80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" y="1"/>
            <a:ext cx="2268131" cy="6858001"/>
            <a:chOff x="1" y="1"/>
            <a:chExt cx="2268131" cy="6858001"/>
          </a:xfrm>
        </p:grpSpPr>
        <p:pic>
          <p:nvPicPr>
            <p:cNvPr id="1026" name="Picture 2" descr="G:\методическое совещание\Рис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0" b="55993"/>
            <a:stretch/>
          </p:blipFill>
          <p:spPr bwMode="auto">
            <a:xfrm rot="16200000">
              <a:off x="-2294934" y="2294936"/>
              <a:ext cx="6858001" cy="2268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методическое совещание\Рис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" y="116632"/>
              <a:ext cx="1498113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3356992" y="1167743"/>
            <a:ext cx="4392488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844824"/>
            <a:ext cx="6678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</a:rPr>
              <a:t>Познавательные мотивы </a:t>
            </a:r>
            <a:r>
              <a:rPr lang="ru-RU" sz="2400" dirty="0">
                <a:latin typeface="+mj-lt"/>
                <a:ea typeface="Calibri"/>
              </a:rPr>
              <a:t>заложены в самой учебной </a:t>
            </a:r>
            <a:r>
              <a:rPr lang="ru-RU" sz="2400" dirty="0" smtClean="0">
                <a:latin typeface="+mj-lt"/>
                <a:ea typeface="Calibri"/>
              </a:rPr>
              <a:t>деятельности, </a:t>
            </a:r>
            <a:r>
              <a:rPr lang="ru-RU" sz="2400" dirty="0">
                <a:latin typeface="+mj-lt"/>
                <a:ea typeface="Calibri"/>
              </a:rPr>
              <a:t>связанные с познавательной потребностью субъекта, удовольствием, получаемым от процесса познания</a:t>
            </a:r>
            <a:r>
              <a:rPr lang="ru-RU" sz="2400" dirty="0" smtClean="0">
                <a:latin typeface="+mj-lt"/>
                <a:ea typeface="Calibri"/>
              </a:rPr>
              <a:t>;</a:t>
            </a:r>
            <a:r>
              <a:rPr lang="ru-RU" sz="2400" dirty="0">
                <a:latin typeface="+mj-lt"/>
                <a:ea typeface="Calibri"/>
              </a:rPr>
              <a:t> </a:t>
            </a:r>
            <a:endParaRPr lang="ru-RU" sz="2400" dirty="0" smtClean="0">
              <a:latin typeface="+mj-lt"/>
              <a:ea typeface="Calibri"/>
            </a:endParaRPr>
          </a:p>
          <a:p>
            <a:endParaRPr lang="ru-RU" sz="2400" dirty="0" smtClean="0">
              <a:latin typeface="+mj-lt"/>
              <a:ea typeface="Calibri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</a:rPr>
              <a:t>Социальные</a:t>
            </a:r>
            <a:r>
              <a:rPr lang="ru-RU" sz="2400" dirty="0" smtClean="0">
                <a:latin typeface="+mj-lt"/>
                <a:ea typeface="Calibri"/>
              </a:rPr>
              <a:t> </a:t>
            </a:r>
            <a:r>
              <a:rPr lang="ru-RU" sz="2400" dirty="0">
                <a:latin typeface="+mj-lt"/>
                <a:ea typeface="Calibri"/>
              </a:rPr>
              <a:t>– это мотивы, связанные с тем, что лежит вне самой учебной деятельности, мотивы, направленные на другого человека в ходе учебного процесса; 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809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381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25 октября 2012г.</vt:lpstr>
      <vt:lpstr>Презентация PowerPoint</vt:lpstr>
      <vt:lpstr>Презентация PowerPoint</vt:lpstr>
      <vt:lpstr>«Почему в наше время,  в век компьютерных технологий и их широкого применения в образовательном процессе многие дети относятся к учебе совершенно безразлично?» </vt:lpstr>
      <vt:lpstr>Презентация PowerPoint</vt:lpstr>
      <vt:lpstr>Мотивация учения</vt:lpstr>
      <vt:lpstr>Коммуникативная мотивация (потребность в общении)</vt:lpstr>
      <vt:lpstr>МОТИВЫ</vt:lpstr>
      <vt:lpstr>Презентация PowerPoint</vt:lpstr>
      <vt:lpstr>Диагностика учебной мотивации старшеклассников</vt:lpstr>
      <vt:lpstr>Приоритеты в мотивах 11А и 11б классы</vt:lpstr>
      <vt:lpstr>Приоритеты в мотивах 10А и 10б классы</vt:lpstr>
      <vt:lpstr>Уровень мотивации в 10-11 классах</vt:lpstr>
      <vt:lpstr>УСЛОВИЯ РАЗВИТИЯ  УЧЕБНОЙ МОТИВАЦИИ  СОВРЕМЕННОГО ШКОЛЬНИКА</vt:lpstr>
      <vt:lpstr>Факторы,  влияющие на формирование устойчивой мотивации к учению  (начальная, средняя школа)</vt:lpstr>
      <vt:lpstr>Личностные качества учителя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user</cp:lastModifiedBy>
  <cp:revision>19</cp:revision>
  <dcterms:created xsi:type="dcterms:W3CDTF">2012-10-21T18:34:25Z</dcterms:created>
  <dcterms:modified xsi:type="dcterms:W3CDTF">2012-10-25T07:39:02Z</dcterms:modified>
</cp:coreProperties>
</file>