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0" r:id="rId3"/>
    <p:sldId id="271" r:id="rId4"/>
    <p:sldId id="285" r:id="rId5"/>
    <p:sldId id="257" r:id="rId6"/>
    <p:sldId id="286" r:id="rId7"/>
    <p:sldId id="259" r:id="rId8"/>
    <p:sldId id="268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ABE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3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A48B8-559B-46E5-86DB-30053B6CCB06}" type="datetimeFigureOut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9839A-5FBF-49CB-A3A5-257820F26A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7512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CCDD6-CDCC-46F4-8141-F61CE77C8F9A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4F30-3F09-45C6-9D60-993870847097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0D1A-FCE5-4B17-961B-C49D6CA9E264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4D4C-273A-4322-A238-8151A14D16F4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9595-B4D2-4F6F-BA90-084A037BEBC4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C507E-AE90-460D-A68A-993A959E8303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9B55-CEA9-419C-8F23-BA82F230302C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64BB-7ADC-45D2-AEA1-590209122D7D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B93-54F2-4846-9D89-18712F33E166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69DD-5C64-4738-B605-07672D7EE1CC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2E4E2-3F6D-4AF2-B72E-7EF5027DB853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D58E21C-8EE1-4780-B8E6-D5F7926746BE}" type="datetime1">
              <a:rPr lang="ru-RU" smtClean="0"/>
              <a:pPr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Бакулевич Ольга Анатольевна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50;&#1072;&#1083;&#1077;&#1085;&#1076;&#1072;&#1088;&#1100;%20&#1082;&#1086;&#1085;&#1082;&#1091;&#1088;&#1089;&#1086;&#1074;-2015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6378" y="188640"/>
            <a:ext cx="8183252" cy="14687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Подготовка педагогических работников и руководителей к участию в конкурсах профессионального мастерства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03648" y="5373216"/>
            <a:ext cx="6840760" cy="124020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Консультация для педагогов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cap="none" spc="0" dirty="0" smtClean="0">
                <a:latin typeface="Times New Roman" pitchFamily="18" charset="0"/>
                <a:cs typeface="Times New Roman" pitchFamily="18" charset="0"/>
              </a:rPr>
              <a:t>Автор: старший воспитатель </a:t>
            </a:r>
            <a:r>
              <a:rPr lang="ru-RU" cap="none" spc="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cap="none" spc="0" dirty="0" smtClean="0">
                <a:latin typeface="Times New Roman" pitchFamily="18" charset="0"/>
                <a:cs typeface="Times New Roman" pitchFamily="18" charset="0"/>
              </a:rPr>
              <a:t>оронцова Е.М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1785926"/>
            <a:ext cx="4536504" cy="34023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55691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263040"/>
          </a:xfrm>
        </p:spPr>
        <p:txBody>
          <a:bodyPr/>
          <a:lstStyle/>
          <a:p>
            <a:pPr algn="ctr"/>
            <a:r>
              <a:rPr lang="ru-RU" sz="2000" b="1" i="1" dirty="0">
                <a:solidFill>
                  <a:srgbClr val="0070C0"/>
                </a:solidFill>
              </a:rPr>
              <a:t>Конкурс профессионального мастерства </a:t>
            </a:r>
            <a:r>
              <a:rPr lang="ru-RU" sz="2000" b="1" i="1" dirty="0" smtClean="0">
                <a:solidFill>
                  <a:srgbClr val="0070C0"/>
                </a:solidFill>
              </a:rPr>
              <a:t>–</a:t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 </a:t>
            </a:r>
            <a:r>
              <a:rPr lang="ru-RU" sz="2000" b="1" i="1" dirty="0">
                <a:solidFill>
                  <a:srgbClr val="0070C0"/>
                </a:solidFill>
              </a:rPr>
              <a:t>инновационная форма повышения </a:t>
            </a:r>
            <a:r>
              <a:rPr lang="ru-RU" sz="2000" b="1" i="1" dirty="0" smtClean="0">
                <a:solidFill>
                  <a:srgbClr val="0070C0"/>
                </a:solidFill>
              </a:rPr>
              <a:t>квалификации</a:t>
            </a:r>
            <a:endParaRPr lang="ru-RU" sz="2000" b="1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916832"/>
            <a:ext cx="3677032" cy="338437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spc="300" dirty="0" smtClean="0">
                <a:solidFill>
                  <a:srgbClr val="FF0000"/>
                </a:solidFill>
              </a:rPr>
              <a:t>Конкурс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это традиции и новаторство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творческий потенциал и его реализация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обобщение опыта и трансляция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презентация достижений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рефлексивный анализ собственной деятельности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дальнейшее профессиональное саморазвитие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788024" y="1844824"/>
            <a:ext cx="367703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 smtClean="0">
                <a:solidFill>
                  <a:srgbClr val="FF0000"/>
                </a:solidFill>
              </a:rPr>
              <a:t>Педагогическое творчество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сочетание  нормативных и эвристических элементов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со-творчество с коллегами, обучающимися,  социальными партнерами в педагогическом процессе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поддержка педагогического творчества на разных уровнях управления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всевозможные формы (чтения, семинары, конференции, мастер-классы, фестивали)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123728" y="5918500"/>
            <a:ext cx="4613136" cy="3841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hlinkClick r:id="rId2" action="ppaction://hlinkfile"/>
              </a:rPr>
              <a:t>Календарь конкурсов на 2015-2016 учебный год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6293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08012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 «Учитель года России» 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система профессионально-личностного развития педагога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5"/>
            <a:ext cx="8352928" cy="12241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	Изменен порядок 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проведения федерального этапа Всероссийского конкурса «Учитель года России», который вступает в силу и является руководством для организации методической работы в образовательной организации,  на уровне муниципального образования в 2015/2016 учебном году, утвержден оргкомитетом Всероссийского конкурса «Учитель года России» от 14 августа 2015г. (протокол №НТ-31/08 </a:t>
            </a:r>
            <a:r>
              <a:rPr lang="ru-RU" i="1" dirty="0" err="1">
                <a:solidFill>
                  <a:schemeClr val="accent3">
                    <a:lumMod val="50000"/>
                  </a:schemeClr>
                </a:solidFill>
              </a:rPr>
              <a:t>пр</a:t>
            </a: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).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just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23528" y="2852936"/>
            <a:ext cx="8579296" cy="381642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/>
              <a:t>Конкурсные задания отражают современные тенденции и изменения  образовательной политики в соответствии с ФГОС:</a:t>
            </a:r>
          </a:p>
          <a:p>
            <a:pPr algn="ctr"/>
            <a:endParaRPr lang="ru-RU" sz="2000" dirty="0" smtClean="0"/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требование к четкости целеполагания;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акцент на развитие компетентности обучающихся в  выделении  основных  проблем современности и умение находить адекватные способы их решения;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приобретение опыта проектирования и организации в образовании;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ru-RU" sz="2000" dirty="0" smtClean="0"/>
              <a:t>проведение рефлексивного анализа и самооценки. </a:t>
            </a:r>
          </a:p>
          <a:p>
            <a:pPr marL="137160" indent="0"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546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653752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Конкурсные задания заочного этапа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20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323528" y="1179746"/>
            <a:ext cx="3744416" cy="381642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ru-RU" altLang="ru-RU" sz="2400" b="1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Методический семинар</a:t>
            </a:r>
          </a:p>
          <a:p>
            <a:pPr algn="ctr"/>
            <a:endParaRPr lang="ru-RU" altLang="ru-RU" sz="2400" b="1" i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err="1" smtClean="0">
                <a:solidFill>
                  <a:srgbClr val="CC3300"/>
                </a:solidFill>
              </a:rPr>
              <a:t>метапредметный</a:t>
            </a:r>
            <a:r>
              <a:rPr lang="ru-RU" altLang="ru-RU" sz="2000" i="1" dirty="0" smtClean="0">
                <a:solidFill>
                  <a:srgbClr val="CC3300"/>
                </a:solidFill>
              </a:rPr>
              <a:t> 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r>
              <a:rPr lang="ru-RU" altLang="ru-RU" sz="2000" i="1" dirty="0" smtClean="0">
                <a:solidFill>
                  <a:srgbClr val="CC3300"/>
                </a:solidFill>
              </a:rPr>
              <a:t>подход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b="1" i="1" dirty="0" smtClean="0">
                <a:solidFill>
                  <a:srgbClr val="CC3300"/>
                </a:solidFill>
              </a:rPr>
              <a:t>целостность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системность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b="1" i="1" dirty="0" smtClean="0">
                <a:solidFill>
                  <a:srgbClr val="CC3300"/>
                </a:solidFill>
              </a:rPr>
              <a:t>новизна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результативность</a:t>
            </a:r>
            <a:endParaRPr lang="ru-RU" altLang="ru-RU" sz="2000" b="1" i="1" dirty="0">
              <a:solidFill>
                <a:srgbClr val="CC3300"/>
              </a:solidFill>
            </a:endParaRPr>
          </a:p>
        </p:txBody>
      </p:sp>
      <p:sp>
        <p:nvSpPr>
          <p:cNvPr id="7" name="AutoShape 4"/>
          <p:cNvSpPr txBox="1">
            <a:spLocks noChangeArrowheads="1"/>
          </p:cNvSpPr>
          <p:nvPr/>
        </p:nvSpPr>
        <p:spPr bwMode="auto">
          <a:xfrm>
            <a:off x="4572000" y="1179746"/>
            <a:ext cx="4464496" cy="4985557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2400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Эссе «Я - Учитель»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языковая грамотность 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r>
              <a:rPr lang="ru-RU" altLang="ru-RU" sz="2000" i="1" dirty="0" smtClean="0">
                <a:solidFill>
                  <a:srgbClr val="CC3300"/>
                </a:solidFill>
              </a:rPr>
              <a:t>текста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обоснование актуальности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ценностные ориентиры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аргументированность 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r>
              <a:rPr lang="ru-RU" altLang="ru-RU" sz="2000" i="1" dirty="0" smtClean="0">
                <a:solidFill>
                  <a:srgbClr val="CC3300"/>
                </a:solidFill>
              </a:rPr>
              <a:t>позиции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умение формулировать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проблемы и видеть пути 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решения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рефлексивность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оригинальность изложения</a:t>
            </a:r>
            <a:endParaRPr lang="ru-RU" altLang="ru-RU" sz="20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102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02947"/>
            <a:ext cx="8568952" cy="1143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Конкурсные задания очного этапа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accent3">
                    <a:lumMod val="50000"/>
                  </a:schemeClr>
                </a:solidFill>
              </a:rPr>
              <a:t>профессионал – мастер -  лидер</a:t>
            </a:r>
            <a:endParaRPr lang="ru-RU" sz="20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4716016" y="1340768"/>
            <a:ext cx="4248472" cy="5040560"/>
          </a:xfrm>
          <a:prstGeom prst="roundRect">
            <a:avLst>
              <a:gd name="adj" fmla="val 16667"/>
            </a:avLst>
          </a:prstGeom>
          <a:solidFill>
            <a:srgbClr val="3ABEAE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</p:spPr>
        <p:txBody>
          <a:bodyPr wrap="none" anchor="ctr">
            <a:normAutofit fontScale="55000" lnSpcReduction="20000"/>
          </a:bodyPr>
          <a:lstStyle/>
          <a:p>
            <a:pPr algn="ctr"/>
            <a:r>
              <a:rPr lang="ru-RU" alt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МАСТЕР – КЛАСС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>
                <a:solidFill>
                  <a:schemeClr val="accent6">
                    <a:lumMod val="50000"/>
                  </a:schemeClr>
                </a:solidFill>
              </a:rPr>
              <a:t>Актуальность и методическое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/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обоснование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Творческий подход и </a:t>
            </a:r>
          </a:p>
          <a:p>
            <a:pPr marL="0" indent="0"/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импровизация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Исследовательская компетентность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Коммуникативная культура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Рефлексивная культура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Информационная и языковая культура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Ценностные ориентиры и </a:t>
            </a:r>
          </a:p>
          <a:p>
            <a:pPr marL="0" indent="0"/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воспитательная направленность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err="1" smtClean="0">
                <a:solidFill>
                  <a:schemeClr val="accent6">
                    <a:lumMod val="50000"/>
                  </a:schemeClr>
                </a:solidFill>
              </a:rPr>
              <a:t>Метапредметность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 и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у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ниверсальность подходов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Развивающий характер и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результативность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Проектная деятельность с опорой </a:t>
            </a:r>
          </a:p>
          <a:p>
            <a:pPr marL="0" indent="0"/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на разнообразные образовательные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/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потребности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alt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AutoShape 4"/>
          <p:cNvSpPr txBox="1">
            <a:spLocks noChangeArrowheads="1"/>
          </p:cNvSpPr>
          <p:nvPr/>
        </p:nvSpPr>
        <p:spPr bwMode="auto">
          <a:xfrm>
            <a:off x="107504" y="1340768"/>
            <a:ext cx="4464496" cy="5129573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rtlCol="0" anchor="ctr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2400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Р О К  (учебное занятие)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Информационная и языковая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грамотность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Результативность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Методическое мастерство и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творчество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Мотивирование к обучению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Рефлексивность и оценивание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Организационная культура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Эффективная коммуникация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Наличие ценностных ориентиров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Метапредметный и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междисциплинарный подход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Поддержка самостоятельности 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r>
              <a:rPr lang="ru-RU" altLang="ru-RU" sz="2000" i="1" dirty="0" smtClean="0">
                <a:solidFill>
                  <a:srgbClr val="CC3300"/>
                </a:solidFill>
              </a:rPr>
              <a:t>и</a:t>
            </a:r>
            <a:r>
              <a:rPr lang="ru-RU" altLang="ru-RU" sz="2000" i="1" dirty="0" smtClean="0">
                <a:solidFill>
                  <a:srgbClr val="CC3300"/>
                </a:solidFill>
              </a:rPr>
              <a:t> творчества </a:t>
            </a:r>
            <a:r>
              <a:rPr lang="ru-RU" altLang="ru-RU" sz="2000" i="1" dirty="0" smtClean="0">
                <a:solidFill>
                  <a:srgbClr val="CC3300"/>
                </a:solidFill>
              </a:rPr>
              <a:t>обучающихся</a:t>
            </a:r>
          </a:p>
          <a:p>
            <a:pPr marL="0" indent="0"/>
            <a:endParaRPr lang="ru-RU" altLang="ru-RU" sz="20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826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02947"/>
            <a:ext cx="8568952" cy="705773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Конкурсные задания очного этапа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endParaRPr lang="ru-RU" sz="20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4572000" y="980728"/>
            <a:ext cx="4320480" cy="50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</p:spPr>
        <p:txBody>
          <a:bodyPr wrap="none" anchor="ctr">
            <a:normAutofit/>
          </a:bodyPr>
          <a:lstStyle/>
          <a:p>
            <a:pPr algn="ctr"/>
            <a:r>
              <a:rPr lang="ru-RU" alt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Образовательный проект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Исследовательская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деятельность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Коммуникационная и </a:t>
            </a:r>
          </a:p>
          <a:p>
            <a:pPr marL="0" indent="0"/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языковая культура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Актуальность и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р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еалистичность  решений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Результативность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Творчество и </a:t>
            </a:r>
            <a:r>
              <a:rPr lang="ru-RU" altLang="ru-RU" sz="2000" i="1" dirty="0" err="1" smtClean="0">
                <a:solidFill>
                  <a:schemeClr val="accent6">
                    <a:lumMod val="50000"/>
                  </a:schemeClr>
                </a:solidFill>
              </a:rPr>
              <a:t>оригиналь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</a:p>
          <a:p>
            <a:r>
              <a:rPr lang="ru-RU" altLang="ru-RU" sz="2000" i="1" dirty="0" err="1" smtClean="0">
                <a:solidFill>
                  <a:schemeClr val="accent6">
                    <a:lumMod val="50000"/>
                  </a:schemeClr>
                </a:solidFill>
              </a:rPr>
              <a:t>ность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представлении 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altLang="ru-RU" sz="2000" i="1" dirty="0" smtClean="0">
                <a:solidFill>
                  <a:schemeClr val="accent6">
                    <a:lumMod val="50000"/>
                  </a:schemeClr>
                </a:solidFill>
              </a:rPr>
              <a:t>проекта</a:t>
            </a:r>
            <a:endParaRPr lang="ru-RU" altLang="ru-RU" sz="2000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/>
            <a:endParaRPr lang="ru-RU" alt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AutoShape 4"/>
          <p:cNvSpPr txBox="1">
            <a:spLocks noChangeArrowheads="1"/>
          </p:cNvSpPr>
          <p:nvPr/>
        </p:nvSpPr>
        <p:spPr bwMode="auto">
          <a:xfrm>
            <a:off x="155825" y="908720"/>
            <a:ext cx="4227769" cy="5129573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2400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совет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Понимание проблемы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Убедительность и 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r>
              <a:rPr lang="ru-RU" altLang="ru-RU" sz="2000" i="1" dirty="0" smtClean="0">
                <a:solidFill>
                  <a:srgbClr val="CC3300"/>
                </a:solidFill>
              </a:rPr>
              <a:t>а</a:t>
            </a:r>
            <a:r>
              <a:rPr lang="ru-RU" altLang="ru-RU" sz="2000" i="1" dirty="0" smtClean="0">
                <a:solidFill>
                  <a:srgbClr val="CC3300"/>
                </a:solidFill>
              </a:rPr>
              <a:t>ргументация  позиции</a:t>
            </a:r>
            <a:endParaRPr lang="ru-RU" altLang="ru-RU" sz="2000" i="1" dirty="0" smtClean="0">
              <a:solidFill>
                <a:srgbClr val="CC33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Взаимодействие и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коммуникационная культура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Творческий подход и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оригинальность суждений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altLang="ru-RU" sz="2000" i="1" dirty="0" smtClean="0">
                <a:solidFill>
                  <a:srgbClr val="CC3300"/>
                </a:solidFill>
              </a:rPr>
              <a:t>Информационная и </a:t>
            </a:r>
          </a:p>
          <a:p>
            <a:pPr marL="0" indent="0"/>
            <a:r>
              <a:rPr lang="ru-RU" altLang="ru-RU" sz="2000" i="1" dirty="0" smtClean="0">
                <a:solidFill>
                  <a:srgbClr val="CC3300"/>
                </a:solidFill>
              </a:rPr>
              <a:t>языковая культура</a:t>
            </a:r>
          </a:p>
          <a:p>
            <a:pPr marL="0" indent="0"/>
            <a:endParaRPr lang="ru-RU" altLang="ru-RU" sz="2000" i="1" dirty="0">
              <a:solidFill>
                <a:srgbClr val="CC3300"/>
              </a:solidFill>
            </a:endParaRPr>
          </a:p>
        </p:txBody>
      </p:sp>
      <p:sp>
        <p:nvSpPr>
          <p:cNvPr id="5" name="AutoShape 4"/>
          <p:cNvSpPr txBox="1">
            <a:spLocks noChangeArrowheads="1"/>
          </p:cNvSpPr>
          <p:nvPr/>
        </p:nvSpPr>
        <p:spPr bwMode="auto">
          <a:xfrm>
            <a:off x="611560" y="6165304"/>
            <a:ext cx="7992888" cy="59086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altLang="ru-RU" sz="2800" i="1" dirty="0" smtClean="0">
                <a:solidFill>
                  <a:schemeClr val="accent6">
                    <a:lumMod val="50000"/>
                  </a:schemeClr>
                </a:solidFill>
              </a:rPr>
              <a:t>Круглый стол образовательных политиков</a:t>
            </a:r>
            <a:endParaRPr lang="ru-RU" altLang="ru-RU" sz="20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92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65760"/>
            <a:ext cx="8784976" cy="548640"/>
          </a:xfrm>
        </p:spPr>
        <p:txBody>
          <a:bodyPr>
            <a:normAutofit/>
          </a:bodyPr>
          <a:lstStyle/>
          <a:p>
            <a:pPr algn="ctr"/>
            <a:r>
              <a:rPr lang="ru-RU" sz="2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правильно оформить заявку и материалы на конкурс</a:t>
            </a:r>
            <a:endParaRPr lang="ru-RU" sz="2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052736"/>
            <a:ext cx="5482952" cy="396044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Владеть информацией о конкурсах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Подать заявку  (Вы – </a:t>
            </a:r>
            <a:r>
              <a:rPr lang="ru-RU" sz="2000" dirty="0" err="1" smtClean="0"/>
              <a:t>аппликант</a:t>
            </a:r>
            <a:r>
              <a:rPr lang="ru-RU" sz="2000" dirty="0" smtClean="0"/>
              <a:t>)</a:t>
            </a:r>
          </a:p>
          <a:p>
            <a:pPr marL="0" indent="0"/>
            <a:r>
              <a:rPr lang="ru-RU" sz="2000" dirty="0" smtClean="0"/>
              <a:t>3. Внимательно ознакомиться с положением о конкурсе</a:t>
            </a:r>
          </a:p>
          <a:p>
            <a:pPr marL="0" indent="0"/>
            <a:r>
              <a:rPr lang="ru-RU" sz="2000" dirty="0" smtClean="0"/>
              <a:t>4. Отказаться от плагиата</a:t>
            </a:r>
          </a:p>
          <a:p>
            <a:pPr marL="0" indent="0"/>
            <a:r>
              <a:rPr lang="ru-RU" sz="2000" dirty="0" smtClean="0"/>
              <a:t>5. Уделить больше внимания результативности своей педагогической деятельности, в том числе применение современных технологий </a:t>
            </a:r>
          </a:p>
          <a:p>
            <a:pPr marL="0" indent="0"/>
            <a:r>
              <a:rPr lang="ru-RU" sz="2000" dirty="0" smtClean="0"/>
              <a:t>6. Профессиональное портфолио – накопительный методический ресурс</a:t>
            </a:r>
          </a:p>
          <a:p>
            <a:pPr marL="0" indent="0"/>
            <a:endParaRPr lang="ru-RU" sz="2000" dirty="0" smtClean="0"/>
          </a:p>
          <a:p>
            <a:pPr marL="457200" indent="-457200">
              <a:buAutoNum type="arabicPeriod"/>
            </a:pPr>
            <a:endParaRPr lang="ru-RU" sz="2000" dirty="0"/>
          </a:p>
          <a:p>
            <a:pPr marL="137160" indent="0" algn="just">
              <a:buNone/>
            </a:pPr>
            <a:endParaRPr lang="ru-RU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20" y="1628800"/>
            <a:ext cx="3040112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57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916832"/>
            <a:ext cx="6120680" cy="18002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99483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b2466f3a7a4a5424cec4fbe86ee12dc547fdb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838</TotalTime>
  <Words>380</Words>
  <Application>Microsoft Office PowerPoint</Application>
  <PresentationFormat>Экран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Углы</vt:lpstr>
      <vt:lpstr>Подготовка педагогических работников и руководителей к участию в конкурсах профессионального мастерства</vt:lpstr>
      <vt:lpstr>Конкурс профессионального мастерства –   инновационная форма повышения квалификации</vt:lpstr>
      <vt:lpstr>Конкурс «Учитель года России»  как система профессионально-личностного развития педагога</vt:lpstr>
      <vt:lpstr>Конкурсные задания заочного этапа </vt:lpstr>
      <vt:lpstr>Конкурсные задания очного этапа профессионал – мастер -  лидер</vt:lpstr>
      <vt:lpstr>Конкурсные задания очного этапа </vt:lpstr>
      <vt:lpstr>Как правильно оформить заявку и материалы на конкурс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 v1</cp:lastModifiedBy>
  <cp:revision>54</cp:revision>
  <dcterms:created xsi:type="dcterms:W3CDTF">2014-09-22T06:41:29Z</dcterms:created>
  <dcterms:modified xsi:type="dcterms:W3CDTF">2016-03-22T06:00:30Z</dcterms:modified>
</cp:coreProperties>
</file>