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7" r:id="rId2"/>
    <p:sldId id="257" r:id="rId3"/>
    <p:sldId id="278" r:id="rId4"/>
    <p:sldId id="279" r:id="rId5"/>
    <p:sldId id="281" r:id="rId6"/>
    <p:sldId id="287" r:id="rId7"/>
    <p:sldId id="280" r:id="rId8"/>
    <p:sldId id="282" r:id="rId9"/>
    <p:sldId id="307" r:id="rId10"/>
    <p:sldId id="283" r:id="rId11"/>
    <p:sldId id="284" r:id="rId12"/>
    <p:sldId id="289" r:id="rId13"/>
    <p:sldId id="305" r:id="rId14"/>
    <p:sldId id="290" r:id="rId15"/>
    <p:sldId id="291" r:id="rId16"/>
    <p:sldId id="303" r:id="rId17"/>
    <p:sldId id="306" r:id="rId18"/>
    <p:sldId id="304" r:id="rId19"/>
    <p:sldId id="285" r:id="rId20"/>
    <p:sldId id="300" r:id="rId21"/>
    <p:sldId id="308" r:id="rId22"/>
  </p:sldIdLst>
  <p:sldSz cx="10440988" cy="7921625"/>
  <p:notesSz cx="6858000" cy="9144000"/>
  <p:defaultTextStyle>
    <a:defPPr>
      <a:defRPr lang="ru-RU"/>
    </a:defPPr>
    <a:lvl1pPr marL="0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3776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7552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81328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75104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8880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62656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56432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50208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>
          <p15:clr>
            <a:srgbClr val="A4A3A4"/>
          </p15:clr>
        </p15:guide>
        <p15:guide id="2" pos="3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E5E5"/>
    <a:srgbClr val="9E0000"/>
    <a:srgbClr val="A40000"/>
    <a:srgbClr val="FFDDE5"/>
    <a:srgbClr val="C00000"/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528" y="72"/>
      </p:cViewPr>
      <p:guideLst>
        <p:guide orient="horz" pos="2496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6" y="2460842"/>
            <a:ext cx="8874841" cy="16980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50" y="4488924"/>
            <a:ext cx="7308692" cy="20244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9716" y="317233"/>
            <a:ext cx="2349222" cy="67590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049" y="317233"/>
            <a:ext cx="6873651" cy="67590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7" y="5090381"/>
            <a:ext cx="8874841" cy="1573323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7" y="3357523"/>
            <a:ext cx="8874841" cy="1732855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37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75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751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68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626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564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502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2050" y="1848380"/>
            <a:ext cx="4611436" cy="5227906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07503" y="1848380"/>
            <a:ext cx="4611436" cy="5227906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1" y="1773200"/>
            <a:ext cx="4613249" cy="73898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776" indent="0">
              <a:buNone/>
              <a:defRPr sz="2200" b="1"/>
            </a:lvl2pPr>
            <a:lvl3pPr marL="987552" indent="0">
              <a:buNone/>
              <a:defRPr sz="1900" b="1"/>
            </a:lvl3pPr>
            <a:lvl4pPr marL="1481328" indent="0">
              <a:buNone/>
              <a:defRPr sz="1700" b="1"/>
            </a:lvl4pPr>
            <a:lvl5pPr marL="1975104" indent="0">
              <a:buNone/>
              <a:defRPr sz="1700" b="1"/>
            </a:lvl5pPr>
            <a:lvl6pPr marL="2468880" indent="0">
              <a:buNone/>
              <a:defRPr sz="1700" b="1"/>
            </a:lvl6pPr>
            <a:lvl7pPr marL="2962656" indent="0">
              <a:buNone/>
              <a:defRPr sz="1700" b="1"/>
            </a:lvl7pPr>
            <a:lvl8pPr marL="3456432" indent="0">
              <a:buNone/>
              <a:defRPr sz="1700" b="1"/>
            </a:lvl8pPr>
            <a:lvl9pPr marL="395020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051" y="2512183"/>
            <a:ext cx="4613249" cy="45641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8" y="1773200"/>
            <a:ext cx="4615062" cy="73898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776" indent="0">
              <a:buNone/>
              <a:defRPr sz="2200" b="1"/>
            </a:lvl2pPr>
            <a:lvl3pPr marL="987552" indent="0">
              <a:buNone/>
              <a:defRPr sz="1900" b="1"/>
            </a:lvl3pPr>
            <a:lvl4pPr marL="1481328" indent="0">
              <a:buNone/>
              <a:defRPr sz="1700" b="1"/>
            </a:lvl4pPr>
            <a:lvl5pPr marL="1975104" indent="0">
              <a:buNone/>
              <a:defRPr sz="1700" b="1"/>
            </a:lvl5pPr>
            <a:lvl6pPr marL="2468880" indent="0">
              <a:buNone/>
              <a:defRPr sz="1700" b="1"/>
            </a:lvl6pPr>
            <a:lvl7pPr marL="2962656" indent="0">
              <a:buNone/>
              <a:defRPr sz="1700" b="1"/>
            </a:lvl7pPr>
            <a:lvl8pPr marL="3456432" indent="0">
              <a:buNone/>
              <a:defRPr sz="1700" b="1"/>
            </a:lvl8pPr>
            <a:lvl9pPr marL="395020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78" y="2512183"/>
            <a:ext cx="4615062" cy="45641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1" y="315398"/>
            <a:ext cx="3435014" cy="134227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2136" y="315399"/>
            <a:ext cx="5836802" cy="6760887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1" y="1657674"/>
            <a:ext cx="3435014" cy="5418612"/>
          </a:xfrm>
        </p:spPr>
        <p:txBody>
          <a:bodyPr/>
          <a:lstStyle>
            <a:lvl1pPr marL="0" indent="0">
              <a:buNone/>
              <a:defRPr sz="1500"/>
            </a:lvl1pPr>
            <a:lvl2pPr marL="493776" indent="0">
              <a:buNone/>
              <a:defRPr sz="1300"/>
            </a:lvl2pPr>
            <a:lvl3pPr marL="987552" indent="0">
              <a:buNone/>
              <a:defRPr sz="1100"/>
            </a:lvl3pPr>
            <a:lvl4pPr marL="1481328" indent="0">
              <a:buNone/>
              <a:defRPr sz="1000"/>
            </a:lvl4pPr>
            <a:lvl5pPr marL="1975104" indent="0">
              <a:buNone/>
              <a:defRPr sz="1000"/>
            </a:lvl5pPr>
            <a:lvl6pPr marL="2468880" indent="0">
              <a:buNone/>
              <a:defRPr sz="1000"/>
            </a:lvl6pPr>
            <a:lvl7pPr marL="2962656" indent="0">
              <a:buNone/>
              <a:defRPr sz="1000"/>
            </a:lvl7pPr>
            <a:lvl8pPr marL="3456432" indent="0">
              <a:buNone/>
              <a:defRPr sz="1000"/>
            </a:lvl8pPr>
            <a:lvl9pPr marL="395020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8" y="5545140"/>
            <a:ext cx="6264593" cy="65463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8" y="707812"/>
            <a:ext cx="6264593" cy="4752975"/>
          </a:xfrm>
        </p:spPr>
        <p:txBody>
          <a:bodyPr/>
          <a:lstStyle>
            <a:lvl1pPr marL="0" indent="0">
              <a:buNone/>
              <a:defRPr sz="3500"/>
            </a:lvl1pPr>
            <a:lvl2pPr marL="493776" indent="0">
              <a:buNone/>
              <a:defRPr sz="3000"/>
            </a:lvl2pPr>
            <a:lvl3pPr marL="987552" indent="0">
              <a:buNone/>
              <a:defRPr sz="2600"/>
            </a:lvl3pPr>
            <a:lvl4pPr marL="1481328" indent="0">
              <a:buNone/>
              <a:defRPr sz="2200"/>
            </a:lvl4pPr>
            <a:lvl5pPr marL="1975104" indent="0">
              <a:buNone/>
              <a:defRPr sz="2200"/>
            </a:lvl5pPr>
            <a:lvl6pPr marL="2468880" indent="0">
              <a:buNone/>
              <a:defRPr sz="2200"/>
            </a:lvl6pPr>
            <a:lvl7pPr marL="2962656" indent="0">
              <a:buNone/>
              <a:defRPr sz="2200"/>
            </a:lvl7pPr>
            <a:lvl8pPr marL="3456432" indent="0">
              <a:buNone/>
              <a:defRPr sz="2200"/>
            </a:lvl8pPr>
            <a:lvl9pPr marL="395020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8" y="6199773"/>
            <a:ext cx="6264593" cy="929690"/>
          </a:xfrm>
        </p:spPr>
        <p:txBody>
          <a:bodyPr/>
          <a:lstStyle>
            <a:lvl1pPr marL="0" indent="0">
              <a:buNone/>
              <a:defRPr sz="1500"/>
            </a:lvl1pPr>
            <a:lvl2pPr marL="493776" indent="0">
              <a:buNone/>
              <a:defRPr sz="1300"/>
            </a:lvl2pPr>
            <a:lvl3pPr marL="987552" indent="0">
              <a:buNone/>
              <a:defRPr sz="1100"/>
            </a:lvl3pPr>
            <a:lvl4pPr marL="1481328" indent="0">
              <a:buNone/>
              <a:defRPr sz="1000"/>
            </a:lvl4pPr>
            <a:lvl5pPr marL="1975104" indent="0">
              <a:buNone/>
              <a:defRPr sz="1000"/>
            </a:lvl5pPr>
            <a:lvl6pPr marL="2468880" indent="0">
              <a:buNone/>
              <a:defRPr sz="1000"/>
            </a:lvl6pPr>
            <a:lvl7pPr marL="2962656" indent="0">
              <a:buNone/>
              <a:defRPr sz="1000"/>
            </a:lvl7pPr>
            <a:lvl8pPr marL="3456432" indent="0">
              <a:buNone/>
              <a:defRPr sz="1000"/>
            </a:lvl8pPr>
            <a:lvl9pPr marL="395020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C00000">
                <a:alpha val="76000"/>
              </a:srgbClr>
            </a:gs>
            <a:gs pos="97000">
              <a:srgbClr val="FFDDE5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1" y="317235"/>
            <a:ext cx="9396890" cy="1320271"/>
          </a:xfrm>
          <a:prstGeom prst="rect">
            <a:avLst/>
          </a:prstGeom>
        </p:spPr>
        <p:txBody>
          <a:bodyPr vert="horz" lIns="98755" tIns="49378" rIns="98755" bIns="4937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1" y="1848380"/>
            <a:ext cx="9396890" cy="5227906"/>
          </a:xfrm>
          <a:prstGeom prst="rect">
            <a:avLst/>
          </a:prstGeom>
        </p:spPr>
        <p:txBody>
          <a:bodyPr vert="horz" lIns="98755" tIns="49378" rIns="98755" bIns="4937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50" y="7342176"/>
            <a:ext cx="2436231" cy="421753"/>
          </a:xfrm>
          <a:prstGeom prst="rect">
            <a:avLst/>
          </a:prstGeom>
        </p:spPr>
        <p:txBody>
          <a:bodyPr vert="horz" lIns="98755" tIns="49378" rIns="98755" bIns="4937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6FEDD-E201-41B6-AF09-6E4F644A4686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39" y="7342176"/>
            <a:ext cx="3306313" cy="421753"/>
          </a:xfrm>
          <a:prstGeom prst="rect">
            <a:avLst/>
          </a:prstGeom>
        </p:spPr>
        <p:txBody>
          <a:bodyPr vert="horz" lIns="98755" tIns="49378" rIns="98755" bIns="4937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9" y="7342176"/>
            <a:ext cx="2436231" cy="421753"/>
          </a:xfrm>
          <a:prstGeom prst="rect">
            <a:avLst/>
          </a:prstGeom>
        </p:spPr>
        <p:txBody>
          <a:bodyPr vert="horz" lIns="98755" tIns="49378" rIns="98755" bIns="4937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B3C51-2DED-4AEB-8B1E-163B7DFA5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8755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0332" indent="-370332" algn="l" defTabSz="987552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2386" indent="-308610" algn="l" defTabSz="987552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216" indent="-246888" algn="l" defTabSz="98755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1992" indent="-246888" algn="l" defTabSz="98755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5768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9544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03320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7552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81328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5104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880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656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432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50208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Kira\Documents\&#1044;&#1077;&#1090;&#1089;&#1082;&#1080;&#1081;%20&#1089;&#1072;&#1076;\2017-2018\&#1055;&#1088;&#1077;&#1079;&#1077;&#1085;&#1090;&#1072;&#1094;&#1080;&#1103;%20&#1052;&#1086;&#1089;&#1082;&#1074;&#1072;\&#1043;&#1080;&#1084;&#1085;%20&#1051;&#1080;&#1089;&#1103;&#1085;&#1089;&#1082;&#1080;&#1081;%20&#1044;&#1091;&#1085;&#1072;&#1077;&#1074;&#1089;&#1082;&#1080;&#1081;.mp3" TargetMode="Externa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Картинки по запросу красная площадь"/>
          <p:cNvPicPr>
            <a:picLocks noChangeAspect="1" noChangeArrowheads="1"/>
          </p:cNvPicPr>
          <p:nvPr/>
        </p:nvPicPr>
        <p:blipFill>
          <a:blip r:embed="rId2" cstate="print">
            <a:lum bright="39000" contrast="-44000"/>
          </a:blip>
          <a:srcRect/>
          <a:stretch>
            <a:fillRect/>
          </a:stretch>
        </p:blipFill>
        <p:spPr bwMode="auto">
          <a:xfrm>
            <a:off x="223491" y="217897"/>
            <a:ext cx="9994008" cy="751490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" y="490580"/>
            <a:ext cx="10440988" cy="4301992"/>
          </a:xfrm>
          <a:prstGeom prst="rect">
            <a:avLst/>
          </a:prstGeom>
        </p:spPr>
        <p:txBody>
          <a:bodyPr vert="horz" lIns="98755" tIns="49378" rIns="98755" bIns="49378" rtlCol="0" anchor="ctr">
            <a:noAutofit/>
          </a:bodyPr>
          <a:lstStyle/>
          <a:p>
            <a:pPr marL="0" marR="0" lvl="0" indent="0" algn="ctr" defTabSz="9875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Москва – </a:t>
            </a:r>
            <a:br>
              <a:rPr kumimoji="0" lang="ru-RU" sz="1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столица нашей Родины</a:t>
            </a:r>
            <a:endParaRPr kumimoji="0" lang="ru-RU" sz="100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983030" y="5167849"/>
            <a:ext cx="7170763" cy="2535879"/>
          </a:xfrm>
          <a:prstGeom prst="rect">
            <a:avLst/>
          </a:prstGeom>
        </p:spPr>
        <p:txBody>
          <a:bodyPr vert="horz" lIns="98755" tIns="49378" rIns="98755" bIns="49378" rtlCol="0">
            <a:noAutofit/>
          </a:bodyPr>
          <a:lstStyle/>
          <a:p>
            <a:pPr marL="370332" marR="0" lvl="0" indent="-370332" algn="l" defTabSz="9875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Проект в старшей группе № 1</a:t>
            </a:r>
          </a:p>
          <a:p>
            <a:pPr marL="370332" marR="0" lvl="0" indent="-370332" algn="l" defTabSz="9875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ГБ ДОУ детский сад № 2</a:t>
            </a:r>
          </a:p>
          <a:p>
            <a:pPr marL="370332" marR="0" lvl="0" indent="-370332" algn="l" defTabSz="9875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Воспитател</a:t>
            </a:r>
            <a:r>
              <a:rPr lang="ru-RU" sz="3600" b="1" dirty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Протопопова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К.В.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982" y="144388"/>
            <a:ext cx="91450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Изобразительная деятельность 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область «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6198" y="1512539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«Спасская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башня Кремля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Kira\Documents\Детский сад\2017-2018\Презентация Москва\Фотки\1980-01-01 00.00.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342" y="5544988"/>
            <a:ext cx="2894410" cy="2170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Kira\Documents\Детский сад\2017-2018\Презентация Москва\Фотки\1980-01-01 00.00.40.jpg"/>
          <p:cNvPicPr>
            <a:picLocks noChangeAspect="1" noChangeArrowheads="1"/>
          </p:cNvPicPr>
          <p:nvPr/>
        </p:nvPicPr>
        <p:blipFill>
          <a:blip r:embed="rId3" cstate="print"/>
          <a:srcRect t="1134" r="2998" b="5841"/>
          <a:stretch>
            <a:fillRect/>
          </a:stretch>
        </p:blipFill>
        <p:spPr bwMode="auto">
          <a:xfrm>
            <a:off x="467966" y="5544988"/>
            <a:ext cx="300325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C:\Users\Kira\Documents\Детский сад\2017-2018\Презентация Москва\Фотки\1980-01-01 00.01.07.jpg"/>
          <p:cNvPicPr>
            <a:picLocks noChangeAspect="1" noChangeArrowheads="1"/>
          </p:cNvPicPr>
          <p:nvPr/>
        </p:nvPicPr>
        <p:blipFill>
          <a:blip r:embed="rId4" cstate="print"/>
          <a:srcRect t="1109" r="2654" b="3493"/>
          <a:stretch>
            <a:fillRect/>
          </a:stretch>
        </p:blipFill>
        <p:spPr bwMode="auto">
          <a:xfrm>
            <a:off x="7092702" y="5544988"/>
            <a:ext cx="2938931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C:\Users\Kira\Documents\Детский сад\2017-2018\Презентация Москва\Фотки\1980-01-01 00.01.45.jpg"/>
          <p:cNvPicPr>
            <a:picLocks noChangeAspect="1" noChangeArrowheads="1"/>
          </p:cNvPicPr>
          <p:nvPr/>
        </p:nvPicPr>
        <p:blipFill>
          <a:blip r:embed="rId5" cstate="print"/>
          <a:srcRect t="5038" r="11196"/>
          <a:stretch>
            <a:fillRect/>
          </a:stretch>
        </p:blipFill>
        <p:spPr bwMode="auto">
          <a:xfrm>
            <a:off x="3780334" y="2664668"/>
            <a:ext cx="3284261" cy="2634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5" name="Picture 7" descr="C:\Users\Kira\Documents\Детский сад\2017-2018\Презентация Москва\Фотки\1980-01-01 00.01.00.jpg"/>
          <p:cNvPicPr>
            <a:picLocks noChangeAspect="1" noChangeArrowheads="1"/>
          </p:cNvPicPr>
          <p:nvPr/>
        </p:nvPicPr>
        <p:blipFill>
          <a:blip r:embed="rId6" cstate="print"/>
          <a:srcRect l="11765" t="5704" r="4812"/>
          <a:stretch>
            <a:fillRect/>
          </a:stretch>
        </p:blipFill>
        <p:spPr bwMode="auto">
          <a:xfrm>
            <a:off x="251942" y="2088604"/>
            <a:ext cx="331268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6" name="Picture 8" descr="C:\Users\Kira\Documents\Детский сад\2017-2018\Презентация Москва\Фотки\1980-01-01 00.01.20.jpg"/>
          <p:cNvPicPr>
            <a:picLocks noChangeAspect="1" noChangeArrowheads="1"/>
          </p:cNvPicPr>
          <p:nvPr/>
        </p:nvPicPr>
        <p:blipFill>
          <a:blip r:embed="rId7" cstate="print"/>
          <a:srcRect t="7431"/>
          <a:stretch>
            <a:fillRect/>
          </a:stretch>
        </p:blipFill>
        <p:spPr bwMode="auto">
          <a:xfrm>
            <a:off x="6804670" y="2088604"/>
            <a:ext cx="342267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943" y="216396"/>
            <a:ext cx="4536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Аппликация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«Спасская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башня Кремля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8194" name="Picture 2" descr="C:\Users\Kira\Documents\Детский сад\2017-2018\Презентация Москва\Фотки\1980-01-01 00.00.1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973" y="1512540"/>
            <a:ext cx="4104785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80534" y="28840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Конструирование из бумаги «Спасская башня»</a:t>
            </a:r>
          </a:p>
        </p:txBody>
      </p:sp>
      <p:pic>
        <p:nvPicPr>
          <p:cNvPr id="8195" name="Picture 3" descr="C:\Users\Kira\Documents\Детский сад\2017-2018\Презентация Москва\Фотки\1980-01-01 00.00.25-1.jpg"/>
          <p:cNvPicPr>
            <a:picLocks noChangeAspect="1" noChangeArrowheads="1"/>
          </p:cNvPicPr>
          <p:nvPr/>
        </p:nvPicPr>
        <p:blipFill>
          <a:blip r:embed="rId3" cstate="print"/>
          <a:srcRect r="16921"/>
          <a:stretch>
            <a:fillRect/>
          </a:stretch>
        </p:blipFill>
        <p:spPr bwMode="auto">
          <a:xfrm>
            <a:off x="5940574" y="1512540"/>
            <a:ext cx="3456384" cy="5547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Kira\Documents\Детский сад\2017-2018\Презентация Москва\Фотки\1980-01-01 00.00.20-1.jpg"/>
          <p:cNvPicPr>
            <a:picLocks noChangeAspect="1" noChangeArrowheads="1"/>
          </p:cNvPicPr>
          <p:nvPr/>
        </p:nvPicPr>
        <p:blipFill>
          <a:blip r:embed="rId2" cstate="print"/>
          <a:srcRect t="22447"/>
          <a:stretch>
            <a:fillRect/>
          </a:stretch>
        </p:blipFill>
        <p:spPr bwMode="auto">
          <a:xfrm>
            <a:off x="6300614" y="5400972"/>
            <a:ext cx="3917317" cy="2278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Kira\Documents\Детский сад\2017-2018\Презентация Москва\Фотки\1980-01-01 00.00.33-1.jpg"/>
          <p:cNvPicPr>
            <a:picLocks noChangeAspect="1" noChangeArrowheads="1"/>
          </p:cNvPicPr>
          <p:nvPr/>
        </p:nvPicPr>
        <p:blipFill>
          <a:blip r:embed="rId3" cstate="print"/>
          <a:srcRect l="25731" t="28071" r="19722" b="3312"/>
          <a:stretch>
            <a:fillRect/>
          </a:stretch>
        </p:blipFill>
        <p:spPr bwMode="auto">
          <a:xfrm>
            <a:off x="5292502" y="3312740"/>
            <a:ext cx="2672925" cy="252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3950" y="43242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Лепка «Москва деревянная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Kira\Documents\Детский сад\2017-2018\Презентация Москва\Фотки\1980-01-01 00.00.08-3.jpg"/>
          <p:cNvPicPr>
            <a:picLocks noChangeAspect="1" noChangeArrowheads="1"/>
          </p:cNvPicPr>
          <p:nvPr/>
        </p:nvPicPr>
        <p:blipFill>
          <a:blip r:embed="rId4" cstate="print"/>
          <a:srcRect l="13491" t="6334" r="2601"/>
          <a:stretch>
            <a:fillRect/>
          </a:stretch>
        </p:blipFill>
        <p:spPr bwMode="auto">
          <a:xfrm>
            <a:off x="7524750" y="2232620"/>
            <a:ext cx="2706275" cy="2265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C:\Users\Kira\Documents\Детский сад\2017-2018\Презентация Москва\Фотки\1980-01-01 00.00.50.jpg"/>
          <p:cNvPicPr>
            <a:picLocks noChangeAspect="1" noChangeArrowheads="1"/>
          </p:cNvPicPr>
          <p:nvPr/>
        </p:nvPicPr>
        <p:blipFill>
          <a:blip r:embed="rId5" cstate="print"/>
          <a:srcRect t="7092" r="4253" b="6381"/>
          <a:stretch>
            <a:fillRect/>
          </a:stretch>
        </p:blipFill>
        <p:spPr bwMode="auto">
          <a:xfrm>
            <a:off x="5292502" y="216396"/>
            <a:ext cx="339972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C:\Users\Kira\Documents\Детский сад\2017-2018\Презентация Москва\Фотки\1980-01-01 00.01.31.jpg"/>
          <p:cNvPicPr>
            <a:picLocks noChangeAspect="1" noChangeArrowheads="1"/>
          </p:cNvPicPr>
          <p:nvPr/>
        </p:nvPicPr>
        <p:blipFill>
          <a:blip r:embed="rId6" cstate="print"/>
          <a:srcRect t="7594"/>
          <a:stretch>
            <a:fillRect/>
          </a:stretch>
        </p:blipFill>
        <p:spPr bwMode="auto">
          <a:xfrm>
            <a:off x="251942" y="1368524"/>
            <a:ext cx="4851266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8246" y="216397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Рисование 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«Русский сарафан»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Kira\Documents\Детский сад\2017-2018\Презентация Москва\Фотки\1980-01-01 00.00.41-1.jpg"/>
          <p:cNvPicPr>
            <a:picLocks noChangeAspect="1" noChangeArrowheads="1"/>
          </p:cNvPicPr>
          <p:nvPr/>
        </p:nvPicPr>
        <p:blipFill>
          <a:blip r:embed="rId2" cstate="print"/>
          <a:srcRect l="1571" t="2357" r="4153" b="2181"/>
          <a:stretch>
            <a:fillRect/>
          </a:stretch>
        </p:blipFill>
        <p:spPr bwMode="auto">
          <a:xfrm>
            <a:off x="2700214" y="4392860"/>
            <a:ext cx="2400267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Kira\Documents\Детский сад\2017-2018\Презентация Москва\Фотки\1980-01-01 00.00.57-2.jpg"/>
          <p:cNvPicPr>
            <a:picLocks noChangeAspect="1" noChangeArrowheads="1"/>
          </p:cNvPicPr>
          <p:nvPr/>
        </p:nvPicPr>
        <p:blipFill>
          <a:blip r:embed="rId3" cstate="print"/>
          <a:srcRect l="4813" t="3610" r="3738" b="3730"/>
          <a:stretch>
            <a:fillRect/>
          </a:stretch>
        </p:blipFill>
        <p:spPr bwMode="auto">
          <a:xfrm>
            <a:off x="5292502" y="4392860"/>
            <a:ext cx="239870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Kira\Documents\Детский сад\2017-2018\Презентация Москва\Фотки\1980-01-01 00.01.10-1.jpg"/>
          <p:cNvPicPr>
            <a:picLocks noChangeAspect="1" noChangeArrowheads="1"/>
          </p:cNvPicPr>
          <p:nvPr/>
        </p:nvPicPr>
        <p:blipFill>
          <a:blip r:embed="rId4" cstate="print"/>
          <a:srcRect l="10525" t="6578"/>
          <a:stretch>
            <a:fillRect/>
          </a:stretch>
        </p:blipFill>
        <p:spPr bwMode="auto">
          <a:xfrm>
            <a:off x="7884790" y="4392860"/>
            <a:ext cx="2336256" cy="3240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Users\Kira\Documents\Детский сад\2017-2018\Презентация Москва\Картинки\сарафа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478" y="1152500"/>
            <a:ext cx="1721473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C:\Users\Kira\Documents\Детский сад\2017-2018\Презентация Москва\Картинки\одежд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974" y="1152500"/>
            <a:ext cx="397695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7" name="Picture 9" descr="C:\Users\Kira\Documents\Детский сад\2017-2018\Презентация Москва\Картинки\одежда князе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726" y="1152500"/>
            <a:ext cx="246712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 descr="C:\Users\Kira\Documents\Детский сад\2017-2018\Презентация Москва\Фотки\1980-01-01 00.00.23 (2).jpg"/>
          <p:cNvPicPr>
            <a:picLocks noChangeAspect="1" noChangeArrowheads="1"/>
          </p:cNvPicPr>
          <p:nvPr/>
        </p:nvPicPr>
        <p:blipFill>
          <a:blip r:embed="rId8" cstate="print"/>
          <a:srcRect l="8013" t="2672" r="2928" b="2473"/>
          <a:stretch>
            <a:fillRect/>
          </a:stretch>
        </p:blipFill>
        <p:spPr bwMode="auto">
          <a:xfrm>
            <a:off x="251942" y="4392860"/>
            <a:ext cx="2304256" cy="3272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682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2062" y="21639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Лепка «Царь колокол»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Kira\Documents\Детский сад\2017-2018\Презентация Москва\Фотки\1980-01-01 00.00.45-1.jpg"/>
          <p:cNvPicPr>
            <a:picLocks noChangeAspect="1" noChangeArrowheads="1"/>
          </p:cNvPicPr>
          <p:nvPr/>
        </p:nvPicPr>
        <p:blipFill>
          <a:blip r:embed="rId2" cstate="print"/>
          <a:srcRect b="14943"/>
          <a:stretch>
            <a:fillRect/>
          </a:stretch>
        </p:blipFill>
        <p:spPr bwMode="auto">
          <a:xfrm>
            <a:off x="323950" y="792460"/>
            <a:ext cx="5588178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Kira\Documents\Детский сад\2017-2018\Презентация Москва\Фотки\1980-01-01 00.01.44.jpg"/>
          <p:cNvPicPr>
            <a:picLocks noChangeAspect="1" noChangeArrowheads="1"/>
          </p:cNvPicPr>
          <p:nvPr/>
        </p:nvPicPr>
        <p:blipFill>
          <a:blip r:embed="rId3" cstate="print"/>
          <a:srcRect l="1628" t="21705" r="3135" b="4499"/>
          <a:stretch>
            <a:fillRect/>
          </a:stretch>
        </p:blipFill>
        <p:spPr bwMode="auto">
          <a:xfrm>
            <a:off x="6228606" y="432420"/>
            <a:ext cx="396467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C:\Users\Kira\Documents\Детский сад\2017-2018\Презентация Москва\Фотки\1980-01-01 00.02.53.jpg"/>
          <p:cNvPicPr>
            <a:picLocks noChangeAspect="1" noChangeArrowheads="1"/>
          </p:cNvPicPr>
          <p:nvPr/>
        </p:nvPicPr>
        <p:blipFill>
          <a:blip r:embed="rId4" cstate="print"/>
          <a:srcRect l="26250" r="13375"/>
          <a:stretch>
            <a:fillRect/>
          </a:stretch>
        </p:blipFill>
        <p:spPr bwMode="auto">
          <a:xfrm>
            <a:off x="3564310" y="4824908"/>
            <a:ext cx="231847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5" descr="C:\Users\Kira\Documents\Детский сад\2017-2018\Презентация Москва\Фотки\1980-01-01 00.02.07.jpg"/>
          <p:cNvPicPr>
            <a:picLocks noChangeAspect="1" noChangeArrowheads="1"/>
          </p:cNvPicPr>
          <p:nvPr/>
        </p:nvPicPr>
        <p:blipFill>
          <a:blip r:embed="rId5" cstate="print"/>
          <a:srcRect l="26368" t="6904" r="3003" b="2698"/>
          <a:stretch>
            <a:fillRect/>
          </a:stretch>
        </p:blipFill>
        <p:spPr bwMode="auto">
          <a:xfrm>
            <a:off x="323950" y="4824908"/>
            <a:ext cx="300033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7" name="Picture 7" descr="C:\Users\Kira\Documents\Детский сад\2017-2018\Презентация Москва\Фотки\1980-01-01 00.01.25.jpg"/>
          <p:cNvPicPr>
            <a:picLocks noChangeAspect="1" noChangeArrowheads="1"/>
          </p:cNvPicPr>
          <p:nvPr/>
        </p:nvPicPr>
        <p:blipFill>
          <a:blip r:embed="rId6" cstate="print"/>
          <a:srcRect l="21824" t="2740" r="8851" b="4820"/>
          <a:stretch>
            <a:fillRect/>
          </a:stretch>
        </p:blipFill>
        <p:spPr bwMode="auto">
          <a:xfrm>
            <a:off x="8316838" y="4320852"/>
            <a:ext cx="186320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8" name="Picture 8" descr="C:\Users\Kira\Documents\Детский сад\2017-2018\Презентация Москва\Фотки\1980-01-01 00.00.45.jpg"/>
          <p:cNvPicPr>
            <a:picLocks noChangeAspect="1" noChangeArrowheads="1"/>
          </p:cNvPicPr>
          <p:nvPr/>
        </p:nvPicPr>
        <p:blipFill>
          <a:blip r:embed="rId7" cstate="print"/>
          <a:srcRect l="15697" t="8562" r="20090" b="11164"/>
          <a:stretch>
            <a:fillRect/>
          </a:stretch>
        </p:blipFill>
        <p:spPr bwMode="auto">
          <a:xfrm>
            <a:off x="6156598" y="3312740"/>
            <a:ext cx="1944216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Kira\Documents\Детский сад\2017-2018\Презентация Москва\Фотки\1980-01-01 00.00.43-1.jpg"/>
          <p:cNvPicPr>
            <a:picLocks noChangeAspect="1" noChangeArrowheads="1"/>
          </p:cNvPicPr>
          <p:nvPr/>
        </p:nvPicPr>
        <p:blipFill>
          <a:blip r:embed="rId2" cstate="print"/>
          <a:srcRect t="12489" r="10041" b="9494"/>
          <a:stretch>
            <a:fillRect/>
          </a:stretch>
        </p:blipFill>
        <p:spPr bwMode="auto">
          <a:xfrm>
            <a:off x="7236718" y="1728564"/>
            <a:ext cx="2952328" cy="3413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916238" y="216396"/>
            <a:ext cx="4019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Раскраски в свободное время</a:t>
            </a:r>
          </a:p>
        </p:txBody>
      </p:sp>
      <p:pic>
        <p:nvPicPr>
          <p:cNvPr id="11266" name="Picture 2" descr="C:\Users\Kira\Documents\Детский сад\2017-2018\Презентация Москва\Фотки\1980-01-01 00.00.33.jpg"/>
          <p:cNvPicPr>
            <a:picLocks noChangeAspect="1" noChangeArrowheads="1"/>
          </p:cNvPicPr>
          <p:nvPr/>
        </p:nvPicPr>
        <p:blipFill>
          <a:blip r:embed="rId3" cstate="print"/>
          <a:srcRect l="5051" t="6314" r="4031" b="2760"/>
          <a:stretch>
            <a:fillRect/>
          </a:stretch>
        </p:blipFill>
        <p:spPr bwMode="auto">
          <a:xfrm>
            <a:off x="5292502" y="1080492"/>
            <a:ext cx="243027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Kira\Documents\Детский сад\2017-2018\Презентация Москва\Фотки\1980-01-01 00.00.10-2 (2).jpg"/>
          <p:cNvPicPr>
            <a:picLocks noChangeAspect="1" noChangeArrowheads="1"/>
          </p:cNvPicPr>
          <p:nvPr/>
        </p:nvPicPr>
        <p:blipFill>
          <a:blip r:embed="rId4" cstate="print"/>
          <a:srcRect l="10967" t="12926" r="18534" b="8343"/>
          <a:stretch>
            <a:fillRect/>
          </a:stretch>
        </p:blipFill>
        <p:spPr bwMode="auto">
          <a:xfrm>
            <a:off x="8532862" y="5472980"/>
            <a:ext cx="1512168" cy="225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Kira\Documents\Детский сад\2017-2018\Презентация Москва\Фотки\1980-01-01 00.00.59.jpg"/>
          <p:cNvPicPr>
            <a:picLocks noChangeAspect="1" noChangeArrowheads="1"/>
          </p:cNvPicPr>
          <p:nvPr/>
        </p:nvPicPr>
        <p:blipFill>
          <a:blip r:embed="rId5" cstate="print"/>
          <a:srcRect l="8788" t="15820" r="13876" b="3762"/>
          <a:stretch>
            <a:fillRect/>
          </a:stretch>
        </p:blipFill>
        <p:spPr bwMode="auto">
          <a:xfrm>
            <a:off x="4428406" y="5400972"/>
            <a:ext cx="1656184" cy="2296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Kira\Documents\Детский сад\2017-2018\Презентация Москва\Фотки\1980-01-01 00.03.39.jpg"/>
          <p:cNvPicPr>
            <a:picLocks noChangeAspect="1" noChangeArrowheads="1"/>
          </p:cNvPicPr>
          <p:nvPr/>
        </p:nvPicPr>
        <p:blipFill>
          <a:blip r:embed="rId6" cstate="print"/>
          <a:srcRect l="8046" t="7242" r="6667" b="5855"/>
          <a:stretch>
            <a:fillRect/>
          </a:stretch>
        </p:blipFill>
        <p:spPr bwMode="auto">
          <a:xfrm>
            <a:off x="395958" y="5400972"/>
            <a:ext cx="1702188" cy="2312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Kira\Documents\Детский сад\2017-2018\Презентация Москва\Фотки\1980-01-01 00.00.27 (2).jpg"/>
          <p:cNvPicPr>
            <a:picLocks noChangeAspect="1" noChangeArrowheads="1"/>
          </p:cNvPicPr>
          <p:nvPr/>
        </p:nvPicPr>
        <p:blipFill>
          <a:blip r:embed="rId7" cstate="print"/>
          <a:srcRect l="8598" t="6449" r="8292"/>
          <a:stretch>
            <a:fillRect/>
          </a:stretch>
        </p:blipFill>
        <p:spPr bwMode="auto">
          <a:xfrm>
            <a:off x="6588646" y="5400972"/>
            <a:ext cx="1560288" cy="2341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Users\Kira\Documents\Детский сад\2017-2018\Презентация Москва\Фотки\1980-01-01 00.00.37 (2).jpg"/>
          <p:cNvPicPr>
            <a:picLocks noChangeAspect="1" noChangeArrowheads="1"/>
          </p:cNvPicPr>
          <p:nvPr/>
        </p:nvPicPr>
        <p:blipFill>
          <a:blip r:embed="rId8" cstate="print"/>
          <a:srcRect l="7018" t="2632" r="8768"/>
          <a:stretch>
            <a:fillRect/>
          </a:stretch>
        </p:blipFill>
        <p:spPr bwMode="auto">
          <a:xfrm>
            <a:off x="2556198" y="5400972"/>
            <a:ext cx="1512168" cy="2330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C:\Users\Kira\Documents\Детский сад\2017-2018\Презентация Москва\Фотки\1980-01-01 00.01.08.jpg"/>
          <p:cNvPicPr>
            <a:picLocks noChangeAspect="1" noChangeArrowheads="1"/>
          </p:cNvPicPr>
          <p:nvPr/>
        </p:nvPicPr>
        <p:blipFill>
          <a:blip r:embed="rId9" cstate="print"/>
          <a:srcRect l="3966" t="11898" r="4810" b="3496"/>
          <a:stretch>
            <a:fillRect/>
          </a:stretch>
        </p:blipFill>
        <p:spPr bwMode="auto">
          <a:xfrm>
            <a:off x="2052142" y="2736676"/>
            <a:ext cx="3528392" cy="2454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C:\Users\Kira\Documents\Детский сад\2017-2018\Презентация Москва\Фотки\1980-01-01 00.00.55-1.jpg"/>
          <p:cNvPicPr>
            <a:picLocks noChangeAspect="1" noChangeArrowheads="1"/>
          </p:cNvPicPr>
          <p:nvPr/>
        </p:nvPicPr>
        <p:blipFill>
          <a:blip r:embed="rId10" cstate="print"/>
          <a:srcRect l="12030" t="9844" r="9224" b="5293"/>
          <a:stretch>
            <a:fillRect/>
          </a:stretch>
        </p:blipFill>
        <p:spPr bwMode="auto">
          <a:xfrm>
            <a:off x="323950" y="720452"/>
            <a:ext cx="225527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4031" y="14438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 с обыгрыванием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область «Социально-коммуникационное развитие»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Kira\Documents\Детский сад\2017-2018\Презентация Москва\Фотки\1980-01-01 00.04.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742" y="1008484"/>
            <a:ext cx="2502277" cy="3336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Kira\Documents\Детский сад\2017-2018\Презентация Москва\Фотки\1980-01-01 00.00.11-2.jpg"/>
          <p:cNvPicPr>
            <a:picLocks noChangeAspect="1" noChangeArrowheads="1"/>
          </p:cNvPicPr>
          <p:nvPr/>
        </p:nvPicPr>
        <p:blipFill>
          <a:blip r:embed="rId3" cstate="print"/>
          <a:srcRect b="11106"/>
          <a:stretch>
            <a:fillRect/>
          </a:stretch>
        </p:blipFill>
        <p:spPr bwMode="auto">
          <a:xfrm>
            <a:off x="4428406" y="5544988"/>
            <a:ext cx="3240188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Kira\Documents\Детский сад\2017-2018\Презентация Москва\Фотки\1980-01-01 00.00.18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942" y="1080492"/>
            <a:ext cx="2430271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11982" y="6265069"/>
            <a:ext cx="360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игры: «Архитекторы», «Строители», «Защитники древнего Кремля», «Мы строим город»  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8006" y="4608884"/>
            <a:ext cx="61926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Конструирование из мелкого строительного материала   «Кремлевские стены с башнями».</a:t>
            </a:r>
          </a:p>
        </p:txBody>
      </p:sp>
      <p:pic>
        <p:nvPicPr>
          <p:cNvPr id="4098" name="Picture 2" descr="C:\Users\Kira\Documents\Детский сад\2017-2018\Презентация Москва\Фотки\1980-01-01 00.00.30.jpg"/>
          <p:cNvPicPr>
            <a:picLocks noChangeAspect="1" noChangeArrowheads="1"/>
          </p:cNvPicPr>
          <p:nvPr/>
        </p:nvPicPr>
        <p:blipFill>
          <a:blip r:embed="rId5" cstate="print"/>
          <a:srcRect l="12245" r="6121" b="3861"/>
          <a:stretch>
            <a:fillRect/>
          </a:stretch>
        </p:blipFill>
        <p:spPr bwMode="auto">
          <a:xfrm>
            <a:off x="3204270" y="1008484"/>
            <a:ext cx="3816424" cy="3371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Kira\Documents\Детский сад\2017-2018\Презентация Москва\Фотки\1980-01-01 00.00.20-1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790" y="4680892"/>
            <a:ext cx="2304256" cy="3072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8475" y="264260"/>
            <a:ext cx="8422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Творческое рассказывание и рассказывание из личного опыта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область «Речевое развитие»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932462" y="2042311"/>
            <a:ext cx="48245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176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Беседы и рассказы на темы «Что я видел в Москве», «Прогулка по Красной площади», «Моя поездка в музей».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ira\Documents\Детский сад\2017-2018\Презентация Москва\Фотки\2017-11-28 16.06.46.jpg"/>
          <p:cNvPicPr>
            <a:picLocks noChangeAspect="1" noChangeArrowheads="1"/>
          </p:cNvPicPr>
          <p:nvPr/>
        </p:nvPicPr>
        <p:blipFill>
          <a:blip r:embed="rId2" cstate="print"/>
          <a:srcRect l="12196"/>
          <a:stretch>
            <a:fillRect/>
          </a:stretch>
        </p:blipFill>
        <p:spPr bwMode="auto">
          <a:xfrm>
            <a:off x="611982" y="1152500"/>
            <a:ext cx="3744416" cy="319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Kira\Documents\Детский сад\2017-2018\Презентация Москва\Фотки\2017-11-28 16.07.16.jpg"/>
          <p:cNvPicPr>
            <a:picLocks noChangeAspect="1" noChangeArrowheads="1"/>
          </p:cNvPicPr>
          <p:nvPr/>
        </p:nvPicPr>
        <p:blipFill>
          <a:blip r:embed="rId3" cstate="print"/>
          <a:srcRect l="4478" r="10443"/>
          <a:stretch>
            <a:fillRect/>
          </a:stretch>
        </p:blipFill>
        <p:spPr bwMode="auto">
          <a:xfrm>
            <a:off x="6228606" y="4680892"/>
            <a:ext cx="3600400" cy="2907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Kira\Documents\Детский сад\2017-2018\Презентация Москва\Фотки\2017-11-28 17.01.49.jpg"/>
          <p:cNvPicPr>
            <a:picLocks noChangeAspect="1" noChangeArrowheads="1"/>
          </p:cNvPicPr>
          <p:nvPr/>
        </p:nvPicPr>
        <p:blipFill>
          <a:blip r:embed="rId4" cstate="print"/>
          <a:srcRect r="5506"/>
          <a:stretch>
            <a:fillRect/>
          </a:stretch>
        </p:blipFill>
        <p:spPr bwMode="auto">
          <a:xfrm>
            <a:off x="1836118" y="4680892"/>
            <a:ext cx="379407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74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a\Documents\Детский сад\2017-2018\Презентация Москва\Фотки\1980-01-01 00.00.08-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950" y="4032820"/>
            <a:ext cx="221424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628206" y="21639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Библиотека произведений о Москве</a:t>
            </a:r>
          </a:p>
        </p:txBody>
      </p:sp>
      <p:pic>
        <p:nvPicPr>
          <p:cNvPr id="10242" name="Picture 2" descr="Москва - столица нашей Роди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846" y="2376636"/>
            <a:ext cx="1832992" cy="2401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Картинки по запросу Е. Осетров «Моя Москва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5328964"/>
            <a:ext cx="2673102" cy="2148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6" name="Picture 6" descr="http://www.libex.ru/img/x/1b/0e/7239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606" y="792460"/>
            <a:ext cx="201622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8" name="Picture 8" descr="https://cdn.eksmo.ru/v2/ASE000000000829235/COVER/cover3d1__w600.jpg"/>
          <p:cNvPicPr>
            <a:picLocks noChangeAspect="1" noChangeArrowheads="1"/>
          </p:cNvPicPr>
          <p:nvPr/>
        </p:nvPicPr>
        <p:blipFill>
          <a:blip r:embed="rId6" cstate="print"/>
          <a:srcRect l="7076" t="2251" b="5455"/>
          <a:stretch>
            <a:fillRect/>
          </a:stretch>
        </p:blipFill>
        <p:spPr bwMode="auto">
          <a:xfrm>
            <a:off x="5292502" y="4680892"/>
            <a:ext cx="1944216" cy="273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50" name="Picture 10" descr="https://im0-tub-ru.yandex.net/i?id=5f9e0606be935bee3b2dfd7c358b68f7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4229" y="4320852"/>
            <a:ext cx="2130113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67966" y="864468"/>
            <a:ext cx="63367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1938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Я. Аким «Улица»</a:t>
            </a:r>
          </a:p>
          <a:p>
            <a:pPr indent="261938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Э.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Кац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«Мы живем в Москве»</a:t>
            </a:r>
          </a:p>
          <a:p>
            <a:pPr indent="261938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И.Векшегонова «Столица Родины»</a:t>
            </a:r>
          </a:p>
          <a:p>
            <a:pPr indent="261938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Ф.Глинка «Город чудный, город    древний …»  </a:t>
            </a:r>
          </a:p>
          <a:p>
            <a:pPr indent="261938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Юрмин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«Царь-башня»</a:t>
            </a:r>
          </a:p>
          <a:p>
            <a:pPr indent="261938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Е. Осетров «Моя Москва»</a:t>
            </a:r>
          </a:p>
          <a:p>
            <a:pPr indent="261938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И.Черницкий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«Есть на свете город»</a:t>
            </a:r>
          </a:p>
          <a:p>
            <a:pPr indent="261938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А.Барто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«Песенка о Москве»</a:t>
            </a:r>
          </a:p>
          <a:p>
            <a:pPr indent="261938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Б. Житков «Что я видел» </a:t>
            </a:r>
          </a:p>
          <a:p>
            <a:pPr indent="261938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А.Ишимова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«История России в рассказах для       детей»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8127" y="43242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Картотеки пословиц, поговорок и загадок о Москве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950" y="1224508"/>
            <a:ext cx="59046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 дороги ведут в Москву.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Говорят в Москве, а слушают по всей стране.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Москва не вдруг (не сразу) строилась.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Москва слезам не верит.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Была бы догадка, а на Москве денег кадка.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Была в Москве — видела золотые маковки.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спасибо кума пеша в Москву шла.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копеечной свечки Москва сгорела.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Отогрелся в Москве, да замерз на Березине.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Видна из Кремля вся русская земля.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Москве все найдешь, кроме родного отца да матери.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тереме высоко, а до Москвы далеко.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Питер женится, Москва замуж идет.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Славна Москва калачами, Петербург усачами.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бородинской пушки под Москвой земля дрожала.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Москве рубят, а сюда щепки летят.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Москве калачи, как огонь, горячи.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Москва у всей Руси под горой: всё в нее катится.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606" y="1224508"/>
            <a:ext cx="4032449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Всюду в столице счастливые лица,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Только в России такая столица,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Всех городов и селений глава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Самый прекраснейший город…</a:t>
            </a:r>
          </a:p>
          <a:p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Он звучит торжественно,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 встают приветственно –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Песню главную страны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Уважать мы все должны.</a:t>
            </a:r>
          </a:p>
          <a:p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город государства,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Хоть республики, хоть царства.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Тут смекалка пригодится: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Вот Москва, она – …</a:t>
            </a:r>
          </a:p>
          <a:p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Бронзовый памятник – 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Вам не игрушка,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Он ведь - орудие,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–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5292502" y="192296"/>
            <a:ext cx="49685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862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«Москва! Как много в этом звуке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862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сердца русского слилось...»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862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А.С.Пушкин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372655" y="1224523"/>
            <a:ext cx="9816391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711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групповой, информационно-творческий. </a:t>
            </a:r>
          </a:p>
          <a:p>
            <a:pPr marR="0" lvl="0" indent="711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Направление деятельности проекта: </a:t>
            </a: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нравственно-патриотическое воспитание детей дошкольного возраста.</a:t>
            </a:r>
          </a:p>
          <a:p>
            <a:pPr indent="7112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знакомить детей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 столицей России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Москвой, историей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её возникновения, становления;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прививать любовь к Отечеству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711200" algn="just"/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Актуальность: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Современным детям свойственен дефицитом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знаний о родной стране,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её истории, народных традициях. Часто мы сталкиваемся с равнодушным отношением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близким людям, товарищам по группе,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недостатком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сочувствия и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сострадания. Зачастую недостаточно уделяем внимания системе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работы с родителями по проблеме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нравственно-патриотического воспитания. Мы же рассматриваем патриотизм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потребность участвовать во всех делах на благо семьи, детского сада,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Родины;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наличие у детей таких качеств,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 чувство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собственного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достоинства, сочувствие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осознание себя частью окружающего мира.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 руководством взрослого у ребёнка формируется чувственная сфера,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его нравственные проявления, суждения, отношение к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сверстникам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расширяется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уточняются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знания,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формируется «чувство Родины» -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правильное отношение к обществу, людям, труду, своим обязанностям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711200" algn="just"/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месяц.</a:t>
            </a: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447236" y="341262"/>
            <a:ext cx="9525786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17688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indent="711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17688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результате проведённой работы по реализации проекта дошкольники познакомились с прошлым и настоящим Москвы. У детей возник интерес к истории города, его достопримечательностям, современной жизни. Ребятам захотелось узнать истории других знакомых им городов.  Мы считаем, что знакомство с историей страны, столицы только тогда достигает цели, когда находит продолжение в играх, изобразительной,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театрализованной и других творческих деятельностях детей. Мы должен помочь дошкольникам найти возможное «выходы» и поддержать их интерес к творческому переосмыслению полученных знаний.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силуэт москв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34" y="5833020"/>
            <a:ext cx="1008112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артинки по запросу москва фон"/>
          <p:cNvPicPr>
            <a:picLocks noChangeAspect="1" noChangeArrowheads="1"/>
          </p:cNvPicPr>
          <p:nvPr/>
        </p:nvPicPr>
        <p:blipFill>
          <a:blip r:embed="rId3" cstate="email">
            <a:lum bright="10000" contrast="30000"/>
          </a:blip>
          <a:srcRect/>
          <a:stretch>
            <a:fillRect/>
          </a:stretch>
        </p:blipFill>
        <p:spPr bwMode="auto">
          <a:xfrm>
            <a:off x="179934" y="5400971"/>
            <a:ext cx="10009112" cy="252065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1044031" y="792460"/>
            <a:ext cx="849694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11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11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Гимн Лисянский Дунаевски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684990" y="7129164"/>
            <a:ext cx="520824" cy="520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934" y="792460"/>
            <a:ext cx="99371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этап. Подготовительный</a:t>
            </a:r>
          </a:p>
          <a:p>
            <a:pPr algn="ctr"/>
            <a:endParaRPr lang="ru-RU" sz="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1200" algn="just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заинтересовать детей и родителей выбранной темой, создать условия для изучения истории, архитектуры, культуры Москвы. </a:t>
            </a:r>
          </a:p>
          <a:p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Просмотр и обсуждение презентации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«Мы живём в России» к Дню народного единства  </a:t>
            </a:r>
          </a:p>
          <a:p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Пополнение материальной базы: - иллюстрации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-  макеты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- наборы настольного строителя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Подбор картотек: - стихи о Москве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- песни о Москве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- пословицы и поговорке о Москве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- научно-популярные мультфильмы о Москве  </a:t>
            </a:r>
          </a:p>
          <a:p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Консультация для родителей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«Нравственно-патриотическое воспитание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детском саду»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ira\Documents\Детский сад\2017-2018\Презентация Москва\Фотки\1980-01-01 00.01.5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252608" y="1872579"/>
            <a:ext cx="3864429" cy="2894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556198" y="216397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работы над проектом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Kira\Documents\Детский сад\2017-2018\Презентация Москва\Фотки\1980-01-01 00.00.39-1.jpg"/>
          <p:cNvPicPr>
            <a:picLocks noChangeAspect="1" noChangeArrowheads="1"/>
          </p:cNvPicPr>
          <p:nvPr/>
        </p:nvPicPr>
        <p:blipFill>
          <a:blip r:embed="rId3" cstate="print"/>
          <a:srcRect t="6178" b="4244"/>
          <a:stretch>
            <a:fillRect/>
          </a:stretch>
        </p:blipFill>
        <p:spPr bwMode="auto">
          <a:xfrm>
            <a:off x="7380734" y="5823168"/>
            <a:ext cx="2808312" cy="1886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Kira\Documents\Детский сад\2017-2018\Презентация Москва\Фотки\1980-01-01 00.00.47.jpg"/>
          <p:cNvPicPr>
            <a:picLocks noChangeAspect="1" noChangeArrowheads="1"/>
          </p:cNvPicPr>
          <p:nvPr/>
        </p:nvPicPr>
        <p:blipFill>
          <a:blip r:embed="rId4" cstate="print"/>
          <a:srcRect l="6242" t="4010" r="9485" b="10541"/>
          <a:stretch>
            <a:fillRect/>
          </a:stretch>
        </p:blipFill>
        <p:spPr bwMode="auto">
          <a:xfrm>
            <a:off x="5402800" y="5405558"/>
            <a:ext cx="1699616" cy="229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2836" y="216396"/>
            <a:ext cx="3673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этап. Практический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942" y="792461"/>
            <a:ext cx="993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algn="just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Формировать системные, глубокие знания о Москве, истории её возникновения, становления  и развития. Познакомить с главными символами и достопримечательностями столицы. Воспитывать позитивное, уважительное отношение к Москве. 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51942" y="2232620"/>
            <a:ext cx="99371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деятельности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область «Познавательное развитие»</a:t>
            </a:r>
          </a:p>
          <a:p>
            <a:pPr algn="ctr"/>
            <a:endParaRPr lang="ru-RU" sz="105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Темы</a:t>
            </a:r>
          </a:p>
          <a:p>
            <a:pPr algn="ctr"/>
            <a:endParaRPr lang="ru-RU" sz="105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История возникновения и развития города Москва </a:t>
            </a:r>
          </a:p>
          <a:p>
            <a:pPr indent="711200" algn="just"/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1200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 Познакомить с историей возникновения города, его названия, древними постройками, именем основателя. Развивать связную речь путем составления рассказов по серии картинок. Воспитывать интерес к истории города.</a:t>
            </a:r>
          </a:p>
          <a:p>
            <a:pPr algn="just"/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buFontTx/>
              <a:buChar char="-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Просмотр мультфильма о возникновении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Москвы</a:t>
            </a:r>
          </a:p>
          <a:p>
            <a:pPr algn="just"/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/>
          </a:p>
          <a:p>
            <a:endParaRPr lang="ru-RU" dirty="0" smtClean="0"/>
          </a:p>
        </p:txBody>
      </p:sp>
      <p:pic>
        <p:nvPicPr>
          <p:cNvPr id="2051" name="Picture 3" descr="C:\Users\Kira\Documents\Детский сад\2017-2018\Презентация Москва\Фотки\1980-01-01 00.02.41.jpg"/>
          <p:cNvPicPr>
            <a:picLocks noChangeAspect="1" noChangeArrowheads="1"/>
          </p:cNvPicPr>
          <p:nvPr/>
        </p:nvPicPr>
        <p:blipFill rotWithShape="1">
          <a:blip r:embed="rId2" cstate="print"/>
          <a:srcRect l="17381" t="16956" r="11030" b="11267"/>
          <a:stretch/>
        </p:blipFill>
        <p:spPr bwMode="auto">
          <a:xfrm>
            <a:off x="6156598" y="5184948"/>
            <a:ext cx="3600400" cy="255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942" y="216396"/>
            <a:ext cx="640871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1200" algn="just">
              <a:buFontTx/>
              <a:buChar char="-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Выставки иллюстраций Васнецова на темы:</a:t>
            </a:r>
          </a:p>
          <a:p>
            <a:pPr marL="711200" indent="276225"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Москва деревянная</a:t>
            </a:r>
          </a:p>
          <a:p>
            <a:pPr marL="711200" indent="276225"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Москва белокаменная</a:t>
            </a:r>
          </a:p>
          <a:p>
            <a:pPr marL="711200" indent="276225"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Москва кирпичная</a:t>
            </a:r>
          </a:p>
          <a:p>
            <a:pPr marL="711200" indent="276225"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Москва современная (не по Васнецову)</a:t>
            </a:r>
          </a:p>
        </p:txBody>
      </p:sp>
      <p:pic>
        <p:nvPicPr>
          <p:cNvPr id="3" name="Picture 2" descr="C:\Users\Kira\Documents\Детский сад\2017-2018\Презентация Москва\Фотки\1980-01-01 00.00.12-1.jpg"/>
          <p:cNvPicPr>
            <a:picLocks noChangeAspect="1" noChangeArrowheads="1"/>
          </p:cNvPicPr>
          <p:nvPr/>
        </p:nvPicPr>
        <p:blipFill>
          <a:blip r:embed="rId2" cstate="print"/>
          <a:srcRect l="5273" r="5087"/>
          <a:stretch>
            <a:fillRect/>
          </a:stretch>
        </p:blipFill>
        <p:spPr bwMode="auto">
          <a:xfrm>
            <a:off x="450205" y="2088604"/>
            <a:ext cx="3607949" cy="5366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Kira\Documents\Детский сад\2017-2018\Презентация Москва\Картинки\Васнецов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654" y="5256956"/>
            <a:ext cx="3411916" cy="240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Kira\Documents\Детский сад\2017-2018\Презентация Москва\Картинки\Васнецов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653" y="288404"/>
            <a:ext cx="3405925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Kira\Documents\Детский сад\2017-2018\Презентация Москва\Картинки\Васнецов 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8406" y="2736676"/>
            <a:ext cx="346993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a\Documents\Детский сад\2017-2018\Презентация Москва\Фотки\1980-01-01 00.00.15-2.jpg"/>
          <p:cNvPicPr>
            <a:picLocks noChangeAspect="1" noChangeArrowheads="1"/>
          </p:cNvPicPr>
          <p:nvPr/>
        </p:nvPicPr>
        <p:blipFill>
          <a:blip r:embed="rId2" cstate="print"/>
          <a:srcRect l="5320" r="2473" b="2909"/>
          <a:stretch>
            <a:fillRect/>
          </a:stretch>
        </p:blipFill>
        <p:spPr bwMode="auto">
          <a:xfrm>
            <a:off x="256465" y="2576691"/>
            <a:ext cx="2975016" cy="4176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Kira\Documents\Детский сад\2017-2018\Презентация Москва\Фотки\1980-01-01 00.01.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5187" y="216396"/>
            <a:ext cx="3378291" cy="4696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942" y="432420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Выполнение упражнений в  рабочей тетради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А. Вахрушева и   Е.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Кочемасовой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«Здравствуй, мир!»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958" y="1584548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Были дебри да леса, стали в дебрях чудеса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Kira\Documents\Детский сад\2017-2018\Презентация Москва\Фотки\1980-01-01 00.01.07-1.jpg"/>
          <p:cNvPicPr>
            <a:picLocks noChangeAspect="1" noChangeArrowheads="1"/>
          </p:cNvPicPr>
          <p:nvPr/>
        </p:nvPicPr>
        <p:blipFill>
          <a:blip r:embed="rId4" cstate="print"/>
          <a:srcRect l="1646" t="8779" b="2331"/>
          <a:stretch>
            <a:fillRect/>
          </a:stretch>
        </p:blipFill>
        <p:spPr bwMode="auto">
          <a:xfrm>
            <a:off x="6444630" y="5184948"/>
            <a:ext cx="3708326" cy="2513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Kira\Documents\Детский сад\2017-2018\Презентация Москва\Фотки\1980-01-01 00.00.37.jpg"/>
          <p:cNvPicPr>
            <a:picLocks noChangeAspect="1" noChangeArrowheads="1"/>
          </p:cNvPicPr>
          <p:nvPr/>
        </p:nvPicPr>
        <p:blipFill>
          <a:blip r:embed="rId5" cstate="print"/>
          <a:srcRect l="1835" r="2766" b="2307"/>
          <a:stretch>
            <a:fillRect/>
          </a:stretch>
        </p:blipFill>
        <p:spPr bwMode="auto">
          <a:xfrm>
            <a:off x="3433889" y="2901313"/>
            <a:ext cx="3158664" cy="4312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64310" y="237663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Улицы Москвы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966" y="216396"/>
            <a:ext cx="9505056" cy="146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Государственные символы Москвы</a:t>
            </a:r>
          </a:p>
          <a:p>
            <a:pPr lvl="0" algn="just"/>
            <a:endParaRPr lang="ru-RU" sz="105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1200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 Расширить знания детей о государственной символике города: герб, флаг, гимн. </a:t>
            </a:r>
          </a:p>
          <a:p>
            <a:pPr lvl="0" algn="just"/>
            <a:endParaRPr lang="ru-RU" dirty="0"/>
          </a:p>
        </p:txBody>
      </p:sp>
      <p:pic>
        <p:nvPicPr>
          <p:cNvPr id="6146" name="Picture 2" descr="C:\Users\Kira\Documents\Детский сад\2017-2018\Презентация Москва\Фотки\1980-01-01 00.00.27.jpg"/>
          <p:cNvPicPr>
            <a:picLocks noChangeAspect="1" noChangeArrowheads="1"/>
          </p:cNvPicPr>
          <p:nvPr/>
        </p:nvPicPr>
        <p:blipFill>
          <a:blip r:embed="rId2" cstate="print"/>
          <a:srcRect t="6463"/>
          <a:stretch>
            <a:fillRect/>
          </a:stretch>
        </p:blipFill>
        <p:spPr bwMode="auto">
          <a:xfrm>
            <a:off x="215154" y="1440532"/>
            <a:ext cx="4926559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Kira\Documents\Детский сад\2017-2018\Презентация Москва\Фотки\1980-01-01 00.00.08-1.jpg"/>
          <p:cNvPicPr>
            <a:picLocks noChangeAspect="1" noChangeArrowheads="1"/>
          </p:cNvPicPr>
          <p:nvPr/>
        </p:nvPicPr>
        <p:blipFill>
          <a:blip r:embed="rId3" cstate="print"/>
          <a:srcRect t="6460" r="6301" b="10259"/>
          <a:stretch>
            <a:fillRect/>
          </a:stretch>
        </p:blipFill>
        <p:spPr bwMode="auto">
          <a:xfrm>
            <a:off x="6516638" y="5184948"/>
            <a:ext cx="367240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980134" y="6481092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Иллюстрации Саши Л.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мотивам сказаний о Георгии Победоносце</a:t>
            </a:r>
          </a:p>
        </p:txBody>
      </p:sp>
      <p:pic>
        <p:nvPicPr>
          <p:cNvPr id="6148" name="Picture 4" descr="C:\Users\Kira\Documents\Детский сад\2017-2018\Презентация Москва\Фотки\1980-01-01 00.00.08-4.jpg"/>
          <p:cNvPicPr>
            <a:picLocks noChangeAspect="1" noChangeArrowheads="1"/>
          </p:cNvPicPr>
          <p:nvPr/>
        </p:nvPicPr>
        <p:blipFill>
          <a:blip r:embed="rId4" cstate="print"/>
          <a:srcRect l="19096" t="10720" r="13567" b="4857"/>
          <a:stretch>
            <a:fillRect/>
          </a:stretch>
        </p:blipFill>
        <p:spPr bwMode="auto">
          <a:xfrm>
            <a:off x="5292502" y="4032820"/>
            <a:ext cx="2736304" cy="2572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Users\Kira\Documents\Детский сад\2017-2018\Презентация Москва\Фотки\1980-01-01 00.00.42-1.jpg"/>
          <p:cNvPicPr>
            <a:picLocks noChangeAspect="1" noChangeArrowheads="1"/>
          </p:cNvPicPr>
          <p:nvPr/>
        </p:nvPicPr>
        <p:blipFill>
          <a:blip r:embed="rId5" cstate="print"/>
          <a:srcRect l="2597" t="15585" r="2594" b="6491"/>
          <a:stretch>
            <a:fillRect/>
          </a:stretch>
        </p:blipFill>
        <p:spPr bwMode="auto">
          <a:xfrm>
            <a:off x="5868566" y="1296516"/>
            <a:ext cx="4176464" cy="2574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Kira\Documents\Детский сад\2017-2018\Презентация Москва\Фотки\2017-11-27 10.56.51.jpg"/>
          <p:cNvPicPr>
            <a:picLocks noChangeAspect="1" noChangeArrowheads="1"/>
          </p:cNvPicPr>
          <p:nvPr/>
        </p:nvPicPr>
        <p:blipFill>
          <a:blip r:embed="rId6" cstate="print"/>
          <a:srcRect l="11041" t="9661" r="11672" b="10291"/>
          <a:stretch>
            <a:fillRect/>
          </a:stretch>
        </p:blipFill>
        <p:spPr bwMode="auto">
          <a:xfrm>
            <a:off x="238775" y="5616996"/>
            <a:ext cx="1520184" cy="2099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23950" y="5040932"/>
            <a:ext cx="4752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Просмотр пластилинового мультфильма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950" y="360412"/>
            <a:ext cx="9721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Достопримечательности Москвы</a:t>
            </a:r>
          </a:p>
          <a:p>
            <a:pPr indent="174625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Цель. Познакомить с всемирно известными достопримечательностями.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966" y="1296516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Наборы иллюстраций для рассматривания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Kira\Documents\Детский сад\2017-2018\Презентация Москва\Фотки\1980-01-01 00.01.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42" y="2016596"/>
            <a:ext cx="3160697" cy="4213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:\Users\Kira\Documents\Детский сад\2017-2018\Презентация Москва\Фотки\1980-01-01 00.01.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6318" y="2016596"/>
            <a:ext cx="318635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Kira\Documents\Детский сад\2017-2018\Презентация Москва\Фотки\1980-01-01 00.02.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694" y="2016596"/>
            <a:ext cx="3186611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7966" y="662510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Московском Кремле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6318" y="6625108"/>
            <a:ext cx="321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достопримечательностях 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Москвы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2742" y="662510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музеях и выставках Москвы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4270" y="21639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Третьяковская галерея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ira\Documents\Детский сад\2017-2018\Презентация Москва\Фотки\2017-11-27 08.03.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945" y="792460"/>
            <a:ext cx="4728525" cy="3546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Kira\Documents\Детский сад\2017-2018\Презентация Москва\Фотки\2017-11-27 09.35.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506" y="774458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Kira\Documents\Детский сад\2017-2018\Презентация Москва\Фотки\2017-11-27 10.35.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950" y="4824908"/>
            <a:ext cx="2152960" cy="2870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5998" y="4320852"/>
            <a:ext cx="30963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Выставка в книжном уголке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Kira\Documents\Детский сад\2017-2018\Презентация Москва\Фотки\2017-11-27 08.05.56.jpg"/>
          <p:cNvPicPr>
            <a:picLocks noChangeAspect="1" noChangeArrowheads="1"/>
          </p:cNvPicPr>
          <p:nvPr/>
        </p:nvPicPr>
        <p:blipFill rotWithShape="1">
          <a:blip r:embed="rId5" cstate="print"/>
          <a:srcRect r="10875"/>
          <a:stretch/>
        </p:blipFill>
        <p:spPr bwMode="auto">
          <a:xfrm>
            <a:off x="4356398" y="4896916"/>
            <a:ext cx="2880320" cy="2423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Kira\Documents\Детский сад\2017-2018\Презентация Москва\Фотки\2017-11-27 08.05.08.jpg"/>
          <p:cNvPicPr>
            <a:picLocks noChangeAspect="1" noChangeArrowheads="1"/>
          </p:cNvPicPr>
          <p:nvPr/>
        </p:nvPicPr>
        <p:blipFill rotWithShape="1">
          <a:blip r:embed="rId6" cstate="print"/>
          <a:srcRect r="11822"/>
          <a:stretch/>
        </p:blipFill>
        <p:spPr bwMode="auto">
          <a:xfrm>
            <a:off x="7452742" y="4896916"/>
            <a:ext cx="2808312" cy="2388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724550" y="7417196"/>
            <a:ext cx="2880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презентации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6199" y="6049044"/>
            <a:ext cx="15121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Закрепление материала в рабочей тетради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070C0"/>
      </a:dk1>
      <a:lt1>
        <a:srgbClr val="FBE0D1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1347</TotalTime>
  <Words>839</Words>
  <Application>Microsoft Office PowerPoint</Application>
  <PresentationFormat>Произвольный</PresentationFormat>
  <Paragraphs>116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Kira</dc:creator>
  <cp:lastModifiedBy>Учетная запись Майкрософт</cp:lastModifiedBy>
  <cp:revision>231</cp:revision>
  <dcterms:created xsi:type="dcterms:W3CDTF">2017-11-12T09:05:30Z</dcterms:created>
  <dcterms:modified xsi:type="dcterms:W3CDTF">2022-11-20T15:05:23Z</dcterms:modified>
</cp:coreProperties>
</file>