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3" r:id="rId7"/>
    <p:sldId id="259" r:id="rId8"/>
    <p:sldId id="262" r:id="rId9"/>
    <p:sldId id="264" r:id="rId10"/>
    <p:sldId id="265" r:id="rId11"/>
    <p:sldId id="269" r:id="rId12"/>
    <p:sldId id="270" r:id="rId13"/>
    <p:sldId id="271" r:id="rId14"/>
    <p:sldId id="266" r:id="rId15"/>
    <p:sldId id="268" r:id="rId16"/>
    <p:sldId id="272" r:id="rId17"/>
    <p:sldId id="273" r:id="rId18"/>
    <p:sldId id="26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 advTm="6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6000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772816"/>
            <a:ext cx="7772400" cy="1470025"/>
          </a:xfrm>
        </p:spPr>
        <p:txBody>
          <a:bodyPr>
            <a:noAutofit/>
          </a:bodyPr>
          <a:lstStyle/>
          <a:p>
            <a:r>
              <a:rPr lang="ru-RU" sz="4800" dirty="0" smtClean="0"/>
              <a:t>«Жизнь первобытного человека»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008712" cy="910952"/>
          </a:xfrm>
          <a:noFill/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Выполнила: Ульянова Л.А.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41485108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Орудия труда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342047"/>
            <a:ext cx="8496944" cy="49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182167"/>
      </p:ext>
    </p:extLst>
  </p:cSld>
  <p:clrMapOvr>
    <a:masterClrMapping/>
  </p:clrMapOvr>
  <p:transition spd="slow" advTm="6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Пища первобытного 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Изначально древние люди питались в основном растительной пищей. Постепенно такое </a:t>
            </a:r>
            <a:r>
              <a:rPr lang="ru-RU" sz="2400" dirty="0" smtClean="0"/>
              <a:t>в </a:t>
            </a:r>
            <a:r>
              <a:rPr lang="ru-RU" sz="2400" dirty="0"/>
              <a:t>меню стали разбивать мясными </a:t>
            </a:r>
            <a:r>
              <a:rPr lang="ru-RU" sz="2400" dirty="0" smtClean="0"/>
              <a:t>блюдами и рыбой. </a:t>
            </a:r>
            <a:r>
              <a:rPr lang="ru-RU" sz="2400" dirty="0"/>
              <a:t>Появление мяса в рационе человека появилось благодаря развитию охотничьих навыков.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97258" y="4149080"/>
            <a:ext cx="2295222" cy="181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949138"/>
            <a:ext cx="1694746" cy="181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3573016"/>
            <a:ext cx="4248472" cy="270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6315676"/>
      </p:ext>
    </p:extLst>
  </p:cSld>
  <p:clrMapOvr>
    <a:masterClrMapping/>
  </p:clrMapOvr>
  <p:transition spd="slow" advTm="6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dirty="0" smtClean="0"/>
              <a:t>Посуда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Поначалу древние люди обходились без посуды. Овощи и фрукты ели сырыми, а мясо жарили на огне и ели его руками. Но очень скоро поняли, что это не очень удобно. </a:t>
            </a:r>
            <a:r>
              <a:rPr lang="ru-RU" sz="2400" dirty="0" smtClean="0"/>
              <a:t>Еда </a:t>
            </a:r>
            <a:r>
              <a:rPr lang="ru-RU" sz="2400" dirty="0"/>
              <a:t>с огня была очень горячая, и нужно было съесть сразу все, ведь положить остатки еды было </a:t>
            </a:r>
            <a:r>
              <a:rPr lang="ru-RU" sz="2400" dirty="0" smtClean="0"/>
              <a:t>некуда. </a:t>
            </a:r>
            <a:r>
              <a:rPr lang="ru-RU" sz="2400" dirty="0"/>
              <a:t>Свою первую посуду первобытный человек начал делать из </a:t>
            </a:r>
            <a:r>
              <a:rPr lang="ru-RU" sz="2400" dirty="0" smtClean="0"/>
              <a:t>коры, камня  </a:t>
            </a:r>
            <a:r>
              <a:rPr lang="ru-RU" sz="2400" dirty="0"/>
              <a:t>и </a:t>
            </a:r>
            <a:r>
              <a:rPr lang="ru-RU" sz="2400" dirty="0" smtClean="0"/>
              <a:t>дерева. </a:t>
            </a:r>
            <a:r>
              <a:rPr lang="ru-RU" sz="2400" dirty="0"/>
              <a:t>Но вся эта посуда была неудобной, в ней нельзя было готовить, нельзя хранить жидкости.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2563" y="4221088"/>
            <a:ext cx="2666693" cy="23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135" y="4221088"/>
            <a:ext cx="3994779" cy="238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06247"/>
      </p:ext>
    </p:extLst>
  </p:cSld>
  <p:clrMapOvr>
    <a:masterClrMapping/>
  </p:clrMapOvr>
  <p:transition spd="slow" advTm="6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2214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Потом люди </a:t>
            </a:r>
            <a:r>
              <a:rPr lang="ru-RU" sz="2400" dirty="0"/>
              <a:t>научились плести корзины из прутьев, а для прочности обмазывать эти корзины глиной. Корзинки оставляли сушиться на солнце – это позволяло им стать прочными. Получалась первая посуда, в которой можно было хранить сухие продукты, например, крупу. Воду туда наливать было нельзя – глина сразу же размокала. Глиняная корзинка случайно попала в костер, и люди увидели, что после обжига она стала очень крепкой. Теперь в ней можно было хранить жидкости и даже варить что-то на огне.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06" y="4293096"/>
            <a:ext cx="2575760" cy="193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4293096"/>
            <a:ext cx="2896317" cy="193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9832" y="4293095"/>
            <a:ext cx="2787966" cy="193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377202"/>
      </p:ext>
    </p:extLst>
  </p:cSld>
  <p:clrMapOvr>
    <a:masterClrMapping/>
  </p:clrMapOvr>
  <p:transition spd="slow" advTm="6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Одежда  первобытного 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Звериные </a:t>
            </a:r>
            <a:r>
              <a:rPr lang="ru-RU" sz="2400" dirty="0"/>
              <a:t>шкуры или растительные материалы переплетали, образуя </a:t>
            </a:r>
            <a:r>
              <a:rPr lang="ru-RU" sz="2400" dirty="0" smtClean="0"/>
              <a:t>куски</a:t>
            </a:r>
            <a:r>
              <a:rPr lang="ru-RU" sz="2400" dirty="0"/>
              <a:t>, </a:t>
            </a:r>
            <a:r>
              <a:rPr lang="ru-RU" sz="2400" dirty="0" smtClean="0"/>
              <a:t>набрасывали </a:t>
            </a:r>
            <a:r>
              <a:rPr lang="ru-RU" sz="2400" dirty="0"/>
              <a:t>на плечи или бедра, завязывали или обматывали вокруг </a:t>
            </a:r>
            <a:r>
              <a:rPr lang="ru-RU" sz="2400" dirty="0" smtClean="0"/>
              <a:t>тела. </a:t>
            </a:r>
            <a:endParaRPr lang="ru-RU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176972"/>
            <a:ext cx="481582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42946"/>
            <a:ext cx="3134613" cy="298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7704507"/>
      </p:ext>
    </p:extLst>
  </p:cSld>
  <p:clrMapOvr>
    <a:masterClrMapping/>
  </p:clrMapOvr>
  <p:transition spd="slow" advTm="6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Община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672" y="2408114"/>
            <a:ext cx="6067275" cy="403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3210" y="1268760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Первобытные люди жили стадами. Это было – человеческое стадо. У него был свой вождь </a:t>
            </a:r>
            <a:r>
              <a:rPr lang="ru-RU" dirty="0" smtClean="0"/>
              <a:t>и старейшины </a:t>
            </a:r>
            <a:r>
              <a:rPr lang="ru-RU" dirty="0"/>
              <a:t>- старые мудрые люди, которые обучали молодых, как делать оружие, собирать плоды и многому другому.</a:t>
            </a:r>
          </a:p>
        </p:txBody>
      </p:sp>
    </p:spTree>
    <p:extLst>
      <p:ext uri="{BB962C8B-B14F-4D97-AF65-F5344CB8AC3E}">
        <p14:creationId xmlns:p14="http://schemas.microsoft.com/office/powerpoint/2010/main" val="1712224308"/>
      </p:ext>
    </p:extLst>
  </p:cSld>
  <p:clrMapOvr>
    <a:masterClrMapping/>
  </p:clrMapOvr>
  <p:transition spd="slow" advTm="6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Общение первобытного 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Вот </a:t>
            </a:r>
            <a:r>
              <a:rPr lang="ru-RU" sz="2400" dirty="0"/>
              <a:t>собрался наш человек на охоту, как позвать других? </a:t>
            </a:r>
            <a:r>
              <a:rPr lang="ru-RU" sz="2400" dirty="0" smtClean="0"/>
              <a:t>Можно </a:t>
            </a:r>
            <a:r>
              <a:rPr lang="ru-RU" sz="2400" dirty="0"/>
              <a:t>позвать жестами. </a:t>
            </a:r>
            <a:r>
              <a:rPr lang="ru-RU" sz="2400" dirty="0" smtClean="0"/>
              <a:t>Можно </a:t>
            </a:r>
            <a:r>
              <a:rPr lang="ru-RU" sz="2400" dirty="0"/>
              <a:t>позвать мимикой (подмигивание). А можно голосом. (Эй! У-у-у!) Сначала древние люди общались </a:t>
            </a:r>
            <a:r>
              <a:rPr lang="ru-RU" sz="2400" dirty="0" smtClean="0"/>
              <a:t>звуками</a:t>
            </a:r>
            <a:r>
              <a:rPr lang="ru-RU" sz="2400" dirty="0"/>
              <a:t>.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3690303" cy="230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3180815"/>
            <a:ext cx="3267315" cy="338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513509"/>
      </p:ext>
    </p:extLst>
  </p:cSld>
  <p:clrMapOvr>
    <a:masterClrMapping/>
  </p:clrMapOvr>
  <p:transition spd="slow" advTm="6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А еще они </a:t>
            </a:r>
            <a:r>
              <a:rPr lang="ru-RU" sz="2400" dirty="0"/>
              <a:t>рисовали различные рисунки на камнях, на скалах, которые их окружали. Первобытные люди </a:t>
            </a:r>
            <a:r>
              <a:rPr lang="ru-RU" sz="2400" dirty="0" smtClean="0"/>
              <a:t>рисовали </a:t>
            </a:r>
            <a:r>
              <a:rPr lang="ru-RU" sz="2400" dirty="0"/>
              <a:t>древесным углем, </a:t>
            </a:r>
            <a:r>
              <a:rPr lang="ru-RU" sz="2400" dirty="0" smtClean="0"/>
              <a:t>а </a:t>
            </a:r>
            <a:r>
              <a:rPr lang="ru-RU" sz="2400" dirty="0"/>
              <a:t>также сочными корешками и стеблями растений, или острым камнем выцарапывали фигурки на стенах скал и </a:t>
            </a:r>
            <a:r>
              <a:rPr lang="ru-RU" sz="2400" dirty="0" smtClean="0"/>
              <a:t>пещер. </a:t>
            </a:r>
            <a:r>
              <a:rPr lang="ru-RU" sz="2400" dirty="0"/>
              <a:t>С помощью рисунков древние люди передавали различную информацию друг другу. Рисунки, которые рисовались на скалах, называют наскальной живописью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350151"/>
            <a:ext cx="4690832" cy="327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8678977"/>
      </p:ext>
    </p:extLst>
  </p:cSld>
  <p:clrMapOvr>
    <a:masterClrMapping/>
  </p:clrMapOvr>
  <p:transition spd="slow" advTm="6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760640"/>
          </a:xfrm>
        </p:spPr>
        <p:txBody>
          <a:bodyPr numCol="2"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Эра </a:t>
            </a:r>
            <a:r>
              <a:rPr lang="ru-RU" dirty="0"/>
              <a:t>кайнозойская –</a:t>
            </a:r>
          </a:p>
          <a:p>
            <a:pPr marL="0" indent="0">
              <a:buNone/>
            </a:pPr>
            <a:r>
              <a:rPr lang="ru-RU" dirty="0"/>
              <a:t>Очень древний век,</a:t>
            </a:r>
          </a:p>
          <a:p>
            <a:pPr marL="0" indent="0">
              <a:buNone/>
            </a:pPr>
            <a:r>
              <a:rPr lang="ru-RU" dirty="0"/>
              <a:t>Появился в Африке</a:t>
            </a:r>
          </a:p>
          <a:p>
            <a:pPr marL="0" indent="0">
              <a:buNone/>
            </a:pPr>
            <a:r>
              <a:rPr lang="ru-RU" dirty="0"/>
              <a:t>Древний человек.</a:t>
            </a:r>
          </a:p>
          <a:p>
            <a:pPr marL="0" indent="0">
              <a:buNone/>
            </a:pPr>
            <a:r>
              <a:rPr lang="ru-RU" dirty="0"/>
              <a:t>Небольшого роста,</a:t>
            </a:r>
          </a:p>
          <a:p>
            <a:pPr marL="0" indent="0">
              <a:buNone/>
            </a:pPr>
            <a:r>
              <a:rPr lang="ru-RU" dirty="0"/>
              <a:t>С некрупной головой,</a:t>
            </a:r>
          </a:p>
          <a:p>
            <a:pPr marL="0" indent="0">
              <a:buNone/>
            </a:pPr>
            <a:r>
              <a:rPr lang="ru-RU" dirty="0"/>
              <a:t>Жил человек в пещерах</a:t>
            </a:r>
          </a:p>
          <a:p>
            <a:pPr marL="0" indent="0">
              <a:buNone/>
            </a:pPr>
            <a:r>
              <a:rPr lang="ru-RU" dirty="0"/>
              <a:t>Он спешил домой.</a:t>
            </a:r>
          </a:p>
          <a:p>
            <a:pPr marL="0" indent="0">
              <a:buNone/>
            </a:pPr>
            <a:r>
              <a:rPr lang="ru-RU" dirty="0"/>
              <a:t>Жил герой наш в стаде,</a:t>
            </a:r>
          </a:p>
          <a:p>
            <a:pPr marL="0" indent="0">
              <a:buNone/>
            </a:pPr>
            <a:r>
              <a:rPr lang="ru-RU" dirty="0"/>
              <a:t>Где каждый за себя.</a:t>
            </a:r>
          </a:p>
          <a:p>
            <a:pPr marL="0" indent="0">
              <a:buNone/>
            </a:pPr>
            <a:r>
              <a:rPr lang="ru-RU" dirty="0"/>
              <a:t>Но были ему рады,</a:t>
            </a:r>
          </a:p>
          <a:p>
            <a:pPr marL="0" indent="0">
              <a:buNone/>
            </a:pPr>
            <a:r>
              <a:rPr lang="ru-RU" dirty="0"/>
              <a:t>По дружбе и любя.</a:t>
            </a:r>
          </a:p>
          <a:p>
            <a:pPr marL="0" indent="0">
              <a:buNone/>
            </a:pPr>
            <a:r>
              <a:rPr lang="ru-RU" dirty="0"/>
              <a:t>Кто он? Обезьяна</a:t>
            </a:r>
            <a:r>
              <a:rPr lang="ru-RU" dirty="0" smtClean="0"/>
              <a:t>?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А может человек?</a:t>
            </a:r>
          </a:p>
          <a:p>
            <a:pPr marL="0" indent="0">
              <a:buNone/>
            </a:pPr>
            <a:r>
              <a:rPr lang="ru-RU" dirty="0"/>
              <a:t>Никто не знал ответа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тот далекий век.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Наш </a:t>
            </a:r>
            <a:r>
              <a:rPr lang="ru-RU" dirty="0"/>
              <a:t>африканский предок,</a:t>
            </a:r>
          </a:p>
          <a:p>
            <a:pPr marL="0" indent="0">
              <a:buNone/>
            </a:pPr>
            <a:r>
              <a:rPr lang="ru-RU" dirty="0"/>
              <a:t>Ходил на двух ногах.</a:t>
            </a:r>
          </a:p>
          <a:p>
            <a:pPr marL="0" indent="0">
              <a:buNone/>
            </a:pPr>
            <a:r>
              <a:rPr lang="ru-RU" dirty="0"/>
              <a:t>Длинными руками,</a:t>
            </a:r>
          </a:p>
          <a:p>
            <a:pPr marL="0" indent="0">
              <a:buNone/>
            </a:pPr>
            <a:r>
              <a:rPr lang="ru-RU" dirty="0"/>
              <a:t>Искал еду в лесах.</a:t>
            </a:r>
          </a:p>
          <a:p>
            <a:pPr marL="0" indent="0">
              <a:buNone/>
            </a:pPr>
            <a:r>
              <a:rPr lang="ru-RU" dirty="0"/>
              <a:t>Он ел плоды растений,</a:t>
            </a:r>
          </a:p>
          <a:p>
            <a:pPr marL="0" indent="0">
              <a:buNone/>
            </a:pPr>
            <a:r>
              <a:rPr lang="ru-RU" dirty="0"/>
              <a:t>Коренья трав он ел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Он лазил по деревьям,</a:t>
            </a:r>
          </a:p>
          <a:p>
            <a:pPr marL="0" indent="0">
              <a:buNone/>
            </a:pPr>
            <a:r>
              <a:rPr lang="ru-RU" dirty="0"/>
              <a:t>И многое успел</a:t>
            </a:r>
            <a:r>
              <a:rPr lang="ru-RU" dirty="0" smtClean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Охотился на мамонтов</a:t>
            </a:r>
          </a:p>
          <a:p>
            <a:pPr marL="0" indent="0">
              <a:buNone/>
            </a:pPr>
            <a:r>
              <a:rPr lang="ru-RU" dirty="0"/>
              <a:t>каменным копьём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При помощи молнии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разжигал костёр,</a:t>
            </a:r>
          </a:p>
          <a:p>
            <a:pPr marL="0" indent="0">
              <a:buNone/>
            </a:pPr>
            <a:r>
              <a:rPr lang="ru-RU" dirty="0"/>
              <a:t>В развитии успел он,</a:t>
            </a:r>
          </a:p>
          <a:p>
            <a:pPr marL="0" indent="0">
              <a:buNone/>
            </a:pPr>
            <a:r>
              <a:rPr lang="ru-RU" dirty="0"/>
              <a:t>Пройти огромный путь,</a:t>
            </a:r>
          </a:p>
          <a:p>
            <a:pPr marL="0" indent="0">
              <a:buNone/>
            </a:pPr>
            <a:r>
              <a:rPr lang="ru-RU" dirty="0"/>
              <a:t>Ты, человек разумный,</a:t>
            </a:r>
          </a:p>
          <a:p>
            <a:pPr marL="0" indent="0">
              <a:buNone/>
            </a:pPr>
            <a:r>
              <a:rPr lang="ru-RU" dirty="0"/>
              <a:t>О прошлом не забудь!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4000" dirty="0"/>
              <a:t>«Эра кайнозойская» (Климентьева А</a:t>
            </a:r>
            <a:r>
              <a:rPr lang="ru-RU" sz="4000" dirty="0" smtClean="0"/>
              <a:t>.)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1248722"/>
      </p:ext>
    </p:extLst>
  </p:cSld>
  <p:clrMapOvr>
    <a:masterClrMapping/>
  </p:clrMapOvr>
  <p:transition spd="slow" advTm="6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147248" cy="4857403"/>
          </a:xfrm>
        </p:spPr>
        <p:txBody>
          <a:bodyPr>
            <a:normAutofit/>
          </a:bodyPr>
          <a:lstStyle/>
          <a:p>
            <a:r>
              <a:rPr lang="ru-RU" sz="2400" dirty="0"/>
              <a:t>Давным-давно это было. На нашей зелёной и цветущей планете, где уже жили разные животные и птицы, появился человек.  У человека не было ни острых зубов, ни когтей, он не умел летать. Правда, он был быстр, ловок и </a:t>
            </a:r>
            <a:r>
              <a:rPr lang="ru-RU" sz="2400" dirty="0" smtClean="0"/>
              <a:t>сообразителен, был похож на </a:t>
            </a:r>
            <a:r>
              <a:rPr lang="ru-RU" sz="2400" dirty="0"/>
              <a:t>крупную </a:t>
            </a:r>
            <a:r>
              <a:rPr lang="ru-RU" sz="2400" dirty="0" smtClean="0"/>
              <a:t>обезьяну, ходил </a:t>
            </a:r>
            <a:r>
              <a:rPr lang="ru-RU" sz="2400" dirty="0"/>
              <a:t>на двух ногах, а не на 4-х, как животные, но, при этом, </a:t>
            </a:r>
            <a:r>
              <a:rPr lang="ru-RU" sz="2400" dirty="0" smtClean="0"/>
              <a:t>сильно наклонялся </a:t>
            </a:r>
            <a:r>
              <a:rPr lang="ru-RU" sz="2400" dirty="0"/>
              <a:t>и походка была прыгающая. Руками </a:t>
            </a:r>
            <a:r>
              <a:rPr lang="ru-RU" sz="2400" dirty="0" smtClean="0"/>
              <a:t>он мог </a:t>
            </a:r>
            <a:r>
              <a:rPr lang="ru-RU" sz="2400" dirty="0"/>
              <a:t>хватать, ударять, копать.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3598326"/>
            <a:ext cx="3622817" cy="3071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89300"/>
      </p:ext>
    </p:extLst>
  </p:cSld>
  <p:clrMapOvr>
    <a:masterClrMapping/>
  </p:clrMapOvr>
  <p:transition spd="slow" advTm="6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Жилье первобытного 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2400" dirty="0"/>
              <a:t>Ж</a:t>
            </a:r>
            <a:r>
              <a:rPr lang="ru-RU" sz="2400" dirty="0" smtClean="0"/>
              <a:t>или </a:t>
            </a:r>
            <a:r>
              <a:rPr lang="ru-RU" sz="2400" dirty="0"/>
              <a:t>первобытные </a:t>
            </a:r>
            <a:r>
              <a:rPr lang="ru-RU" sz="2400" dirty="0" smtClean="0"/>
              <a:t>люди - </a:t>
            </a:r>
            <a:r>
              <a:rPr lang="ru-RU" sz="2400" i="1" dirty="0" smtClean="0"/>
              <a:t>в хижине, </a:t>
            </a:r>
            <a:r>
              <a:rPr lang="ru-RU" sz="2400" i="1" dirty="0"/>
              <a:t>в </a:t>
            </a:r>
            <a:r>
              <a:rPr lang="ru-RU" sz="2400" i="1" dirty="0" smtClean="0"/>
              <a:t>пещере. </a:t>
            </a:r>
            <a:r>
              <a:rPr lang="ru-RU" sz="2400" dirty="0" smtClean="0"/>
              <a:t>Там</a:t>
            </a:r>
            <a:r>
              <a:rPr lang="ru-RU" sz="2400" dirty="0"/>
              <a:t>, где были горы, люди жили в пещерах. Где гор не было, строили себе хижины из </a:t>
            </a:r>
            <a:r>
              <a:rPr lang="ru-RU" sz="2400" dirty="0" smtClean="0"/>
              <a:t>костей, палок </a:t>
            </a:r>
            <a:r>
              <a:rPr lang="ru-RU" sz="2400" dirty="0"/>
              <a:t>и шкур животных.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281030"/>
            <a:ext cx="4464496" cy="3109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775" y="3237827"/>
            <a:ext cx="4262663" cy="310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0252959"/>
      </p:ext>
    </p:extLst>
  </p:cSld>
  <p:clrMapOvr>
    <a:masterClrMapping/>
  </p:clrMapOvr>
  <p:transition spd="slow" advTm="6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Первый огонь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38026"/>
            <a:ext cx="8229600" cy="4525963"/>
          </a:xfrm>
        </p:spPr>
        <p:txBody>
          <a:bodyPr>
            <a:normAutofit/>
          </a:bodyPr>
          <a:lstStyle/>
          <a:p>
            <a:r>
              <a:rPr lang="ru-RU" sz="2400" dirty="0"/>
              <a:t>В древности люди не умели сами добывать огонь. Они ждали, когда м</a:t>
            </a:r>
            <a:r>
              <a:rPr lang="ru-RU" sz="2400" dirty="0" smtClean="0"/>
              <a:t>олния </a:t>
            </a:r>
            <a:r>
              <a:rPr lang="ru-RU" sz="2400" dirty="0"/>
              <a:t>ударит в </a:t>
            </a:r>
            <a:r>
              <a:rPr lang="ru-RU" sz="2400" dirty="0" smtClean="0"/>
              <a:t>дерево </a:t>
            </a:r>
            <a:r>
              <a:rPr lang="ru-RU" sz="2400" dirty="0"/>
              <a:t>и подожжёт его. Тогда они брали горящую ветку и разводили костёр в своём жилище. </a:t>
            </a:r>
            <a:r>
              <a:rPr lang="ru-RU" sz="2400" dirty="0" smtClean="0"/>
              <a:t>А </a:t>
            </a:r>
            <a:r>
              <a:rPr lang="ru-RU" sz="2400" dirty="0"/>
              <a:t>чтобы огонь не погас </a:t>
            </a:r>
            <a:r>
              <a:rPr lang="ru-RU" sz="2400" dirty="0" smtClean="0"/>
              <a:t>- </a:t>
            </a:r>
            <a:r>
              <a:rPr lang="ru-RU" sz="2400" dirty="0"/>
              <a:t>день, и ночь </a:t>
            </a:r>
            <a:r>
              <a:rPr lang="ru-RU" sz="2400" dirty="0" smtClean="0"/>
              <a:t>подкладывали </a:t>
            </a:r>
            <a:r>
              <a:rPr lang="ru-RU" sz="2400" dirty="0"/>
              <a:t>ветки и сучья в костёр. Огонь обогревал, оберегал от диких зверей, помогал готовить еду.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3501008"/>
            <a:ext cx="3129068" cy="3263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192732"/>
      </p:ext>
    </p:extLst>
  </p:cSld>
  <p:clrMapOvr>
    <a:masterClrMapping/>
  </p:clrMapOvr>
  <p:transition spd="slow" advTm="6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«Покорение огня»</a:t>
            </a:r>
            <a:endParaRPr lang="ru-RU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3475166"/>
            <a:ext cx="3872584" cy="3176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39" t="11617" r="47273" b="11615"/>
          <a:stretch/>
        </p:blipFill>
        <p:spPr bwMode="auto">
          <a:xfrm>
            <a:off x="4836368" y="3475166"/>
            <a:ext cx="3232017" cy="318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1196752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Позднее,  поняли. чтобы </a:t>
            </a:r>
            <a:r>
              <a:rPr lang="ru-RU" dirty="0"/>
              <a:t>добыть огонь, нужно набрать сухой травы или </a:t>
            </a:r>
            <a:r>
              <a:rPr lang="ru-RU" dirty="0" err="1"/>
              <a:t>моха</a:t>
            </a:r>
            <a:r>
              <a:rPr lang="ru-RU" dirty="0"/>
              <a:t>, стукнуть кремень о кремень – выскочит огненная искра. Она подожжёт мох и загорится огонь. Только нужно стучать осторожно, чтобы не пораниться. </a:t>
            </a:r>
            <a:r>
              <a:rPr lang="ru-RU" dirty="0" smtClean="0"/>
              <a:t>Именно </a:t>
            </a:r>
            <a:r>
              <a:rPr lang="ru-RU" dirty="0"/>
              <a:t>из-за </a:t>
            </a:r>
            <a:r>
              <a:rPr lang="ru-RU" dirty="0" smtClean="0"/>
              <a:t>серы </a:t>
            </a:r>
            <a:r>
              <a:rPr lang="ru-RU" dirty="0"/>
              <a:t>и появляется искра. А там, где нет кремния, пользовались сухой палочкой </a:t>
            </a:r>
            <a:r>
              <a:rPr lang="ru-RU" dirty="0" smtClean="0"/>
              <a:t>дерева</a:t>
            </a:r>
            <a:r>
              <a:rPr lang="ru-RU" dirty="0"/>
              <a:t>. Вниз подкладывали сухую траву, на неё ставили палочку и тёрли её между </a:t>
            </a:r>
            <a:r>
              <a:rPr lang="ru-RU" dirty="0" smtClean="0"/>
              <a:t>рук. Палочка </a:t>
            </a:r>
            <a:r>
              <a:rPr lang="ru-RU" dirty="0"/>
              <a:t>нагревалась, трава загоралась.</a:t>
            </a:r>
          </a:p>
        </p:txBody>
      </p:sp>
    </p:spTree>
    <p:extLst>
      <p:ext uri="{BB962C8B-B14F-4D97-AF65-F5344CB8AC3E}">
        <p14:creationId xmlns:p14="http://schemas.microsoft.com/office/powerpoint/2010/main" val="925678331"/>
      </p:ext>
    </p:extLst>
  </p:cSld>
  <p:clrMapOvr>
    <a:masterClrMapping/>
  </p:clrMapOvr>
  <p:transition spd="slow" advTm="6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Охота первобытного человека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Сначала </a:t>
            </a:r>
            <a:r>
              <a:rPr lang="ru-RU" sz="2400" dirty="0"/>
              <a:t>надо найти тропинку, по которой </a:t>
            </a:r>
            <a:r>
              <a:rPr lang="ru-RU" sz="2400" dirty="0" smtClean="0"/>
              <a:t>звери ходят </a:t>
            </a:r>
            <a:r>
              <a:rPr lang="ru-RU" sz="2400" dirty="0"/>
              <a:t>на водопой, водички попить. Потом выкопать там большую яму, вниз колья острые вкопать, а сверху веточек накидать, чтобы яму незаметно было. Самим же надо спрятаться в засаде. Как </a:t>
            </a:r>
            <a:r>
              <a:rPr lang="ru-RU" sz="2400" dirty="0" smtClean="0"/>
              <a:t>зверь появится</a:t>
            </a:r>
            <a:r>
              <a:rPr lang="ru-RU" sz="2400" dirty="0"/>
              <a:t>, нужно закричать, зашуметь </a:t>
            </a:r>
            <a:r>
              <a:rPr lang="ru-RU" sz="2400" dirty="0" smtClean="0"/>
              <a:t>. Зверь </a:t>
            </a:r>
            <a:r>
              <a:rPr lang="ru-RU" sz="2400" dirty="0"/>
              <a:t>испугается и побежит по тропинке, </a:t>
            </a:r>
            <a:r>
              <a:rPr lang="ru-RU" sz="2400" dirty="0" smtClean="0"/>
              <a:t>провалится </a:t>
            </a:r>
            <a:r>
              <a:rPr lang="ru-RU" sz="2400" dirty="0"/>
              <a:t>в </a:t>
            </a:r>
            <a:r>
              <a:rPr lang="ru-RU" sz="2400" dirty="0" smtClean="0"/>
              <a:t>яму-ловушку </a:t>
            </a:r>
            <a:r>
              <a:rPr lang="ru-RU" sz="2400" dirty="0"/>
              <a:t>прямо на кол. Тут сидящие в засаде должны выбежать, да копья </a:t>
            </a:r>
            <a:r>
              <a:rPr lang="ru-RU" sz="2400" dirty="0" smtClean="0"/>
              <a:t> и камни свои </a:t>
            </a:r>
            <a:r>
              <a:rPr lang="ru-RU" sz="2400" dirty="0"/>
              <a:t>прямо в </a:t>
            </a:r>
            <a:r>
              <a:rPr lang="ru-RU" sz="2400" dirty="0" smtClean="0"/>
              <a:t>зверя бросить</a:t>
            </a:r>
            <a:r>
              <a:rPr lang="ru-RU" sz="2400" dirty="0"/>
              <a:t>. Да, </a:t>
            </a:r>
            <a:r>
              <a:rPr lang="ru-RU" sz="2400" dirty="0" smtClean="0"/>
              <a:t>осторожно, </a:t>
            </a:r>
            <a:r>
              <a:rPr lang="ru-RU" sz="2400" dirty="0"/>
              <a:t>близко к яме подходить </a:t>
            </a:r>
            <a:r>
              <a:rPr lang="ru-RU" sz="2400" dirty="0" smtClean="0"/>
              <a:t>нельзя.</a:t>
            </a:r>
            <a:endParaRPr lang="ru-RU" sz="2400" dirty="0"/>
          </a:p>
          <a:p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4941167"/>
            <a:ext cx="3456384" cy="180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892364"/>
      </p:ext>
    </p:extLst>
  </p:cSld>
  <p:clrMapOvr>
    <a:masterClrMapping/>
  </p:clrMapOvr>
  <p:transition spd="slow" advTm="6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Охота  первобытного человека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43" y="1350843"/>
            <a:ext cx="3809944" cy="2447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1382869"/>
            <a:ext cx="453299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088" y="4009685"/>
            <a:ext cx="2943479" cy="2612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092000"/>
      </p:ext>
    </p:extLst>
  </p:cSld>
  <p:clrMapOvr>
    <a:masterClrMapping/>
  </p:clrMapOvr>
  <p:transition spd="slow" advTm="6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Рыбалка первобытного человека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7437512" cy="389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196752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древние времена рыбаки не пользовались привычными </a:t>
            </a:r>
            <a:r>
              <a:rPr lang="ru-RU" dirty="0" smtClean="0"/>
              <a:t>удочками</a:t>
            </a:r>
            <a:r>
              <a:rPr lang="ru-RU" dirty="0"/>
              <a:t>, а рыбу </a:t>
            </a:r>
            <a:r>
              <a:rPr lang="ru-RU" dirty="0" smtClean="0"/>
              <a:t>ловили– </a:t>
            </a:r>
            <a:r>
              <a:rPr lang="ru-RU" dirty="0"/>
              <a:t>гарпунами, а порой и вовсе при помощи метаний камней с целью оглушить рыбу. К счастью людей в те времена было еще мало, а рыбы наоборот еще водилось в изобилии и первобытным рыбакам древности удавалось ее ловить и таких нехитрым методом.</a:t>
            </a:r>
          </a:p>
        </p:txBody>
      </p:sp>
    </p:spTree>
    <p:extLst>
      <p:ext uri="{BB962C8B-B14F-4D97-AF65-F5344CB8AC3E}">
        <p14:creationId xmlns:p14="http://schemas.microsoft.com/office/powerpoint/2010/main" val="43596154"/>
      </p:ext>
    </p:extLst>
  </p:cSld>
  <p:clrMapOvr>
    <a:masterClrMapping/>
  </p:clrMapOvr>
  <p:transition spd="slow" advTm="6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Собирательство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Б</a:t>
            </a:r>
            <a:r>
              <a:rPr lang="ru-RU" sz="2400" dirty="0" smtClean="0"/>
              <a:t>ольшую </a:t>
            </a:r>
            <a:r>
              <a:rPr lang="ru-RU" sz="2400" dirty="0"/>
              <a:t>часть рациона составляла растительная </a:t>
            </a:r>
            <a:r>
              <a:rPr lang="ru-RU" sz="2400" dirty="0" smtClean="0"/>
              <a:t>пища</a:t>
            </a:r>
            <a:r>
              <a:rPr lang="ru-RU" sz="2400" dirty="0"/>
              <a:t>. </a:t>
            </a:r>
            <a:r>
              <a:rPr lang="ru-RU" sz="2400" dirty="0" smtClean="0"/>
              <a:t>Сбором </a:t>
            </a:r>
            <a:r>
              <a:rPr lang="ru-RU" sz="2400" dirty="0"/>
              <a:t>даров природы </a:t>
            </a:r>
            <a:r>
              <a:rPr lang="ru-RU" sz="2400" dirty="0" smtClean="0"/>
              <a:t>занимались </a:t>
            </a:r>
            <a:r>
              <a:rPr lang="ru-RU" sz="2400" dirty="0"/>
              <a:t>женщины и дети, взрослые мужчины были заняты на </a:t>
            </a:r>
            <a:r>
              <a:rPr lang="ru-RU" sz="2400" dirty="0" smtClean="0"/>
              <a:t>охоте. В </a:t>
            </a:r>
            <a:r>
              <a:rPr lang="ru-RU" sz="2400" dirty="0"/>
              <a:t>пищу шли яйца птиц, плоды деревьев, орехи и ягоды, мед и даже некоторые виды насекомых. В поисках корений древний человек раскапывал землю, а, чтобы облегчить процесс их добычи, изобрел одно из первых орудий труда- палку-копалку.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289009"/>
            <a:ext cx="3377952" cy="2533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7576" y="4231024"/>
            <a:ext cx="3168135" cy="2510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766991"/>
      </p:ext>
    </p:extLst>
  </p:cSld>
  <p:clrMapOvr>
    <a:masterClrMapping/>
  </p:clrMapOvr>
  <p:transition spd="slow" advTm="6000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926</Words>
  <Application>Microsoft Office PowerPoint</Application>
  <PresentationFormat>Экран (4:3)</PresentationFormat>
  <Paragraphs>63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«Жизнь первобытного человека»</vt:lpstr>
      <vt:lpstr>Презентация PowerPoint</vt:lpstr>
      <vt:lpstr>Жилье первобытного человека</vt:lpstr>
      <vt:lpstr>Первый огонь</vt:lpstr>
      <vt:lpstr>«Покорение огня»</vt:lpstr>
      <vt:lpstr>Охота первобытного человека</vt:lpstr>
      <vt:lpstr>Охота  первобытного человека</vt:lpstr>
      <vt:lpstr>Рыбалка первобытного человека</vt:lpstr>
      <vt:lpstr>Собирательство</vt:lpstr>
      <vt:lpstr>Орудия труда</vt:lpstr>
      <vt:lpstr>Пища первобытного человека</vt:lpstr>
      <vt:lpstr>Посуда</vt:lpstr>
      <vt:lpstr>Презентация PowerPoint</vt:lpstr>
      <vt:lpstr>Одежда  первобытного человека</vt:lpstr>
      <vt:lpstr>Община</vt:lpstr>
      <vt:lpstr>Общение первобытного человека</vt:lpstr>
      <vt:lpstr>Презентация PowerPoint</vt:lpstr>
      <vt:lpstr>«Эра кайнозойская» (Климентьева А.)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первобытного человека</dc:title>
  <dc:creator>Ульяновы</dc:creator>
  <cp:lastModifiedBy>Valera</cp:lastModifiedBy>
  <cp:revision>23</cp:revision>
  <dcterms:created xsi:type="dcterms:W3CDTF">2023-02-26T10:23:19Z</dcterms:created>
  <dcterms:modified xsi:type="dcterms:W3CDTF">2023-04-13T05:56:26Z</dcterms:modified>
</cp:coreProperties>
</file>