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74" r:id="rId5"/>
    <p:sldId id="265" r:id="rId6"/>
    <p:sldId id="266" r:id="rId7"/>
    <p:sldId id="269" r:id="rId8"/>
    <p:sldId id="271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11/14/2018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11/14/2018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>
            <a:noAutofit/>
          </a:bodyPr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11/14/2018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11/14/2018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Autofit/>
          </a:bodyPr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11/14/2018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11/14/2018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11/14/2018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11/14/2018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11/14/2018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11/14/2018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11/14/2018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</a:gra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11/14/2018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ctr"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342900" lvl="0" indent="-342900" algn="l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2362199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b="1" dirty="0" err="1">
                <a:solidFill>
                  <a:srgbClr val="00B050"/>
                </a:solidFill>
              </a:rPr>
              <a:t>Технология</a:t>
            </a:r>
            <a:r>
              <a:rPr b="1" dirty="0">
                <a:solidFill>
                  <a:srgbClr val="00B050"/>
                </a:solidFill>
              </a:rPr>
              <a:t> «</a:t>
            </a:r>
            <a:r>
              <a:rPr b="1" dirty="0" err="1">
                <a:solidFill>
                  <a:srgbClr val="00B050"/>
                </a:solidFill>
              </a:rPr>
              <a:t>Развивающее</a:t>
            </a:r>
            <a:r>
              <a:rPr b="1" dirty="0">
                <a:solidFill>
                  <a:srgbClr val="00B050"/>
                </a:solidFill>
              </a:rPr>
              <a:t> </a:t>
            </a:r>
            <a:r>
              <a:rPr b="1" dirty="0" err="1">
                <a:solidFill>
                  <a:srgbClr val="00B050"/>
                </a:solidFill>
              </a:rPr>
              <a:t>общение</a:t>
            </a:r>
            <a:r>
              <a:rPr b="1" dirty="0">
                <a:solidFill>
                  <a:srgbClr val="00B050"/>
                </a:solidFill>
              </a:rPr>
              <a:t>»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детей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(4-5 лет)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b="1" dirty="0"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800600" y="5181600"/>
            <a:ext cx="4041775" cy="102076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algn="r"/>
            <a:r>
              <a:rPr lang="ru-RU" sz="2800" dirty="0"/>
              <a:t>Воспитатели:</a:t>
            </a:r>
          </a:p>
          <a:p>
            <a:pPr algn="r"/>
            <a:r>
              <a:rPr lang="ru-RU" sz="2800" dirty="0" smtClean="0"/>
              <a:t>Панова </a:t>
            </a:r>
            <a:r>
              <a:rPr lang="ru-RU" sz="2800" dirty="0"/>
              <a:t>О.В.</a:t>
            </a:r>
            <a:endParaRPr sz="2800" dirty="0"/>
          </a:p>
        </p:txBody>
      </p:sp>
      <p:pic>
        <p:nvPicPr>
          <p:cNvPr id="80" name="Shape 80"/>
          <p:cNvPicPr>
            <a:picLocks noGrp="1"/>
          </p:cNvPicPr>
          <p:nvPr>
            <p:ph type="body" idx="2"/>
          </p:nvPr>
        </p:nvPicPr>
        <p:blipFill>
          <a:blip r:embed="rId2"/>
          <a:stretch/>
        </p:blipFill>
        <p:spPr>
          <a:xfrm>
            <a:off x="620712" y="2362199"/>
            <a:ext cx="3951288" cy="395128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3200" b="1" dirty="0" err="1">
                <a:solidFill>
                  <a:srgbClr val="00B050"/>
                </a:solidFill>
              </a:rPr>
              <a:t>Конфликты</a:t>
            </a:r>
            <a:r>
              <a:rPr sz="3200" b="1" dirty="0">
                <a:solidFill>
                  <a:srgbClr val="00B050"/>
                </a:solidFill>
              </a:rPr>
              <a:t> – </a:t>
            </a:r>
            <a:r>
              <a:rPr sz="3200" b="1" dirty="0" err="1">
                <a:solidFill>
                  <a:srgbClr val="00B050"/>
                </a:solidFill>
              </a:rPr>
              <a:t>неотъемлемая</a:t>
            </a:r>
            <a:r>
              <a:rPr sz="3200" b="1" dirty="0">
                <a:solidFill>
                  <a:srgbClr val="00B050"/>
                </a:solidFill>
              </a:rPr>
              <a:t> </a:t>
            </a:r>
            <a:r>
              <a:rPr sz="3200" b="1" dirty="0" err="1">
                <a:solidFill>
                  <a:srgbClr val="00B050"/>
                </a:solidFill>
              </a:rPr>
              <a:t>часть</a:t>
            </a:r>
            <a:r>
              <a:rPr sz="3200" b="1" dirty="0">
                <a:solidFill>
                  <a:srgbClr val="00B050"/>
                </a:solidFill>
              </a:rPr>
              <a:t> </a:t>
            </a:r>
            <a:r>
              <a:rPr sz="3200" b="1" dirty="0" err="1">
                <a:solidFill>
                  <a:srgbClr val="00B050"/>
                </a:solidFill>
              </a:rPr>
              <a:t>человеческой</a:t>
            </a:r>
            <a:r>
              <a:rPr sz="3200" b="1" dirty="0">
                <a:solidFill>
                  <a:srgbClr val="00B050"/>
                </a:solidFill>
              </a:rPr>
              <a:t> </a:t>
            </a:r>
            <a:r>
              <a:rPr sz="3200" b="1" dirty="0" err="1">
                <a:solidFill>
                  <a:srgbClr val="00B050"/>
                </a:solidFill>
              </a:rPr>
              <a:t>жизни</a:t>
            </a:r>
            <a:r>
              <a:rPr sz="3200" b="1" dirty="0">
                <a:solidFill>
                  <a:srgbClr val="00B050"/>
                </a:solidFill>
              </a:rPr>
              <a:t>. </a:t>
            </a:r>
            <a:r>
              <a:rPr sz="3200" b="1" dirty="0" err="1">
                <a:solidFill>
                  <a:srgbClr val="00B050"/>
                </a:solidFill>
              </a:rPr>
              <a:t>То</a:t>
            </a:r>
            <a:r>
              <a:rPr sz="3200" b="1" dirty="0">
                <a:solidFill>
                  <a:srgbClr val="00B050"/>
                </a:solidFill>
              </a:rPr>
              <a:t>, </a:t>
            </a:r>
            <a:r>
              <a:rPr sz="3200" b="1" dirty="0" err="1">
                <a:solidFill>
                  <a:srgbClr val="00B050"/>
                </a:solidFill>
              </a:rPr>
              <a:t>как</a:t>
            </a:r>
            <a:r>
              <a:rPr sz="3200" b="1" dirty="0">
                <a:solidFill>
                  <a:srgbClr val="00B050"/>
                </a:solidFill>
              </a:rPr>
              <a:t> </a:t>
            </a:r>
            <a:r>
              <a:rPr sz="3200" b="1" dirty="0" err="1">
                <a:solidFill>
                  <a:srgbClr val="00B050"/>
                </a:solidFill>
              </a:rPr>
              <a:t>мы</a:t>
            </a:r>
            <a:r>
              <a:rPr sz="3200" b="1" dirty="0">
                <a:solidFill>
                  <a:srgbClr val="00B050"/>
                </a:solidFill>
              </a:rPr>
              <a:t> </a:t>
            </a:r>
            <a:r>
              <a:rPr sz="3200" b="1" dirty="0" err="1">
                <a:solidFill>
                  <a:srgbClr val="00B050"/>
                </a:solidFill>
              </a:rPr>
              <a:t>научились</a:t>
            </a:r>
            <a:r>
              <a:rPr sz="3200" b="1" dirty="0">
                <a:solidFill>
                  <a:srgbClr val="00B050"/>
                </a:solidFill>
              </a:rPr>
              <a:t> </a:t>
            </a:r>
            <a:r>
              <a:rPr sz="3200" b="1" dirty="0" err="1">
                <a:solidFill>
                  <a:srgbClr val="00B050"/>
                </a:solidFill>
              </a:rPr>
              <a:t>разрешать</a:t>
            </a:r>
            <a:r>
              <a:rPr sz="3200" b="1" dirty="0">
                <a:solidFill>
                  <a:srgbClr val="00B050"/>
                </a:solidFill>
              </a:rPr>
              <a:t> </a:t>
            </a:r>
            <a:r>
              <a:rPr sz="3200" b="1" dirty="0" err="1">
                <a:solidFill>
                  <a:srgbClr val="00B050"/>
                </a:solidFill>
              </a:rPr>
              <a:t>их</a:t>
            </a:r>
            <a:r>
              <a:rPr sz="3200" b="1" dirty="0">
                <a:solidFill>
                  <a:srgbClr val="00B050"/>
                </a:solidFill>
              </a:rPr>
              <a:t> в </a:t>
            </a:r>
            <a:r>
              <a:rPr sz="3200" b="1" dirty="0" err="1">
                <a:solidFill>
                  <a:srgbClr val="00B050"/>
                </a:solidFill>
              </a:rPr>
              <a:t>детстве</a:t>
            </a:r>
            <a:r>
              <a:rPr sz="3200" b="1" dirty="0">
                <a:solidFill>
                  <a:srgbClr val="00B050"/>
                </a:solidFill>
              </a:rPr>
              <a:t>, </a:t>
            </a:r>
            <a:r>
              <a:rPr sz="3200" b="1" dirty="0" err="1">
                <a:solidFill>
                  <a:srgbClr val="00B050"/>
                </a:solidFill>
              </a:rPr>
              <a:t>обуславливает</a:t>
            </a:r>
            <a:r>
              <a:rPr sz="3200" b="1" dirty="0">
                <a:solidFill>
                  <a:srgbClr val="00B050"/>
                </a:solidFill>
              </a:rPr>
              <a:t> </a:t>
            </a:r>
            <a:r>
              <a:rPr sz="3200" b="1" dirty="0" err="1">
                <a:solidFill>
                  <a:srgbClr val="00B050"/>
                </a:solidFill>
              </a:rPr>
              <a:t>стратегии</a:t>
            </a:r>
            <a:r>
              <a:rPr sz="3200" b="1" dirty="0">
                <a:solidFill>
                  <a:srgbClr val="00B050"/>
                </a:solidFill>
              </a:rPr>
              <a:t> </a:t>
            </a:r>
            <a:r>
              <a:rPr sz="3200" b="1" dirty="0" err="1">
                <a:solidFill>
                  <a:srgbClr val="00B050"/>
                </a:solidFill>
              </a:rPr>
              <a:t>нашего</a:t>
            </a:r>
            <a:r>
              <a:rPr sz="3200" b="1" dirty="0">
                <a:solidFill>
                  <a:srgbClr val="00B050"/>
                </a:solidFill>
              </a:rPr>
              <a:t> </a:t>
            </a:r>
            <a:r>
              <a:rPr sz="3200" b="1" dirty="0" err="1">
                <a:solidFill>
                  <a:srgbClr val="00B050"/>
                </a:solidFill>
              </a:rPr>
              <a:t>поведения</a:t>
            </a:r>
            <a:r>
              <a:rPr sz="3200" b="1" dirty="0">
                <a:solidFill>
                  <a:srgbClr val="00B050"/>
                </a:solidFill>
              </a:rPr>
              <a:t> и </a:t>
            </a:r>
            <a:r>
              <a:rPr sz="3200" b="1" dirty="0" err="1">
                <a:solidFill>
                  <a:srgbClr val="00B050"/>
                </a:solidFill>
              </a:rPr>
              <a:t>во</a:t>
            </a:r>
            <a:r>
              <a:rPr sz="3200" b="1" dirty="0">
                <a:solidFill>
                  <a:srgbClr val="00B050"/>
                </a:solidFill>
              </a:rPr>
              <a:t> </a:t>
            </a:r>
            <a:r>
              <a:rPr sz="3200" b="1" dirty="0" err="1">
                <a:solidFill>
                  <a:srgbClr val="00B050"/>
                </a:solidFill>
              </a:rPr>
              <a:t>взрослой</a:t>
            </a:r>
            <a:r>
              <a:rPr sz="3200" b="1" dirty="0">
                <a:solidFill>
                  <a:srgbClr val="00B050"/>
                </a:solidFill>
              </a:rPr>
              <a:t> </a:t>
            </a:r>
            <a:r>
              <a:rPr sz="3200" b="1" dirty="0" err="1">
                <a:solidFill>
                  <a:srgbClr val="00B050"/>
                </a:solidFill>
              </a:rPr>
              <a:t>жизни</a:t>
            </a:r>
            <a:r>
              <a:rPr sz="3200" b="1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84" name="Shape 84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2590800" y="2667000"/>
            <a:ext cx="4030347" cy="399256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19199"/>
            <a:ext cx="8229600" cy="5139397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algn="just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саморегуляции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проявлению самостоятельности в решении конфликтов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повышению самооценки детей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конструктивного поведения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чувство ответственности за свое поведение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800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sz="2800" dirty="0"/>
          </a:p>
          <a:p>
            <a:pPr algn="just">
              <a:buNone/>
            </a:pPr>
            <a:endParaRPr lang="ru-RU" sz="2800" b="1" dirty="0">
              <a:solidFill>
                <a:srgbClr val="00B050"/>
              </a:solidFill>
            </a:endParaRPr>
          </a:p>
          <a:p>
            <a:pPr algn="just"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17524D-805F-478A-A0ED-A2A24A250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842868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Н.П.Гришаева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 ссылку на книгу А. Фабер, Э.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Мазлиш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«Как говорить, чтобы дети слушали, и как слушать, чтобы дети говорили», авторы которой предлагают конструктивный путь решения конфликта.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0F5AD-9D44-466D-A030-1792CE368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30326"/>
            <a:ext cx="8229600" cy="4853037"/>
          </a:xfrm>
        </p:spPr>
        <p:txBody>
          <a:bodyPr/>
          <a:lstStyle/>
          <a:p>
            <a:pPr indent="0" algn="ctr"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Шаг1.</a:t>
            </a:r>
          </a:p>
          <a:p>
            <a:pPr marL="0" indent="0" algn="ctr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Присоединиться к чувствам ребенка.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Шаг2.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Попросить детей озвучить свои позиции друг другу.</a:t>
            </a:r>
          </a:p>
          <a:p>
            <a:pPr indent="0" algn="ctr"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Шаг3.                                                                                                  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этого оказалось недостаточно и дети не могут договориться сами, воспитатель напоминает правила, существующие в группе.</a:t>
            </a:r>
          </a:p>
          <a:p>
            <a:pPr indent="0" algn="ctr"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Шаг4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0" algn="ctr">
              <a:spcAft>
                <a:spcPts val="80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Оставить детей одних, дав им задание обсудить проблему друг с другом и вместе найти решение, которое устроит обоих.</a:t>
            </a:r>
          </a:p>
          <a:p>
            <a:pPr indent="0" algn="ctr">
              <a:spcAft>
                <a:spcPts val="800"/>
              </a:spcAft>
              <a:buNone/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9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b="1" dirty="0" err="1">
                <a:solidFill>
                  <a:srgbClr val="00B050"/>
                </a:solidFill>
              </a:rPr>
              <a:t>Правила</a:t>
            </a:r>
            <a:r>
              <a:rPr b="1" dirty="0">
                <a:solidFill>
                  <a:srgbClr val="00B050"/>
                </a:solidFill>
              </a:rPr>
              <a:t> </a:t>
            </a:r>
            <a:r>
              <a:rPr b="1" dirty="0" err="1">
                <a:solidFill>
                  <a:srgbClr val="00B050"/>
                </a:solidFill>
              </a:rPr>
              <a:t>нашей</a:t>
            </a:r>
            <a:r>
              <a:rPr b="1" dirty="0">
                <a:solidFill>
                  <a:srgbClr val="00B050"/>
                </a:solidFill>
              </a:rPr>
              <a:t> </a:t>
            </a:r>
            <a:r>
              <a:rPr b="1" dirty="0" err="1">
                <a:solidFill>
                  <a:srgbClr val="00B050"/>
                </a:solidFill>
              </a:rPr>
              <a:t>группы</a:t>
            </a:r>
            <a:endParaRPr b="1" dirty="0">
              <a:solidFill>
                <a:srgbClr val="00B05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949C55-924A-4B56-80CE-D7DBEAE3B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5C32D0-AFAA-41A9-9E89-1BE8A26439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4" y="1756783"/>
            <a:ext cx="7815451" cy="466999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b="1" dirty="0">
                <a:solidFill>
                  <a:srgbClr val="00B050"/>
                </a:solidFill>
              </a:rPr>
              <a:t>«</a:t>
            </a:r>
            <a:r>
              <a:rPr lang="ru-RU" b="1" dirty="0">
                <a:solidFill>
                  <a:srgbClr val="00B050"/>
                </a:solidFill>
              </a:rPr>
              <a:t>Стульчик</a:t>
            </a:r>
            <a:r>
              <a:rPr b="1" dirty="0">
                <a:solidFill>
                  <a:srgbClr val="00B050"/>
                </a:solidFill>
              </a:rPr>
              <a:t> </a:t>
            </a:r>
            <a:r>
              <a:rPr b="1" dirty="0" err="1">
                <a:solidFill>
                  <a:srgbClr val="00B050"/>
                </a:solidFill>
              </a:rPr>
              <a:t>размышления</a:t>
            </a:r>
            <a:r>
              <a:rPr b="1" dirty="0">
                <a:solidFill>
                  <a:srgbClr val="00B050"/>
                </a:solidFill>
              </a:rPr>
              <a:t>»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0" y="1219200"/>
            <a:ext cx="4495800" cy="563880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algn="just">
              <a:buNone/>
            </a:pPr>
            <a:r>
              <a:rPr sz="3200" dirty="0"/>
              <a:t>     </a:t>
            </a:r>
            <a:r>
              <a:rPr sz="3200" dirty="0" err="1"/>
              <a:t>Если</a:t>
            </a:r>
            <a:r>
              <a:rPr sz="3200" dirty="0"/>
              <a:t> </a:t>
            </a:r>
            <a:r>
              <a:rPr sz="3200" dirty="0" err="1"/>
              <a:t>ребенок</a:t>
            </a:r>
            <a:r>
              <a:rPr sz="3200" dirty="0"/>
              <a:t> </a:t>
            </a:r>
            <a:r>
              <a:rPr sz="3200" dirty="0" err="1"/>
              <a:t>нарушил</a:t>
            </a:r>
            <a:r>
              <a:rPr sz="3200" dirty="0"/>
              <a:t> </a:t>
            </a:r>
            <a:r>
              <a:rPr sz="3200" dirty="0" err="1"/>
              <a:t>правило</a:t>
            </a:r>
            <a:r>
              <a:rPr sz="3200" dirty="0"/>
              <a:t>, </a:t>
            </a:r>
            <a:r>
              <a:rPr sz="3200" dirty="0" err="1"/>
              <a:t>то</a:t>
            </a:r>
            <a:r>
              <a:rPr sz="3200" dirty="0"/>
              <a:t> </a:t>
            </a:r>
            <a:r>
              <a:rPr sz="3200" dirty="0" err="1"/>
              <a:t>он</a:t>
            </a:r>
            <a:r>
              <a:rPr sz="3200" dirty="0"/>
              <a:t> </a:t>
            </a:r>
            <a:r>
              <a:rPr sz="3200" dirty="0" err="1"/>
              <a:t>сидит</a:t>
            </a:r>
            <a:r>
              <a:rPr sz="3200" dirty="0"/>
              <a:t> </a:t>
            </a:r>
            <a:r>
              <a:rPr sz="3200" dirty="0" err="1"/>
              <a:t>на</a:t>
            </a:r>
            <a:r>
              <a:rPr sz="3200" dirty="0"/>
              <a:t> «</a:t>
            </a:r>
            <a:r>
              <a:rPr lang="ru-RU" sz="3200" dirty="0"/>
              <a:t>стульчике</a:t>
            </a:r>
            <a:r>
              <a:rPr sz="3200" dirty="0"/>
              <a:t> </a:t>
            </a:r>
            <a:r>
              <a:rPr sz="3200" dirty="0" err="1"/>
              <a:t>размышления</a:t>
            </a:r>
            <a:r>
              <a:rPr sz="3200" dirty="0"/>
              <a:t>», </a:t>
            </a:r>
            <a:r>
              <a:rPr sz="3200" dirty="0" err="1"/>
              <a:t>придумывая</a:t>
            </a:r>
            <a:r>
              <a:rPr sz="3200" dirty="0"/>
              <a:t> </a:t>
            </a:r>
            <a:r>
              <a:rPr sz="3200" dirty="0" err="1"/>
              <a:t>варианты</a:t>
            </a:r>
            <a:r>
              <a:rPr sz="3200" dirty="0"/>
              <a:t> </a:t>
            </a:r>
            <a:r>
              <a:rPr sz="3200" dirty="0" err="1"/>
              <a:t>того</a:t>
            </a:r>
            <a:r>
              <a:rPr sz="3200" dirty="0"/>
              <a:t>, </a:t>
            </a:r>
            <a:r>
              <a:rPr sz="3200" dirty="0" err="1"/>
              <a:t>что</a:t>
            </a:r>
            <a:r>
              <a:rPr sz="3200" dirty="0"/>
              <a:t> </a:t>
            </a:r>
            <a:r>
              <a:rPr sz="3200" dirty="0" err="1"/>
              <a:t>ему</a:t>
            </a:r>
            <a:r>
              <a:rPr sz="3200" dirty="0"/>
              <a:t> </a:t>
            </a:r>
            <a:r>
              <a:rPr sz="3200" dirty="0" err="1"/>
              <a:t>поможет</a:t>
            </a:r>
            <a:r>
              <a:rPr sz="3200" dirty="0"/>
              <a:t> </a:t>
            </a:r>
            <a:r>
              <a:rPr sz="3200" dirty="0" err="1"/>
              <a:t>это</a:t>
            </a:r>
            <a:r>
              <a:rPr sz="3200" dirty="0"/>
              <a:t> </a:t>
            </a:r>
            <a:r>
              <a:rPr sz="3200" dirty="0" err="1"/>
              <a:t>правило</a:t>
            </a:r>
            <a:r>
              <a:rPr sz="3200" dirty="0"/>
              <a:t> </a:t>
            </a:r>
            <a:r>
              <a:rPr sz="3200" dirty="0" err="1"/>
              <a:t>не</a:t>
            </a:r>
            <a:r>
              <a:rPr sz="3200" dirty="0"/>
              <a:t> </a:t>
            </a:r>
            <a:r>
              <a:rPr sz="3200" dirty="0" err="1"/>
              <a:t>нарушать</a:t>
            </a:r>
            <a:r>
              <a:rPr sz="3200" dirty="0"/>
              <a:t>. </a:t>
            </a:r>
            <a:r>
              <a:rPr sz="3200" dirty="0" err="1"/>
              <a:t>Время</a:t>
            </a:r>
            <a:r>
              <a:rPr sz="3200" dirty="0"/>
              <a:t> </a:t>
            </a:r>
            <a:r>
              <a:rPr sz="3200" dirty="0" err="1"/>
              <a:t>засекается</a:t>
            </a:r>
            <a:r>
              <a:rPr sz="3200" dirty="0"/>
              <a:t> </a:t>
            </a:r>
            <a:r>
              <a:rPr sz="3200" dirty="0" err="1"/>
              <a:t>при</a:t>
            </a:r>
            <a:r>
              <a:rPr sz="3200" dirty="0"/>
              <a:t> </a:t>
            </a:r>
            <a:r>
              <a:rPr sz="3200" dirty="0" err="1"/>
              <a:t>помощи</a:t>
            </a:r>
            <a:r>
              <a:rPr sz="3200" dirty="0"/>
              <a:t> </a:t>
            </a:r>
            <a:r>
              <a:rPr sz="3200" dirty="0" err="1"/>
              <a:t>песочных</a:t>
            </a:r>
            <a:r>
              <a:rPr sz="3200" dirty="0"/>
              <a:t> </a:t>
            </a:r>
            <a:r>
              <a:rPr sz="3200" dirty="0" err="1"/>
              <a:t>часов</a:t>
            </a:r>
            <a:r>
              <a:rPr sz="3200" dirty="0"/>
              <a:t>. </a:t>
            </a:r>
          </a:p>
          <a:p>
            <a:pPr>
              <a:buNone/>
            </a:pPr>
            <a:endParaRPr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9E2928-5637-4CB6-8EDA-58715ACC2C1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54" y="1679421"/>
            <a:ext cx="3396192" cy="444674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b="1" dirty="0" err="1">
                <a:solidFill>
                  <a:srgbClr val="00B050"/>
                </a:solidFill>
              </a:rPr>
              <a:t>Коврик</a:t>
            </a:r>
            <a:r>
              <a:rPr b="1" dirty="0">
                <a:solidFill>
                  <a:srgbClr val="00B050"/>
                </a:solidFill>
              </a:rPr>
              <a:t> </a:t>
            </a:r>
            <a:r>
              <a:rPr b="1" dirty="0" err="1">
                <a:solidFill>
                  <a:srgbClr val="00B050"/>
                </a:solidFill>
              </a:rPr>
              <a:t>мира</a:t>
            </a:r>
            <a:endParaRPr b="1" dirty="0">
              <a:solidFill>
                <a:srgbClr val="00B05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CECF62-305C-40C3-9411-CBF3FF12F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обсуждают проблему друг с другом и вместе находят решение проблемы, которое устроит обоих.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A450468-17E9-40E4-BE79-65C59271275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6B8CBC-09C8-4883-80BE-33EFADA42C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2940" y="2152333"/>
            <a:ext cx="4389120" cy="355854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lang="ru-RU" dirty="0">
                <a:solidFill>
                  <a:srgbClr val="00B050"/>
                </a:solidFill>
              </a:rPr>
              <a:t>Результаты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технологии</a:t>
            </a:r>
            <a:r>
              <a:rPr dirty="0">
                <a:solidFill>
                  <a:srgbClr val="00B050"/>
                </a:solidFill>
              </a:rPr>
              <a:t> «</a:t>
            </a:r>
            <a:r>
              <a:rPr dirty="0" err="1">
                <a:solidFill>
                  <a:srgbClr val="00B050"/>
                </a:solidFill>
              </a:rPr>
              <a:t>Развивающее</a:t>
            </a:r>
            <a:r>
              <a:rPr dirty="0">
                <a:solidFill>
                  <a:srgbClr val="00B050"/>
                </a:solidFill>
              </a:rPr>
              <a:t> </a:t>
            </a:r>
            <a:r>
              <a:rPr dirty="0" err="1">
                <a:solidFill>
                  <a:srgbClr val="00B050"/>
                </a:solidFill>
              </a:rPr>
              <a:t>общение</a:t>
            </a:r>
            <a:r>
              <a:rPr dirty="0">
                <a:solidFill>
                  <a:srgbClr val="00B050"/>
                </a:solidFill>
              </a:rPr>
              <a:t>»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Существенно, в 2-3 раза, понижается уровень агрессивности в общении детей, особенно у мальчиков.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чаще дети обращаются к воспитателю за советом, а не только с жалобой, что существенно повышает эмоциональный комфорт в общении и способствует эмоциональной защищённости каждого ребенка и препятствует эмоциональному выгоранию педагога.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3048000" y="2133600"/>
            <a:ext cx="5857822" cy="4525962"/>
          </a:xfrm>
          <a:prstGeom prst="rect">
            <a:avLst/>
          </a:prstGeom>
        </p:spPr>
      </p:pic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04800" y="1676400"/>
            <a:ext cx="6858000" cy="251460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sz="7200" b="1" dirty="0" err="1">
                <a:solidFill>
                  <a:srgbClr val="00B050"/>
                </a:solidFill>
              </a:rPr>
              <a:t>Спасибо</a:t>
            </a:r>
            <a:r>
              <a:rPr sz="7200" b="1" dirty="0">
                <a:solidFill>
                  <a:srgbClr val="00B050"/>
                </a:solidFill>
              </a:rPr>
              <a:t> </a:t>
            </a:r>
            <a:r>
              <a:rPr sz="7200" b="1" dirty="0" err="1">
                <a:solidFill>
                  <a:srgbClr val="00B050"/>
                </a:solidFill>
              </a:rPr>
              <a:t>за</a:t>
            </a:r>
            <a:r>
              <a:rPr sz="7200" b="1" dirty="0">
                <a:solidFill>
                  <a:srgbClr val="00B050"/>
                </a:solidFill>
              </a:rPr>
              <a:t> </a:t>
            </a:r>
            <a:r>
              <a:rPr sz="7200" b="1" dirty="0" err="1">
                <a:solidFill>
                  <a:srgbClr val="00B050"/>
                </a:solidFill>
              </a:rPr>
              <a:t>внимание</a:t>
            </a:r>
            <a:r>
              <a:rPr lang="ru-RU" sz="7200" b="1" dirty="0">
                <a:solidFill>
                  <a:srgbClr val="00B050"/>
                </a:solidFill>
              </a:rPr>
              <a:t> !</a:t>
            </a:r>
            <a:endParaRPr sz="7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1430</TotalTime>
  <Words>292</Words>
  <Application>Microsoft Office PowerPoint</Application>
  <DocSecurity>0</DocSecurity>
  <PresentationFormat>Экран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Технология «Развивающее общение»  группа детей (4-5 лет) </vt:lpstr>
      <vt:lpstr>Конфликты – неотъемлемая часть человеческой жизни. То, как мы научились разрешать их в детстве, обуславливает стратегии нашего поведения и во взрослой жизни. </vt:lpstr>
      <vt:lpstr>Презентация PowerPoint</vt:lpstr>
      <vt:lpstr> Н.П.Гришаева делает ссылку на книгу А. Фабер, Э. Мазлиш «Как говорить, чтобы дети слушали, и как слушать, чтобы дети говорили», авторы которой предлагают конструктивный путь решения конфликта.</vt:lpstr>
      <vt:lpstr>Правила нашей группы</vt:lpstr>
      <vt:lpstr>«Стульчик размышления»</vt:lpstr>
      <vt:lpstr>Коврик мира</vt:lpstr>
      <vt:lpstr>Результаты технологии «Развивающее общение»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«Развивающее общение»</dc:title>
  <cp:lastModifiedBy>user</cp:lastModifiedBy>
  <cp:revision>25</cp:revision>
  <dcterms:modified xsi:type="dcterms:W3CDTF">2023-04-23T10:26:26Z</dcterms:modified>
</cp:coreProperties>
</file>