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98" r:id="rId4"/>
    <p:sldId id="297" r:id="rId5"/>
    <p:sldId id="299" r:id="rId6"/>
    <p:sldId id="300" r:id="rId7"/>
    <p:sldId id="301" r:id="rId8"/>
    <p:sldId id="294" r:id="rId9"/>
    <p:sldId id="302" r:id="rId10"/>
    <p:sldId id="303" r:id="rId11"/>
    <p:sldId id="304" r:id="rId12"/>
    <p:sldId id="295" r:id="rId13"/>
    <p:sldId id="308" r:id="rId14"/>
    <p:sldId id="296" r:id="rId15"/>
    <p:sldId id="305" r:id="rId16"/>
    <p:sldId id="276" r:id="rId17"/>
  </p:sldIdLst>
  <p:sldSz cx="12190413" cy="6859588"/>
  <p:notesSz cx="6858000" cy="9144000"/>
  <p:defaultTextStyle>
    <a:defPPr>
      <a:defRPr lang="ru-RU"/>
    </a:defPPr>
    <a:lvl1pPr marL="0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6130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2261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8391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44522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30652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16782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02913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89043" algn="l" defTabSz="11722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7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7" autoAdjust="0"/>
  </p:normalViewPr>
  <p:slideViewPr>
    <p:cSldViewPr>
      <p:cViewPr varScale="1">
        <p:scale>
          <a:sx n="69" d="100"/>
          <a:sy n="69" d="100"/>
        </p:scale>
        <p:origin x="750" y="72"/>
      </p:cViewPr>
      <p:guideLst>
        <p:guide orient="horz" pos="2161"/>
        <p:guide pos="3794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37C37-88A1-4988-B9B7-0E0F137F7321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2622E-06B1-4C1D-9E9B-0FFC3820E4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741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2622E-06B1-4C1D-9E9B-0FFC3820E42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61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23"/>
            <a:ext cx="10361851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90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3" y="274703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5" y="274703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61" y="4407922"/>
            <a:ext cx="10361851" cy="1362390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61" y="2907389"/>
            <a:ext cx="10361851" cy="1500535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611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223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583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44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05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66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2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89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5" y="1600577"/>
            <a:ext cx="5384099" cy="452701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7" y="1600577"/>
            <a:ext cx="5384099" cy="452701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3" y="1535472"/>
            <a:ext cx="5386217" cy="6399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116" indent="0">
              <a:buNone/>
              <a:defRPr sz="2600" b="1"/>
            </a:lvl2pPr>
            <a:lvl3pPr marL="1172232" indent="0">
              <a:buNone/>
              <a:defRPr sz="2300" b="1"/>
            </a:lvl3pPr>
            <a:lvl4pPr marL="1758347" indent="0">
              <a:buNone/>
              <a:defRPr sz="2100" b="1"/>
            </a:lvl4pPr>
            <a:lvl5pPr marL="2344464" indent="0">
              <a:buNone/>
              <a:defRPr sz="2100" b="1"/>
            </a:lvl5pPr>
            <a:lvl6pPr marL="2930579" indent="0">
              <a:buNone/>
              <a:defRPr sz="2100" b="1"/>
            </a:lvl6pPr>
            <a:lvl7pPr marL="3516695" indent="0">
              <a:buNone/>
              <a:defRPr sz="2100" b="1"/>
            </a:lvl7pPr>
            <a:lvl8pPr marL="4102811" indent="0">
              <a:buNone/>
              <a:defRPr sz="2100" b="1"/>
            </a:lvl8pPr>
            <a:lvl9pPr marL="468892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3" y="2175383"/>
            <a:ext cx="5386217" cy="39522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8" y="1535472"/>
            <a:ext cx="5388332" cy="6399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116" indent="0">
              <a:buNone/>
              <a:defRPr sz="2600" b="1"/>
            </a:lvl2pPr>
            <a:lvl3pPr marL="1172232" indent="0">
              <a:buNone/>
              <a:defRPr sz="2300" b="1"/>
            </a:lvl3pPr>
            <a:lvl4pPr marL="1758347" indent="0">
              <a:buNone/>
              <a:defRPr sz="2100" b="1"/>
            </a:lvl4pPr>
            <a:lvl5pPr marL="2344464" indent="0">
              <a:buNone/>
              <a:defRPr sz="2100" b="1"/>
            </a:lvl5pPr>
            <a:lvl6pPr marL="2930579" indent="0">
              <a:buNone/>
              <a:defRPr sz="2100" b="1"/>
            </a:lvl6pPr>
            <a:lvl7pPr marL="3516695" indent="0">
              <a:buNone/>
              <a:defRPr sz="2100" b="1"/>
            </a:lvl7pPr>
            <a:lvl8pPr marL="4102811" indent="0">
              <a:buNone/>
              <a:defRPr sz="2100" b="1"/>
            </a:lvl8pPr>
            <a:lvl9pPr marL="468892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8" y="2175383"/>
            <a:ext cx="5388332" cy="39522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3" y="273113"/>
            <a:ext cx="4010564" cy="116232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20" y="273116"/>
            <a:ext cx="6814781" cy="5854468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3" y="1435439"/>
            <a:ext cx="4010564" cy="4692149"/>
          </a:xfrm>
        </p:spPr>
        <p:txBody>
          <a:bodyPr/>
          <a:lstStyle>
            <a:lvl1pPr marL="0" indent="0">
              <a:buNone/>
              <a:defRPr sz="1800"/>
            </a:lvl1pPr>
            <a:lvl2pPr marL="586116" indent="0">
              <a:buNone/>
              <a:defRPr sz="1500"/>
            </a:lvl2pPr>
            <a:lvl3pPr marL="1172232" indent="0">
              <a:buNone/>
              <a:defRPr sz="1300"/>
            </a:lvl3pPr>
            <a:lvl4pPr marL="1758347" indent="0">
              <a:buNone/>
              <a:defRPr sz="1200"/>
            </a:lvl4pPr>
            <a:lvl5pPr marL="2344464" indent="0">
              <a:buNone/>
              <a:defRPr sz="1200"/>
            </a:lvl5pPr>
            <a:lvl6pPr marL="2930579" indent="0">
              <a:buNone/>
              <a:defRPr sz="1200"/>
            </a:lvl6pPr>
            <a:lvl7pPr marL="3516695" indent="0">
              <a:buNone/>
              <a:defRPr sz="1200"/>
            </a:lvl7pPr>
            <a:lvl8pPr marL="4102811" indent="0">
              <a:buNone/>
              <a:defRPr sz="1200"/>
            </a:lvl8pPr>
            <a:lvl9pPr marL="468892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9" y="4801715"/>
            <a:ext cx="7314248" cy="56687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9" y="612921"/>
            <a:ext cx="7314248" cy="4115753"/>
          </a:xfrm>
        </p:spPr>
        <p:txBody>
          <a:bodyPr/>
          <a:lstStyle>
            <a:lvl1pPr marL="0" indent="0">
              <a:buNone/>
              <a:defRPr sz="4100"/>
            </a:lvl1pPr>
            <a:lvl2pPr marL="586116" indent="0">
              <a:buNone/>
              <a:defRPr sz="3600"/>
            </a:lvl2pPr>
            <a:lvl3pPr marL="1172232" indent="0">
              <a:buNone/>
              <a:defRPr sz="3100"/>
            </a:lvl3pPr>
            <a:lvl4pPr marL="1758347" indent="0">
              <a:buNone/>
              <a:defRPr sz="2600"/>
            </a:lvl4pPr>
            <a:lvl5pPr marL="2344464" indent="0">
              <a:buNone/>
              <a:defRPr sz="2600"/>
            </a:lvl5pPr>
            <a:lvl6pPr marL="2930579" indent="0">
              <a:buNone/>
              <a:defRPr sz="2600"/>
            </a:lvl6pPr>
            <a:lvl7pPr marL="3516695" indent="0">
              <a:buNone/>
              <a:defRPr sz="2600"/>
            </a:lvl7pPr>
            <a:lvl8pPr marL="4102811" indent="0">
              <a:buNone/>
              <a:defRPr sz="2600"/>
            </a:lvl8pPr>
            <a:lvl9pPr marL="4688925" indent="0">
              <a:buNone/>
              <a:defRPr sz="2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9" y="5368587"/>
            <a:ext cx="7314248" cy="805049"/>
          </a:xfrm>
        </p:spPr>
        <p:txBody>
          <a:bodyPr/>
          <a:lstStyle>
            <a:lvl1pPr marL="0" indent="0">
              <a:buNone/>
              <a:defRPr sz="1800"/>
            </a:lvl1pPr>
            <a:lvl2pPr marL="586116" indent="0">
              <a:buNone/>
              <a:defRPr sz="1500"/>
            </a:lvl2pPr>
            <a:lvl3pPr marL="1172232" indent="0">
              <a:buNone/>
              <a:defRPr sz="1300"/>
            </a:lvl3pPr>
            <a:lvl4pPr marL="1758347" indent="0">
              <a:buNone/>
              <a:defRPr sz="1200"/>
            </a:lvl4pPr>
            <a:lvl5pPr marL="2344464" indent="0">
              <a:buNone/>
              <a:defRPr sz="1200"/>
            </a:lvl5pPr>
            <a:lvl6pPr marL="2930579" indent="0">
              <a:buNone/>
              <a:defRPr sz="1200"/>
            </a:lvl6pPr>
            <a:lvl7pPr marL="3516695" indent="0">
              <a:buNone/>
              <a:defRPr sz="1200"/>
            </a:lvl7pPr>
            <a:lvl8pPr marL="4102811" indent="0">
              <a:buNone/>
              <a:defRPr sz="1200"/>
            </a:lvl8pPr>
            <a:lvl9pPr marL="468892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5" y="274705"/>
            <a:ext cx="10971371" cy="1143265"/>
          </a:xfrm>
          <a:prstGeom prst="rect">
            <a:avLst/>
          </a:prstGeom>
        </p:spPr>
        <p:txBody>
          <a:bodyPr vert="horz" lIns="117226" tIns="58613" rIns="117226" bIns="5861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5" y="1600577"/>
            <a:ext cx="10971371" cy="4527011"/>
          </a:xfrm>
          <a:prstGeom prst="rect">
            <a:avLst/>
          </a:prstGeom>
        </p:spPr>
        <p:txBody>
          <a:bodyPr vert="horz" lIns="117226" tIns="58613" rIns="117226" bIns="5861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4" y="6357824"/>
            <a:ext cx="2844430" cy="365210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82884-F2B6-4DD5-9A55-4BF1513E4430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61" y="6357824"/>
            <a:ext cx="3860298" cy="365210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6" y="6357824"/>
            <a:ext cx="2844430" cy="365210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17EBA-95D6-476C-8FD3-4891581561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72232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588" indent="-439588" algn="l" defTabSz="1172232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2439" indent="-366323" algn="l" defTabSz="1172232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5290" indent="-293058" algn="l" defTabSz="1172232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1405" indent="-293058" algn="l" defTabSz="1172232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37521" indent="-293058" algn="l" defTabSz="1172232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3637" indent="-293058" algn="l" defTabSz="117223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9753" indent="-293058" algn="l" defTabSz="117223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5869" indent="-293058" algn="l" defTabSz="117223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81983" indent="-293058" algn="l" defTabSz="117223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722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116" algn="l" defTabSz="11722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232" algn="l" defTabSz="11722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347" algn="l" defTabSz="11722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464" algn="l" defTabSz="11722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579" algn="l" defTabSz="11722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695" algn="l" defTabSz="11722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811" algn="l" defTabSz="11722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925" algn="l" defTabSz="11722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0"/>
            <a:ext cx="12190413" cy="6859588"/>
          </a:xfrm>
        </p:spPr>
        <p:txBody>
          <a:bodyPr>
            <a:normAutofit fontScale="92500"/>
          </a:bodyPr>
          <a:lstStyle/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казенное общеобразовательное учреждение «Общеобразовательная 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кола-интернат для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слепых и слабовидящих обучающихся»  г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Троицка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выращивания саженцев каштана из семян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домашних условиях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</a:p>
          <a:p>
            <a:pPr algn="l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Автор проекта: Зябко Дарья, </a:t>
            </a:r>
          </a:p>
          <a:p>
            <a:pPr algn="l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«Б» класс</a:t>
            </a:r>
          </a:p>
          <a:p>
            <a:pPr algn="l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Наставник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algn="l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Хамитова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И.В., учитель географии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Троицк 2023 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2" y="2997746"/>
            <a:ext cx="2690763" cy="3698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 об этапах получения ростков каштана</a:t>
            </a:r>
            <a:b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26.11.2022</a:t>
            </a:r>
            <a:endParaRPr lang="ru-RU" sz="3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9415" y="1773610"/>
            <a:ext cx="5367785" cy="403244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1769" y="1035031"/>
            <a:ext cx="4139127" cy="550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5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 об этапах получения ростков каштана</a:t>
            </a:r>
            <a:b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31.12.2022</a:t>
            </a:r>
            <a:endParaRPr lang="ru-RU" sz="3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525" y="1417970"/>
            <a:ext cx="3773975" cy="503716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7716" y="2067718"/>
            <a:ext cx="5552065" cy="417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93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5" y="1"/>
            <a:ext cx="10971371" cy="909513"/>
          </a:xfrm>
        </p:spPr>
        <p:txBody>
          <a:bodyPr>
            <a:normAutofit fontScale="90000"/>
          </a:bodyPr>
          <a:lstStyle/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за развитием ростков каштана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688759"/>
              </p:ext>
            </p:extLst>
          </p:nvPr>
        </p:nvGraphicFramePr>
        <p:xfrm>
          <a:off x="334571" y="621482"/>
          <a:ext cx="11521277" cy="5986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8933">
                  <a:extLst>
                    <a:ext uri="{9D8B030D-6E8A-4147-A177-3AD203B41FA5}">
                      <a16:colId xmlns:a16="http://schemas.microsoft.com/office/drawing/2014/main" val="1905667897"/>
                    </a:ext>
                  </a:extLst>
                </a:gridCol>
                <a:gridCol w="1899747">
                  <a:extLst>
                    <a:ext uri="{9D8B030D-6E8A-4147-A177-3AD203B41FA5}">
                      <a16:colId xmlns:a16="http://schemas.microsoft.com/office/drawing/2014/main" val="3650069459"/>
                    </a:ext>
                  </a:extLst>
                </a:gridCol>
                <a:gridCol w="1899747">
                  <a:extLst>
                    <a:ext uri="{9D8B030D-6E8A-4147-A177-3AD203B41FA5}">
                      <a16:colId xmlns:a16="http://schemas.microsoft.com/office/drawing/2014/main" val="2452525230"/>
                    </a:ext>
                  </a:extLst>
                </a:gridCol>
                <a:gridCol w="1900950">
                  <a:extLst>
                    <a:ext uri="{9D8B030D-6E8A-4147-A177-3AD203B41FA5}">
                      <a16:colId xmlns:a16="http://schemas.microsoft.com/office/drawing/2014/main" val="3929637662"/>
                    </a:ext>
                  </a:extLst>
                </a:gridCol>
                <a:gridCol w="1900950">
                  <a:extLst>
                    <a:ext uri="{9D8B030D-6E8A-4147-A177-3AD203B41FA5}">
                      <a16:colId xmlns:a16="http://schemas.microsoft.com/office/drawing/2014/main" val="4191499263"/>
                    </a:ext>
                  </a:extLst>
                </a:gridCol>
                <a:gridCol w="1900950">
                  <a:extLst>
                    <a:ext uri="{9D8B030D-6E8A-4147-A177-3AD203B41FA5}">
                      <a16:colId xmlns:a16="http://schemas.microsoft.com/office/drawing/2014/main" val="4148687222"/>
                    </a:ext>
                  </a:extLst>
                </a:gridCol>
              </a:tblGrid>
              <a:tr h="985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495735"/>
                  </a:ext>
                </a:extLst>
              </a:tr>
              <a:tr h="310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начала опыта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151167"/>
                  </a:ext>
                </a:extLst>
              </a:tr>
              <a:tr h="16612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15.10.22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Появление корешка с побегом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см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Появление корешка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70976"/>
                  </a:ext>
                </a:extLst>
              </a:tr>
              <a:tr h="310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16.10.22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Посадка каждого ростка в отдельный цветочный горшок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92779"/>
                  </a:ext>
                </a:extLst>
              </a:tr>
              <a:tr h="1384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6.11.22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см,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4,5 см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см,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4 см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см,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листьев нет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см,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листьев нет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см,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листьев нет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172025"/>
                  </a:ext>
                </a:extLst>
              </a:tr>
              <a:tr h="1323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16.12.22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см,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9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см,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8,5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 см,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8,5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 см,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9,5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 см,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10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646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854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034396"/>
              </p:ext>
            </p:extLst>
          </p:nvPr>
        </p:nvGraphicFramePr>
        <p:xfrm>
          <a:off x="694606" y="333451"/>
          <a:ext cx="10801199" cy="62737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2751">
                  <a:extLst>
                    <a:ext uri="{9D8B030D-6E8A-4147-A177-3AD203B41FA5}">
                      <a16:colId xmlns:a16="http://schemas.microsoft.com/office/drawing/2014/main" val="3147065007"/>
                    </a:ext>
                  </a:extLst>
                </a:gridCol>
                <a:gridCol w="1781014">
                  <a:extLst>
                    <a:ext uri="{9D8B030D-6E8A-4147-A177-3AD203B41FA5}">
                      <a16:colId xmlns:a16="http://schemas.microsoft.com/office/drawing/2014/main" val="1324935235"/>
                    </a:ext>
                  </a:extLst>
                </a:gridCol>
                <a:gridCol w="1781014">
                  <a:extLst>
                    <a:ext uri="{9D8B030D-6E8A-4147-A177-3AD203B41FA5}">
                      <a16:colId xmlns:a16="http://schemas.microsoft.com/office/drawing/2014/main" val="102616591"/>
                    </a:ext>
                  </a:extLst>
                </a:gridCol>
                <a:gridCol w="1782140">
                  <a:extLst>
                    <a:ext uri="{9D8B030D-6E8A-4147-A177-3AD203B41FA5}">
                      <a16:colId xmlns:a16="http://schemas.microsoft.com/office/drawing/2014/main" val="94859867"/>
                    </a:ext>
                  </a:extLst>
                </a:gridCol>
                <a:gridCol w="1782140">
                  <a:extLst>
                    <a:ext uri="{9D8B030D-6E8A-4147-A177-3AD203B41FA5}">
                      <a16:colId xmlns:a16="http://schemas.microsoft.com/office/drawing/2014/main" val="2838308953"/>
                    </a:ext>
                  </a:extLst>
                </a:gridCol>
                <a:gridCol w="1782140">
                  <a:extLst>
                    <a:ext uri="{9D8B030D-6E8A-4147-A177-3AD203B41FA5}">
                      <a16:colId xmlns:a16="http://schemas.microsoft.com/office/drawing/2014/main" val="2734908729"/>
                    </a:ext>
                  </a:extLst>
                </a:gridCol>
              </a:tblGrid>
              <a:tr h="1491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418944"/>
                  </a:ext>
                </a:extLst>
              </a:tr>
              <a:tr h="1789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16.01.23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15,5см,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9,5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 см,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 см,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 см,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5829571"/>
                  </a:ext>
                </a:extLst>
              </a:tr>
              <a:tr h="596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16.02.23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Растения не увеличивают рост, происходит утолщение ствола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961416"/>
                  </a:ext>
                </a:extLst>
              </a:tr>
              <a:tr h="894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16.03.23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 дома высокая, начинают засыхать верхушки листьев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904364"/>
                  </a:ext>
                </a:extLst>
              </a:tr>
              <a:tr h="1491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08.04.23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см,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10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см,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11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8,5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см,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11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побега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см,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10 см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0" marR="60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299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700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5" y="1"/>
            <a:ext cx="10971371" cy="1053529"/>
          </a:xfrm>
        </p:spPr>
        <p:txBody>
          <a:bodyPr>
            <a:normAutofit fontScale="90000"/>
          </a:bodyPr>
          <a:lstStyle/>
          <a:p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Различия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съедобного каштана от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несъедобного</a:t>
            </a:r>
            <a:b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238910"/>
              </p:ext>
            </p:extLst>
          </p:nvPr>
        </p:nvGraphicFramePr>
        <p:xfrm>
          <a:off x="609600" y="909513"/>
          <a:ext cx="10971214" cy="5217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5607">
                  <a:extLst>
                    <a:ext uri="{9D8B030D-6E8A-4147-A177-3AD203B41FA5}">
                      <a16:colId xmlns:a16="http://schemas.microsoft.com/office/drawing/2014/main" val="3345117013"/>
                    </a:ext>
                  </a:extLst>
                </a:gridCol>
                <a:gridCol w="5485607">
                  <a:extLst>
                    <a:ext uri="{9D8B030D-6E8A-4147-A177-3AD203B41FA5}">
                      <a16:colId xmlns:a16="http://schemas.microsoft.com/office/drawing/2014/main" val="2970739608"/>
                    </a:ext>
                  </a:extLst>
                </a:gridCol>
              </a:tblGrid>
              <a:tr h="1012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Посевной, настоящий или благородный съедобный каштан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Конский несъедобный каштан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328253"/>
                  </a:ext>
                </a:extLst>
              </a:tr>
              <a:tr h="665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Семейство Буковые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Семейство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Сапиндовые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810677"/>
                  </a:ext>
                </a:extLst>
              </a:tr>
              <a:tr h="665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удлинённый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Лист более округлый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0576"/>
                  </a:ext>
                </a:extLst>
              </a:tr>
              <a:tr h="407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Цветение июнь-июль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Цветение май-июнь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060208"/>
                  </a:ext>
                </a:extLst>
              </a:tr>
              <a:tr h="665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Мужские и женские цветы растут на разных деревьях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(двудомное растение)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Цветок обоеполый, содержит тычинки и пестики в одном цветке (однодомное растение)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748996"/>
                  </a:ext>
                </a:extLst>
              </a:tr>
              <a:tr h="568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Плод вытянутый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Плод более округлый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349474"/>
                  </a:ext>
                </a:extLst>
              </a:tr>
              <a:tr h="665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Коробочка четырёх створчатая с множеством мягких ворсинок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Коробочка трёхстворчатая с жёсткими выростами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12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29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вида каштана</a:t>
            </a:r>
            <a:endParaRPr lang="ru-RU" sz="3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582" y="1417970"/>
            <a:ext cx="5976664" cy="757413"/>
          </a:xfrm>
        </p:spPr>
        <p:txBody>
          <a:bodyPr>
            <a:normAutofit fontScale="55000" lnSpcReduction="20000"/>
          </a:bodyPr>
          <a:lstStyle/>
          <a:p>
            <a:r>
              <a:rPr lang="ru-RU" sz="4400" b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Посевной, настоящий или благородный съедобный каштан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942" y="4365898"/>
            <a:ext cx="3167896" cy="237728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756218" y="1533716"/>
            <a:ext cx="5027620" cy="639911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Конский </a:t>
            </a:r>
            <a:r>
              <a:rPr lang="ru-RU" sz="2400" b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несъедобный каштан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846" y="3755133"/>
            <a:ext cx="3793248" cy="2836803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028417" y="1629594"/>
            <a:ext cx="3621033" cy="283547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31483" y="1918589"/>
            <a:ext cx="3733491" cy="28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05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5" y="1"/>
            <a:ext cx="7861945" cy="1197546"/>
          </a:xfrm>
        </p:spPr>
        <p:txBody>
          <a:bodyPr>
            <a:normAutofit/>
          </a:bodyPr>
          <a:lstStyle/>
          <a:p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25" y="909514"/>
            <a:ext cx="11030297" cy="5218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работы над проектом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я: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материала о каштанах, узнала, что они бывают разные;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познакомилась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технологией выращивания каштанов из семян в домашних условиях;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вырастила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саженцы;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поделилась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полученным опытом с одноклассниками на классном часе и сегодня с обучающимися нашей школы на защите проекта.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моего проекта вырастить саженцы каштана выполнена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моей работы, что в домашних условиях можно вырастить каштан из семян подтвердилась.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6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550590" y="405458"/>
            <a:ext cx="7488833" cy="604867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вырастить саженцы каштана.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мне предстояло решить: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Изучить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по литературным и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источникам об этом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растении.</a:t>
            </a: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Узнать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технологию выращивания каштанов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семян в домашних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условиях.</a:t>
            </a: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Вырастить саженцы.</a:t>
            </a: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Поделиться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полученным опытом с одноклассниками на классном часе и обучающимися нашей школы на защите проекта.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домашних условиях можно вырастить каштан из семян.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Биогеография - это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моего проекта. </a:t>
            </a: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Каштан –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проекта. 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Продукт: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саженцы каштана, готовые к высадке.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37356" y="1134944"/>
            <a:ext cx="71438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705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156" y="3429794"/>
            <a:ext cx="4221580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286" y="232568"/>
            <a:ext cx="5189459" cy="296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каштана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896" y="1128528"/>
            <a:ext cx="6791398" cy="518158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91349" y="2946447"/>
            <a:ext cx="4189547" cy="18350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46" y="4423772"/>
            <a:ext cx="2531438" cy="7495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524" y="3179406"/>
            <a:ext cx="2135958" cy="89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42" y="405458"/>
            <a:ext cx="10945217" cy="936104"/>
          </a:xfrm>
        </p:spPr>
        <p:txBody>
          <a:bodyPr>
            <a:normAutofit fontScale="90000"/>
          </a:bodyPr>
          <a:lstStyle/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Каштан сотни лошадей,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Пьер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Юэль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1782</a:t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6601" y="2099030"/>
            <a:ext cx="5137363" cy="43551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3171" y="1951970"/>
            <a:ext cx="6490667" cy="42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Австралийский каштан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877" y="1845618"/>
            <a:ext cx="5549744" cy="396044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9222" y="1845618"/>
            <a:ext cx="5558539" cy="39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Гвинейский каштан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8986" y="1701602"/>
            <a:ext cx="6000103" cy="432048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4288" y="1701602"/>
            <a:ext cx="4696607" cy="44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9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каштан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877" y="1917626"/>
            <a:ext cx="6044755" cy="403244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49148" y="1917626"/>
            <a:ext cx="4630634" cy="4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5" y="274705"/>
            <a:ext cx="10971371" cy="200296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 об этапах получения ростков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каштана</a:t>
            </a:r>
            <a:b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15.10.2022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0630" y="2914010"/>
            <a:ext cx="4952962" cy="3711679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6654" y="2911486"/>
            <a:ext cx="5031382" cy="37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2718" y="1729596"/>
            <a:ext cx="3324253" cy="443650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63498" y="1729526"/>
            <a:ext cx="3324196" cy="44365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542" y="333450"/>
            <a:ext cx="113772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 об этапах получения ростков каштана</a:t>
            </a:r>
            <a:b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16.10.2022</a:t>
            </a:r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val="18944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1158</TotalTime>
  <Words>525</Words>
  <Application>Microsoft Office PowerPoint</Application>
  <PresentationFormat>Произвольный</PresentationFormat>
  <Paragraphs>199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Родина каштана </vt:lpstr>
      <vt:lpstr>  Каштан сотни лошадей,  Жан Пьер Юэль, 1782  </vt:lpstr>
      <vt:lpstr>Австралийский каштан</vt:lpstr>
      <vt:lpstr>Гвинейский каштан</vt:lpstr>
      <vt:lpstr>Красный каштан</vt:lpstr>
      <vt:lpstr> Фотоотчёт об этапах получения ростков каштана 15.10.2022</vt:lpstr>
      <vt:lpstr>Презентация PowerPoint</vt:lpstr>
      <vt:lpstr>Фотоотчёт об этапах получения ростков каштана 26.11.2022</vt:lpstr>
      <vt:lpstr>Фотоотчёт об этапах получения ростков каштана 31.12.2022</vt:lpstr>
      <vt:lpstr> Таблица наблюдения за развитием ростков каштана </vt:lpstr>
      <vt:lpstr>Презентация PowerPoint</vt:lpstr>
      <vt:lpstr> Различия съедобного каштана от несъедобного </vt:lpstr>
      <vt:lpstr>Определение вида каштана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RBT</cp:lastModifiedBy>
  <cp:revision>98</cp:revision>
  <dcterms:created xsi:type="dcterms:W3CDTF">2020-03-04T09:49:43Z</dcterms:created>
  <dcterms:modified xsi:type="dcterms:W3CDTF">2023-05-08T08:59:01Z</dcterms:modified>
</cp:coreProperties>
</file>