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73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556792"/>
            <a:ext cx="6172200" cy="1152128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Arial Black" pitchFamily="34" charset="0"/>
                <a:cs typeface="Mongolian Baiti" pitchFamily="66" charset="0"/>
              </a:rPr>
              <a:t>Культура речи педагога ДОУ </a:t>
            </a:r>
            <a:endParaRPr lang="ru-RU" dirty="0">
              <a:solidFill>
                <a:srgbClr val="002060"/>
              </a:solidFill>
              <a:latin typeface="Arial Black" pitchFamily="34" charset="0"/>
              <a:cs typeface="Mongolian Baiti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797152"/>
            <a:ext cx="6172200" cy="1371600"/>
          </a:xfrm>
        </p:spPr>
        <p:txBody>
          <a:bodyPr/>
          <a:lstStyle/>
          <a:p>
            <a:pPr algn="r"/>
            <a:r>
              <a:rPr lang="ru-RU" b="0" i="1" dirty="0" smtClean="0"/>
              <a:t>МБДОУ </a:t>
            </a:r>
            <a:r>
              <a:rPr lang="ru-RU" b="0" i="1" dirty="0" err="1" smtClean="0"/>
              <a:t>Аскизский</a:t>
            </a:r>
            <a:r>
              <a:rPr lang="ru-RU" b="0" i="1" dirty="0" smtClean="0"/>
              <a:t> детский сад «</a:t>
            </a:r>
            <a:r>
              <a:rPr lang="ru-RU" b="0" i="1" dirty="0" err="1" smtClean="0"/>
              <a:t>Чахайах</a:t>
            </a:r>
            <a:r>
              <a:rPr lang="ru-RU" b="0" i="1" dirty="0" smtClean="0"/>
              <a:t>»</a:t>
            </a:r>
          </a:p>
          <a:p>
            <a:pPr algn="r"/>
            <a:r>
              <a:rPr lang="ru-RU" b="0" i="1" dirty="0" smtClean="0"/>
              <a:t>Подготовила: </a:t>
            </a:r>
            <a:r>
              <a:rPr lang="ru-RU" b="0" i="1" dirty="0" err="1" smtClean="0"/>
              <a:t>Боргоякова</a:t>
            </a:r>
            <a:r>
              <a:rPr lang="ru-RU" b="0" i="1" dirty="0" smtClean="0"/>
              <a:t> Ю.А.</a:t>
            </a:r>
          </a:p>
          <a:p>
            <a:pPr algn="r"/>
            <a:r>
              <a:rPr lang="ru-RU" b="0" i="1" dirty="0" smtClean="0"/>
              <a:t>Учитель - логопед</a:t>
            </a:r>
            <a:endParaRPr lang="ru-RU" b="0" i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Выразительность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– особенность речи, захватывающая внимание и создающая атмосферу эмоционального сопереживания. Выразительность речи педагога является мощным орудием воздействия на ребенка. Владение педагогом различными средствами выразительности речи (интонация, темп речи, сила, высота голоса и др.) способствует не только формированию произвольности выразительности речи ребенка, но и более полному осознанию им содержания речи взрослого, формированию умения выражать свое отношение к предмету разговора.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Богатство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– умение использовать все языковые единицы с целью оптимального выражения информации. Педагогу следует учитывать, что в дошкольном возрасте формируются основы лексического запаса ребенка, поэтому богатый лексикон самого педагога способствует не только расширению словарного запаса ребенка, но и помогает сформировать у него навыки точности словоупотребления, выразительности и образности речи.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Уместность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– употребление в речи единиц, соответствующих ситуации и условиям общения. Уместность речи педагога предполагает, прежде всего, обладание чувством стиля. Учет специфики дошкольного возраста нацеливает педагога на формирование у детей культуры речевого поведения (навыков общения, умения пользоваться разнообразными формулами речевого этикета, ориентироваться на ситуацию общения, собеседника и др.).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Речь педагога должна быть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грамматически правильно построенной, связной;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ясным и отчетливым произнесением всех звуков родного языка;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должна быть выдержана в определенном темпе, громкости;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должна быть интонационно выразительной; доступной для понимания;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правильным и точным использованием словесных обозначений.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i="1" dirty="0" smtClean="0">
                <a:solidFill>
                  <a:srgbClr val="0070C0"/>
                </a:solidFill>
              </a:rPr>
              <a:t>В целом рассказ педагога должен быть</a:t>
            </a:r>
            <a:r>
              <a:rPr lang="ru-RU" sz="3200" dirty="0" smtClean="0">
                <a:solidFill>
                  <a:srgbClr val="0070C0"/>
                </a:solidFill>
              </a:rPr>
              <a:t>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Полным;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Красочным;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точно подобранными словами;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Грамматически правильно оформленным;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Выразительным;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Между отдельными частями должна быть установлена  логическая связь;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рассказывании нужно использовать синонимы, метафоры, эпитеты,  которые делают речь выразительней, разнообразней, богаче по содержанию;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Шире использовать устное народное творчество (пословицы, поговорки), фразеологические обороты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68808"/>
          </a:xfrm>
        </p:spPr>
        <p:txBody>
          <a:bodyPr/>
          <a:lstStyle/>
          <a:p>
            <a:r>
              <a:rPr lang="ru-RU" dirty="0" smtClean="0"/>
              <a:t>Практическая Часть </a:t>
            </a:r>
            <a:endParaRPr lang="ru-RU" dirty="0"/>
          </a:p>
        </p:txBody>
      </p:sp>
    </p:spTree>
  </p:cSld>
  <p:clrMapOvr>
    <a:masterClrMapping/>
  </p:clrMapOvr>
  <p:transition>
    <p:pull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62474"/>
          </a:xfrm>
        </p:spPr>
        <p:txBody>
          <a:bodyPr>
            <a:normAutofit/>
          </a:bodyPr>
          <a:lstStyle/>
          <a:p>
            <a:r>
              <a:rPr lang="ru-RU" b="1" dirty="0" smtClean="0"/>
              <a:t>1.  «Зарядка для языка»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Каждый участник </a:t>
            </a:r>
            <a:r>
              <a:rPr lang="ru-RU" dirty="0" smtClean="0"/>
              <a:t>получает </a:t>
            </a:r>
            <a:r>
              <a:rPr lang="ru-RU" dirty="0" smtClean="0"/>
              <a:t>карточку, на которой написано Имя и Отчество. Вам нужно представиться, сказать быстро ваше Имя и Отчество.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2.Синквейн – короткое нерифмованное стихотворение из пяти строк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4311099"/>
            <a:ext cx="8924815" cy="907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111111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11111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Классический 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(строгий)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дидактический </a:t>
            </a:r>
            <a:r>
              <a:rPr kumimoji="0" lang="ru-RU" sz="1400" b="0" i="0" u="sng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синквейн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строится так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первая строка – тема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синквейна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одно слово, существительное или местоимение;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вторая строка – два прилагательных или причастия, которые описывают свойства темы;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третья строка – три глагола или деепричастия, рассказывающие о действиях темы;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четвертая строка – предложение из четырех слов, выражающая личное отношение автора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синквейна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 теме;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 пятая строка – одно слово (любая часть 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речи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выражающее суть темы; своего рода резюме.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итоге получается короткое нерифмованное стихотворение, которое может быть посвящено любой теме.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Пример: Воспитатель -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синквейн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Воспитатель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Талантливый, умный,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Помогает, вдохновляет, наставляет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Быть собой и стать великим, всем, кто этого желает…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1202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Гений…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594522"/>
          </a:xfrm>
        </p:spPr>
        <p:txBody>
          <a:bodyPr>
            <a:normAutofit/>
          </a:bodyPr>
          <a:lstStyle/>
          <a:p>
            <a:r>
              <a:rPr lang="ru-RU" dirty="0" smtClean="0"/>
              <a:t>3. Одеть и надеть.</a:t>
            </a:r>
            <a:br>
              <a:rPr lang="ru-RU" dirty="0" smtClean="0"/>
            </a:br>
            <a:r>
              <a:rPr lang="ru-RU" dirty="0" smtClean="0"/>
              <a:t>Два этих слова</a:t>
            </a:r>
            <a:br>
              <a:rPr lang="ru-RU" dirty="0" smtClean="0"/>
            </a:br>
            <a:r>
              <a:rPr lang="ru-RU" dirty="0" smtClean="0"/>
              <a:t>Мы часто путаем</a:t>
            </a:r>
            <a:br>
              <a:rPr lang="ru-RU" dirty="0" smtClean="0"/>
            </a:br>
            <a:r>
              <a:rPr lang="ru-RU" dirty="0" smtClean="0"/>
              <a:t>Так бестолково!</a:t>
            </a:r>
            <a:br>
              <a:rPr lang="ru-RU" dirty="0" smtClean="0"/>
            </a:br>
            <a:r>
              <a:rPr lang="ru-RU" dirty="0" smtClean="0"/>
              <a:t>Одеть, надеть...</a:t>
            </a:r>
            <a:br>
              <a:rPr lang="ru-RU" dirty="0" smtClean="0"/>
            </a:br>
            <a:r>
              <a:rPr lang="ru-RU" dirty="0" smtClean="0"/>
              <a:t>Давай глядеть:</a:t>
            </a:r>
            <a:br>
              <a:rPr lang="ru-RU" dirty="0" smtClean="0"/>
            </a:br>
            <a:r>
              <a:rPr lang="ru-RU" dirty="0" smtClean="0"/>
              <a:t>Кого одеть и что надеть?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b="1" dirty="0" smtClean="0"/>
              <a:t>Работа в группах</a:t>
            </a:r>
            <a:r>
              <a:rPr lang="ru-RU" dirty="0" smtClean="0"/>
              <a:t>: найдите ошибку.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026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Фразеологизмы — это устойчивые выражения из двух и более слов. Они </a:t>
            </a:r>
            <a:r>
              <a:rPr lang="ru-RU" b="1" dirty="0" smtClean="0"/>
              <a:t>обогащают</a:t>
            </a:r>
            <a:r>
              <a:rPr lang="ru-RU" dirty="0" smtClean="0"/>
              <a:t> </a:t>
            </a:r>
            <a:r>
              <a:rPr lang="ru-RU" b="1" dirty="0" smtClean="0"/>
              <a:t>речь</a:t>
            </a:r>
            <a:r>
              <a:rPr lang="ru-RU" dirty="0" smtClean="0"/>
              <a:t>, делают ее более выразительной и разнообразной, придают высказыванию образность. Клише и штампы наоборот – обедняют </a:t>
            </a:r>
            <a:r>
              <a:rPr lang="ru-RU" b="1" dirty="0" smtClean="0"/>
              <a:t>речь</a:t>
            </a:r>
            <a:r>
              <a:rPr lang="ru-RU" dirty="0" smtClean="0"/>
              <a:t>, сводят ее к каким-то заезженным формулам. Хоть </a:t>
            </a:r>
            <a:r>
              <a:rPr lang="ru-RU" b="1" dirty="0" smtClean="0"/>
              <a:t>фразеологизмы</a:t>
            </a:r>
            <a:r>
              <a:rPr lang="ru-RU" dirty="0" smtClean="0"/>
              <a:t> и имеют устойчивую структуру и воспроизводятся, как правило, целиком, без изменений и дополнений, они раскрепощают мышление и дают волю воображению.</a:t>
            </a:r>
            <a:endParaRPr lang="ru-RU" dirty="0"/>
          </a:p>
        </p:txBody>
      </p:sp>
    </p:spTree>
  </p:cSld>
  <p:clrMapOvr>
    <a:masterClrMapping/>
  </p:clrMapOvr>
  <p:transition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2304256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«Прекрасна речь, когда она, как ручеек,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Бежит среди камней чиста, нетороплива,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 ты готов внимать ее поток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 восклицать: - О! Как же ты красива!»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Е. Щукина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140968"/>
            <a:ext cx="7355160" cy="3332984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Речь – это удивительное сильное средство,</a:t>
            </a:r>
          </a:p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но нужно иметь много ума,</a:t>
            </a:r>
          </a:p>
          <a:p>
            <a:pPr algn="r"/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                     чтобы пользоваться им.</a:t>
            </a:r>
          </a:p>
          <a:p>
            <a:pPr algn="r"/>
            <a:r>
              <a:rPr lang="ru-RU" dirty="0" smtClean="0"/>
              <a:t>                                                                                                              Г. Гегель.</a:t>
            </a:r>
          </a:p>
          <a:p>
            <a:pPr algn="r"/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802434"/>
          </a:xfrm>
        </p:spPr>
        <p:txBody>
          <a:bodyPr/>
          <a:lstStyle/>
          <a:p>
            <a:r>
              <a:rPr lang="ru-RU" dirty="0" smtClean="0"/>
              <a:t>5.Деление слов на слоги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154362"/>
          </a:xfrm>
        </p:spPr>
        <p:txBody>
          <a:bodyPr/>
          <a:lstStyle/>
          <a:p>
            <a:r>
              <a:rPr lang="ru-RU" dirty="0" smtClean="0"/>
              <a:t>6.Звуковой анализ слов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</a:rPr>
              <a:t>Правила для смелых и упорных педагогов:</a:t>
            </a:r>
            <a:r>
              <a:rPr lang="ru-RU" dirty="0" smtClean="0">
                <a:solidFill>
                  <a:srgbClr val="00B0F0"/>
                </a:solidFill>
              </a:rPr>
              <a:t/>
            </a:r>
            <a:br>
              <a:rPr lang="ru-RU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Если вы испытываете затруднения в работе по развитию речи, то планируйте этот вид деятельности не иногда, не часто, а </a:t>
            </a:r>
            <a:r>
              <a:rPr lang="ru-RU" u="sng" dirty="0" smtClean="0"/>
              <a:t>очень часто.</a:t>
            </a:r>
          </a:p>
          <a:p>
            <a:r>
              <a:rPr lang="ru-RU" dirty="0" smtClean="0"/>
              <a:t>Никогда не отвечайте сами на свой же вопрос. Терпите, и вы дождетесь того, что на него станут отвечать ваши дети. Помогать можно только ещё одним вопросом, или двумя, или десятью… Но знайте: количество вопросов обратно пропорционально уровню мастерства.</a:t>
            </a:r>
          </a:p>
          <a:p>
            <a:r>
              <a:rPr lang="ru-RU" dirty="0" smtClean="0"/>
              <a:t>Никогда не задавайте вопрос, на который можно ответить «да», или «нет». Это не имеет смысла.</a:t>
            </a:r>
          </a:p>
          <a:p>
            <a:r>
              <a:rPr lang="ru-RU" dirty="0" smtClean="0"/>
              <a:t>После проведения занятия просмотрите конспект еще раз, вспомните все вопросы, которые вы задавали детям, и замените его одним более точным.</a:t>
            </a:r>
          </a:p>
          <a:p>
            <a:r>
              <a:rPr lang="ru-RU" dirty="0" smtClean="0"/>
              <a:t>Если рассказ не получился или получился с трудом – улыбнитесь, ведь это здорово, потому что успех впереди.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www.culture.ru/storage/images/fd74f4ac91095027878822467789fa2c/61e7518e185c7cf4fc2c5808a6e3cca8.jpe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l="7681"/>
          <a:stretch>
            <a:fillRect/>
          </a:stretch>
        </p:blipFill>
        <p:spPr bwMode="auto">
          <a:xfrm rot="21261596">
            <a:off x="588079" y="652059"/>
            <a:ext cx="3698978" cy="26351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newlifegazeta.ru/media/cache/d7/84/3b/d4/38/d8/d7843bd438d84168da8acae65fcd9866.jpg"/>
          <p:cNvPicPr/>
          <p:nvPr/>
        </p:nvPicPr>
        <p:blipFill>
          <a:blip r:embed="rId3" cstate="print"/>
          <a:srcRect l="3077" r="7692"/>
          <a:stretch>
            <a:fillRect/>
          </a:stretch>
        </p:blipFill>
        <p:spPr bwMode="auto">
          <a:xfrm rot="222767">
            <a:off x="4724769" y="609136"/>
            <a:ext cx="4176464" cy="2629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899592" y="3789038"/>
            <a:ext cx="7056784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«Сейте разумное, доброе, вечное». </a:t>
            </a:r>
          </a:p>
          <a:p>
            <a:pPr algn="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Николай            </a:t>
            </a:r>
          </a:p>
          <a:p>
            <a:pPr algn="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    Алексеевич            </a:t>
            </a:r>
          </a:p>
          <a:p>
            <a:pPr algn="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  Некрасов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03232" cy="5277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Соблюдение и постоянное совершенствование своей речи – это залог успешной работы воспитателя по речевому развитию в ДОУ.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Нашу встречу мы хотим закончить притчей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 Жил – был мудрец, который знал все. Один человек захотел доказать, что мудрец знает далеко не все. Зажав в ладонях бабочку, он спросил: «Скажи, мудрец, какая бабочка у меня в руках: мертвая или живая?» А сам думает: «Скажет живая – я ее </a:t>
            </a:r>
            <a:r>
              <a:rPr lang="ru-RU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умертвлю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скажет мертвая – выпущу». Мудрец, подумав, ответил: «Все в твоих руках».</a:t>
            </a:r>
          </a:p>
          <a:p>
            <a:pPr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бойтесь учиться, совершенствоваться, в том числе и в речевом развитии, искать что-то новое в работе с детьми, познавать неизвестное. Все в ваших руках. Всего доброго! Спасибо за участие!</a:t>
            </a:r>
          </a:p>
          <a:p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/>
          <a:lstStyle/>
          <a:p>
            <a:pPr algn="ctr"/>
            <a:r>
              <a:rPr lang="ru-RU" dirty="0" smtClean="0"/>
              <a:t>Использованная литература: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Вартаньян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Э.А. «Крылатое слово», М., Изд. «Современник», 1996г.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Голикова О. Ю. Практикум по развитию общения педагогов /               О.Ю. Голикова, Н. К.Елизарова: Дошкольная педагогика. - 2008. -           № 8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(49)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- С. 53-58.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Новоторцева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Н.В. «Развитие речи детей 3» (популярное пособие для родителей и педагогов), Ярославль, «Академия развития», 1997г.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Смирнова Е. А. Формирование коммуникативной компетентности у детей дошкольного возраста / Е. А. Смирнова // Воспитатель. - 2008. -   № 1. - С. 58-65.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Повышение общей культуры педагогов. Повышение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педагогической компетентности воспитателей в вопросах профессиональной речевой культуры.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Задачи: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Расширить представление о речевой культуре педагога, как основного инструмента культуры в целом. Осветить содержание деятельности педагога, компоненты и требования к его профессиональной речи. Раскрыть значение культуры речи воспитателя на формирование речи детей дошкольного возраста.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363272" cy="1728192"/>
          </a:xfrm>
        </p:spPr>
        <p:txBody>
          <a:bodyPr>
            <a:noAutofit/>
          </a:bodyPr>
          <a:lstStyle/>
          <a:p>
            <a:pPr algn="ctr"/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Требования к качеству речи педагога:</a:t>
            </a:r>
            <a:b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ru-RU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/>
              <a:t>Правильность,</a:t>
            </a:r>
          </a:p>
          <a:p>
            <a:pPr algn="ctr"/>
            <a:r>
              <a:rPr lang="ru-RU" sz="3600" dirty="0" smtClean="0"/>
              <a:t>Точность,</a:t>
            </a:r>
          </a:p>
          <a:p>
            <a:pPr algn="ctr"/>
            <a:r>
              <a:rPr lang="ru-RU" sz="3600" dirty="0" smtClean="0"/>
              <a:t>Логичность,</a:t>
            </a:r>
          </a:p>
          <a:p>
            <a:pPr algn="ctr"/>
            <a:r>
              <a:rPr lang="ru-RU" sz="3600" dirty="0" smtClean="0"/>
              <a:t>Чистота,</a:t>
            </a:r>
          </a:p>
          <a:p>
            <a:pPr algn="ctr"/>
            <a:r>
              <a:rPr lang="ru-RU" sz="3600" dirty="0" smtClean="0"/>
              <a:t>Выразительность,</a:t>
            </a:r>
          </a:p>
          <a:p>
            <a:pPr algn="ctr"/>
            <a:r>
              <a:rPr lang="ru-RU" sz="3600" dirty="0" smtClean="0"/>
              <a:t>Богатство,</a:t>
            </a:r>
          </a:p>
          <a:p>
            <a:pPr algn="ctr"/>
            <a:r>
              <a:rPr lang="ru-RU" sz="3600" dirty="0" smtClean="0"/>
              <a:t>Уместность.</a:t>
            </a:r>
            <a:endParaRPr lang="ru-RU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Говорить умеют почти все, но говорить правильно, лишь единицы из нас. Разговаривая с другими, мы используем речь как средство передачи своих мыслей. Речь для нас является одной из главных потребностей и функций человека.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случайно считается, что речь человека – его визитная карточка, от того, насколько грамотно он выражается, зависит его успех не только в повседневном общении, но и в профессиональной деятельности. Данное утверждение актуально по отношению к речи педагога, работающего с детьми дошкольного возраста.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культуры речи педагога зависит культура речи детей. Помня об этом, педагог должен считать профессиональным долгом непрерывное совершенствование своей речи, чтобы основательно знать родной язык детей, которых он воспитывает.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детской речи происходит путем подражания речи взрослых.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Подражая взрослым, ребенок перенимает «не только все тонкости произношения, словоупотребления, построения фраз, но также и те несовершенства и ошибки, которые встречаются в речи взрослого.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соответствие речи языковым нормам. Педагогу необходимо знать и выполнять в общении с детьми основные нормы русского языка: орфоэпические нормы (правила литературного произношения)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Точность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соответствие смыслового содержания речи и информации, которая лежит в ее основе. Особое внимание педагогу следует обратить на семантическую (смысловую) сторону речи, что способствует формированию у детей навыков точности словоупотребления.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Логичность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– выражение в смысловых связях компонентов речи и    отношений между частями и компонентами мысли.      </a:t>
            </a:r>
          </a:p>
          <a:p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Педагог должен излагать собственные мысли логично, последовательно, высказывания должны быть взаимосвязаны и непротиворечивы.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Чистота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– отсутствие в речи элементов, чуждых литературному языку. Устранение нелитературной лексики – одна из задач речевого развития детей дошкольного возраста. Решая данную задачу, принимая во внимание ведущий механизм речевого развития дошкольников (подражание), педагогу необходимо заботиться о чистоте собственной речи: недопустимо использование слов-паразитов, диалектных и жаргонных слов.</a:t>
            </a: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217</TotalTime>
  <Words>804</Words>
  <Application>Microsoft Office PowerPoint</Application>
  <PresentationFormat>Экран (4:3)</PresentationFormat>
  <Paragraphs>117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Эркер</vt:lpstr>
      <vt:lpstr>Культура речи педагога ДОУ </vt:lpstr>
      <vt:lpstr>«Прекрасна речь, когда она, как ручеек, Бежит среди камней чиста, нетороплива, И ты готов внимать ее поток И восклицать: - О! Как же ты красива!» Е. Щукина </vt:lpstr>
      <vt:lpstr>Слайд 3</vt:lpstr>
      <vt:lpstr>Требования к качеству речи педагога: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Речь педагога должна быть:</vt:lpstr>
      <vt:lpstr>В целом рассказ педагога должен быть:</vt:lpstr>
      <vt:lpstr>Практическая Часть </vt:lpstr>
      <vt:lpstr>1.  «Зарядка для языка» Каждый участник получает карточку, на которой написано Имя и Отчество. Вам нужно представиться, сказать быстро ваше Имя и Отчество. </vt:lpstr>
      <vt:lpstr>2.Синквейн – короткое нерифмованное стихотворение из пяти строк</vt:lpstr>
      <vt:lpstr>3. Одеть и надеть. Два этих слова Мы часто путаем Так бестолково! Одеть, надеть... Давай глядеть: Кого одеть и что надеть? -Работа в группах: найдите ошибку. </vt:lpstr>
      <vt:lpstr>4. Фразеологизмы — это устойчивые выражения из двух и более слов. Они обогащают речь, делают ее более выразительной и разнообразной, придают высказыванию образность. Клише и штампы наоборот – обедняют речь, сводят ее к каким-то заезженным формулам. Хоть фразеологизмы и имеют устойчивую структуру и воспроизводятся, как правило, целиком, без изменений и дополнений, они раскрепощают мышление и дают волю воображению.</vt:lpstr>
      <vt:lpstr>5.Деление слов на слоги  </vt:lpstr>
      <vt:lpstr>6.Звуковой анализ слов </vt:lpstr>
      <vt:lpstr>Правила для смелых и упорных педагогов: </vt:lpstr>
      <vt:lpstr>Слайд 23</vt:lpstr>
      <vt:lpstr>Вывод:</vt:lpstr>
      <vt:lpstr>Использованная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30</cp:revision>
  <dcterms:created xsi:type="dcterms:W3CDTF">2023-03-14T07:05:17Z</dcterms:created>
  <dcterms:modified xsi:type="dcterms:W3CDTF">2023-04-12T04:10:11Z</dcterms:modified>
</cp:coreProperties>
</file>