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88" r:id="rId3"/>
    <p:sldId id="290" r:id="rId4"/>
    <p:sldId id="317" r:id="rId5"/>
    <p:sldId id="318" r:id="rId6"/>
    <p:sldId id="291" r:id="rId7"/>
    <p:sldId id="308" r:id="rId8"/>
    <p:sldId id="292" r:id="rId9"/>
    <p:sldId id="320" r:id="rId10"/>
    <p:sldId id="321" r:id="rId11"/>
    <p:sldId id="293" r:id="rId12"/>
    <p:sldId id="294" r:id="rId13"/>
    <p:sldId id="319" r:id="rId14"/>
    <p:sldId id="322" r:id="rId15"/>
    <p:sldId id="323" r:id="rId16"/>
    <p:sldId id="324" r:id="rId17"/>
    <p:sldId id="325" r:id="rId18"/>
    <p:sldId id="326" r:id="rId19"/>
    <p:sldId id="330" r:id="rId20"/>
    <p:sldId id="331" r:id="rId21"/>
    <p:sldId id="312" r:id="rId22"/>
    <p:sldId id="327" r:id="rId23"/>
    <p:sldId id="295" r:id="rId24"/>
    <p:sldId id="313" r:id="rId25"/>
    <p:sldId id="329" r:id="rId26"/>
    <p:sldId id="333" r:id="rId27"/>
    <p:sldId id="304" r:id="rId28"/>
    <p:sldId id="334" r:id="rId29"/>
    <p:sldId id="298" r:id="rId30"/>
    <p:sldId id="300" r:id="rId31"/>
    <p:sldId id="301" r:id="rId32"/>
    <p:sldId id="332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7" autoAdjust="0"/>
    <p:restoredTop sz="94718" autoAdjust="0"/>
  </p:normalViewPr>
  <p:slideViewPr>
    <p:cSldViewPr>
      <p:cViewPr varScale="1">
        <p:scale>
          <a:sx n="63" d="100"/>
          <a:sy n="63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56F02-C60E-4305-80B7-FCAD7D85641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FB33D-368C-49CA-8D9B-023F41A1C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CA0E-828B-4FE4-8A64-07D3872ED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0C586A-5E34-4056-9410-D269B0CE5852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7CD18B-B173-4588-B922-96DDA7C818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57298"/>
            <a:ext cx="7854696" cy="29289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</a:t>
            </a:r>
          </a:p>
          <a:p>
            <a:pPr algn="ctr"/>
            <a:r>
              <a:rPr lang="ru-RU" sz="48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русского национального </a:t>
            </a:r>
          </a:p>
          <a:p>
            <a:pPr algn="ctr"/>
            <a:r>
              <a:rPr lang="ru-RU" sz="48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костюма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785818"/>
          </a:xfrm>
        </p:spPr>
        <p:txBody>
          <a:bodyPr>
            <a:normAutofit fontScale="90000"/>
          </a:bodyPr>
          <a:lstStyle/>
          <a:p>
            <a:pPr marR="45720" lvl="0" algn="ctr">
              <a:spcBef>
                <a:spcPct val="20000"/>
              </a:spcBef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МБОУ «Средняя общеобразовательная школа №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34», корпус 2 </a:t>
            </a:r>
            <a:endParaRPr lang="ru-RU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500570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Автор: 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Неверова Ольга Александровна </a:t>
            </a:r>
          </a:p>
          <a:p>
            <a:pPr algn="ctr"/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Русский национальный костюм"/>
          <p:cNvPicPr/>
          <p:nvPr/>
        </p:nvPicPr>
        <p:blipFill>
          <a:blip r:embed="rId2"/>
          <a:srcRect l="13852" t="3516" r="13192" b="5274"/>
          <a:stretch>
            <a:fillRect/>
          </a:stretch>
        </p:blipFill>
        <p:spPr bwMode="auto">
          <a:xfrm>
            <a:off x="5643570" y="3714752"/>
            <a:ext cx="3000364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ациональный костюм\девушка из воронежской губ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2214578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Национальный костюм\девушки олонецкой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2643206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07207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Девушка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из </a:t>
            </a:r>
            <a:r>
              <a:rPr lang="ru-RU" sz="2400" dirty="0" err="1" smtClean="0">
                <a:solidFill>
                  <a:srgbClr val="FFFF00"/>
                </a:solidFill>
              </a:rPr>
              <a:t>Олонецкой</a:t>
            </a:r>
            <a:r>
              <a:rPr lang="ru-RU" sz="2400" dirty="0" smtClean="0">
                <a:solidFill>
                  <a:srgbClr val="FFFF00"/>
                </a:solidFill>
              </a:rPr>
              <a:t> губернии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500063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Девушка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из Воронежской губернии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Костюм парня</a:t>
            </a:r>
            <a:endParaRPr lang="ru-RU" sz="5400" dirty="0"/>
          </a:p>
        </p:txBody>
      </p:sp>
      <p:pic>
        <p:nvPicPr>
          <p:cNvPr id="4" name="Рисунок 3" descr="C:\Users\Admin\Desktop\Национальный костюм\парень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2527181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dmin\Desktop\Национальный костюм\narodnaya-muzhskaya-odezhda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3571900" cy="312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Женский костюм</a:t>
            </a:r>
            <a:endParaRPr lang="ru-RU" sz="5400" dirty="0"/>
          </a:p>
        </p:txBody>
      </p:sp>
      <p:pic>
        <p:nvPicPr>
          <p:cNvPr id="3" name="Рисунок 2" descr="Русский национальный костюм"/>
          <p:cNvPicPr/>
          <p:nvPr/>
        </p:nvPicPr>
        <p:blipFill>
          <a:blip r:embed="rId2"/>
          <a:srcRect l="11213" t="21974" r="9234" b="5274"/>
          <a:stretch>
            <a:fillRect/>
          </a:stretch>
        </p:blipFill>
        <p:spPr bwMode="auto">
          <a:xfrm>
            <a:off x="2143108" y="1971674"/>
            <a:ext cx="4573291" cy="3529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/>
              </a:rPr>
              <a:t>Виды русского женского костюма</a:t>
            </a:r>
            <a:endParaRPr lang="ru-RU" sz="4800" dirty="0"/>
          </a:p>
        </p:txBody>
      </p:sp>
      <p:pic>
        <p:nvPicPr>
          <p:cNvPr id="3" name="Рисунок 2" descr="C:\Users\Admin\Desktop\Национальный костюм\img9.jpg"/>
          <p:cNvPicPr/>
          <p:nvPr/>
        </p:nvPicPr>
        <p:blipFill>
          <a:blip r:embed="rId2"/>
          <a:srcRect t="23097" b="3675"/>
          <a:stretch>
            <a:fillRect/>
          </a:stretch>
        </p:blipFill>
        <p:spPr bwMode="auto">
          <a:xfrm>
            <a:off x="1214414" y="1714488"/>
            <a:ext cx="6500858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Костюм Московской губернии</a:t>
            </a:r>
            <a:endParaRPr lang="ru-RU" sz="5400" dirty="0"/>
          </a:p>
        </p:txBody>
      </p:sp>
      <p:pic>
        <p:nvPicPr>
          <p:cNvPr id="3" name="Рисунок 2" descr="C:\Users\Admin\Desktop\Национальный костюм\img1.jpg"/>
          <p:cNvPicPr/>
          <p:nvPr/>
        </p:nvPicPr>
        <p:blipFill>
          <a:blip r:embed="rId2"/>
          <a:srcRect l="8858" t="19685" r="63189" b="7087"/>
          <a:stretch>
            <a:fillRect/>
          </a:stretch>
        </p:blipFill>
        <p:spPr bwMode="auto">
          <a:xfrm>
            <a:off x="857224" y="2071678"/>
            <a:ext cx="2286016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2143116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Костюм включал в себя рубаху, сарафан, передник, головной убор и обувь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C:\Users\Admin\Desktop\Национальный костюм\женский московской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071678"/>
            <a:ext cx="2000264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1500198"/>
          </a:xfrm>
        </p:spPr>
        <p:txBody>
          <a:bodyPr>
            <a:noAutofit/>
          </a:bodyPr>
          <a:lstStyle/>
          <a:p>
            <a:pPr algn="ctr"/>
            <a:r>
              <a:rPr lang="ru-RU" sz="4800" b="1" spc="0" dirty="0" smtClean="0">
                <a:ln/>
                <a:solidFill>
                  <a:schemeClr val="accent3"/>
                </a:solidFill>
                <a:effectLst/>
              </a:rPr>
              <a:t>Костюм Нижегородской губернии</a:t>
            </a:r>
            <a:endParaRPr lang="ru-RU" sz="4800" dirty="0"/>
          </a:p>
        </p:txBody>
      </p:sp>
      <p:pic>
        <p:nvPicPr>
          <p:cNvPr id="4" name="Рисунок 3" descr="C:\Users\Admin\Desktop\Национальный костюм\женский нижегородской губ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214578" cy="3703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00364" y="2857496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Костюм включал 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себя рубаху, сарафан, душегрею, головной убор и обувь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 descr="C:\Users\Admin\Desktop\Национальный костюм\праздничный женский новгородской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85926"/>
            <a:ext cx="1928826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00826" y="550070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Праздничный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ациональный костюм\slide_8.jpg"/>
          <p:cNvPicPr/>
          <p:nvPr/>
        </p:nvPicPr>
        <p:blipFill>
          <a:blip r:embed="rId2"/>
          <a:srcRect l="21260" t="16273" r="49606" b="15223"/>
          <a:stretch>
            <a:fillRect/>
          </a:stretch>
        </p:blipFill>
        <p:spPr bwMode="auto">
          <a:xfrm>
            <a:off x="642910" y="714356"/>
            <a:ext cx="2124039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Национальный костюм\slide_8.jpg"/>
          <p:cNvPicPr/>
          <p:nvPr/>
        </p:nvPicPr>
        <p:blipFill>
          <a:blip r:embed="rId2"/>
          <a:srcRect l="61811" t="16273" r="5118" b="15223"/>
          <a:stretch>
            <a:fillRect/>
          </a:stretch>
        </p:blipFill>
        <p:spPr bwMode="auto">
          <a:xfrm>
            <a:off x="3643306" y="1571612"/>
            <a:ext cx="2100221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Admin\Desktop\Национальный костюм\женский ярославская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85794"/>
            <a:ext cx="2000264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Архангельский костюм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42926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Вологодский костюм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457200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Ярославский костюм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Костюм Орловской губернии</a:t>
            </a:r>
            <a:endParaRPr lang="ru-RU" sz="5400" dirty="0"/>
          </a:p>
        </p:txBody>
      </p:sp>
      <p:pic>
        <p:nvPicPr>
          <p:cNvPr id="3" name="Рисунок 2" descr="C:\Users\Admin\Desktop\Национальный костюм\slide_9.jpg"/>
          <p:cNvPicPr/>
          <p:nvPr/>
        </p:nvPicPr>
        <p:blipFill>
          <a:blip r:embed="rId2"/>
          <a:srcRect l="74409" t="16273" r="5512" b="5774"/>
          <a:stretch>
            <a:fillRect/>
          </a:stretch>
        </p:blipFill>
        <p:spPr bwMode="auto">
          <a:xfrm>
            <a:off x="7143768" y="1428736"/>
            <a:ext cx="1585967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86578" y="542926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Свадебный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071678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Костюм включал в себя: рубаху , понёву, передник, нашейные украшения, пояс,  обувь и головной убор,  необычный по форме, цветовому и фактурному исполнению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C:\Users\Admin\Desktop\Национальный костюм\женский орловской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2214578" cy="3519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Костюм Курской губернии</a:t>
            </a:r>
            <a:endParaRPr lang="ru-RU" sz="5400" dirty="0"/>
          </a:p>
        </p:txBody>
      </p:sp>
      <p:pic>
        <p:nvPicPr>
          <p:cNvPr id="4" name="Рисунок 3" descr="C:\Users\Admin\Desktop\Национальный костюм\slide_6.jpg"/>
          <p:cNvPicPr/>
          <p:nvPr/>
        </p:nvPicPr>
        <p:blipFill>
          <a:blip r:embed="rId2"/>
          <a:srcRect l="11417" t="15223" r="66929" b="6299"/>
          <a:stretch>
            <a:fillRect/>
          </a:stretch>
        </p:blipFill>
        <p:spPr bwMode="auto">
          <a:xfrm>
            <a:off x="6643702" y="1500174"/>
            <a:ext cx="1643074" cy="427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3286124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Женщины носили рубаху, понёву, передник, головной убор и обувь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Верхняя женская одежда</a:t>
            </a:r>
            <a:endParaRPr lang="ru-RU" sz="5400" dirty="0"/>
          </a:p>
        </p:txBody>
      </p:sp>
      <p:pic>
        <p:nvPicPr>
          <p:cNvPr id="4" name="Рисунок 3" descr="C:\Users\Admin\Desktop\Национальный костюм\телогре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00240"/>
            <a:ext cx="1866003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29537"/>
            <a:ext cx="1714512" cy="346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00240"/>
            <a:ext cx="1806572" cy="253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357298"/>
            <a:ext cx="1873990" cy="3403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58" y="507207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Запона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507207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Душегрея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507207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Телогрея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507207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Летник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494" t="4018" r="4485" b="29597"/>
          <a:stretch>
            <a:fillRect/>
          </a:stretch>
        </p:blipFill>
        <p:spPr bwMode="auto">
          <a:xfrm>
            <a:off x="2285984" y="428604"/>
            <a:ext cx="5072098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4714884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национальному костюму можно узнать о традициях, обычаях и истории народа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ациональный костюм\шуб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1621753" cy="3786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Национальный костюм\шубка2.jpg"/>
          <p:cNvPicPr/>
          <p:nvPr/>
        </p:nvPicPr>
        <p:blipFill>
          <a:blip r:embed="rId3"/>
          <a:srcRect l="49869" r="13123"/>
          <a:stretch>
            <a:fillRect/>
          </a:stretch>
        </p:blipFill>
        <p:spPr bwMode="auto">
          <a:xfrm>
            <a:off x="6858016" y="571480"/>
            <a:ext cx="172924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92919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Особой одеждой была шуба. Её носили и крестьяне, и знатные бояре, и царь. На Руси  принято было шить шубы мехом внутрь.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http://player.myshared.ru/5/427635/slides/slide_17.jpg"/>
          <p:cNvPicPr/>
          <p:nvPr/>
        </p:nvPicPr>
        <p:blipFill>
          <a:blip r:embed="rId4"/>
          <a:srcRect l="7087" t="30971" r="66142" b="3150"/>
          <a:stretch>
            <a:fillRect/>
          </a:stretch>
        </p:blipFill>
        <p:spPr bwMode="auto">
          <a:xfrm>
            <a:off x="3500430" y="785794"/>
            <a:ext cx="2286016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Головные уборы</a:t>
            </a:r>
            <a:endParaRPr lang="ru-RU" sz="5400" dirty="0"/>
          </a:p>
        </p:txBody>
      </p:sp>
      <p:pic>
        <p:nvPicPr>
          <p:cNvPr id="7170" name="Picture 2" descr="C:\Users\Admin\Desktop\Национальный костюм\головные уб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928802"/>
            <a:ext cx="5238750" cy="40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ациональный костюм\повойник Воронежская губер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05" y="428604"/>
            <a:ext cx="1626210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dmin\Desktop\Национальный костюм\повойник Курская губер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020" y="428604"/>
            <a:ext cx="1568151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dmin\Desktop\Национальный костюм\кичка Калужская облас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82" y="3571876"/>
            <a:ext cx="187761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Admin\Desktop\Национальный костюм\кичка Тверская облас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824" y="3571876"/>
            <a:ext cx="187524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Национальный костюм\сорока Белогородская область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00042"/>
            <a:ext cx="1618751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42886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Воронежский повойник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35743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Курский повойник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242886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Белгородская сорока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8645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Тверская 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кичка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78645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Калужская кичка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564357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Белгородский кокошник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Рисунок 13" descr="C:\Users\Admin\Desktop\Национальный костюм\кокошник Белгородский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500438"/>
            <a:ext cx="1774823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Мужской костюм</a:t>
            </a:r>
            <a:endParaRPr lang="ru-RU" sz="5400" dirty="0"/>
          </a:p>
        </p:txBody>
      </p:sp>
      <p:pic>
        <p:nvPicPr>
          <p:cNvPr id="3" name="Рисунок 2" descr="Русский национальный костюм"/>
          <p:cNvPicPr/>
          <p:nvPr/>
        </p:nvPicPr>
        <p:blipFill>
          <a:blip r:embed="rId2"/>
          <a:srcRect l="10554" t="22853" r="67939" b="2637"/>
          <a:stretch>
            <a:fillRect/>
          </a:stretch>
        </p:blipFill>
        <p:spPr bwMode="auto">
          <a:xfrm>
            <a:off x="1500166" y="1714488"/>
            <a:ext cx="250033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player.myshared.ru/5/427635/slides/slide_12.jpg"/>
          <p:cNvPicPr/>
          <p:nvPr/>
        </p:nvPicPr>
        <p:blipFill>
          <a:blip r:embed="rId3"/>
          <a:srcRect l="50787" t="6299" r="7480" b="51444"/>
          <a:stretch>
            <a:fillRect/>
          </a:stretch>
        </p:blipFill>
        <p:spPr bwMode="auto">
          <a:xfrm>
            <a:off x="4714876" y="1714488"/>
            <a:ext cx="314327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player.myshared.ru/5/427635/slides/slide_13.jpg"/>
          <p:cNvPicPr/>
          <p:nvPr/>
        </p:nvPicPr>
        <p:blipFill>
          <a:blip r:embed="rId4"/>
          <a:srcRect l="61811" t="11024" r="12205" b="10499"/>
          <a:stretch>
            <a:fillRect/>
          </a:stretch>
        </p:blipFill>
        <p:spPr bwMode="auto">
          <a:xfrm rot="5400000">
            <a:off x="5603076" y="3683808"/>
            <a:ext cx="1428760" cy="334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ациональный костюм\Повседневная-мужская-рубаха_Праздничная-мужская-рубаха_745656.jpg"/>
          <p:cNvPicPr/>
          <p:nvPr/>
        </p:nvPicPr>
        <p:blipFill>
          <a:blip r:embed="rId2"/>
          <a:srcRect b="11428"/>
          <a:stretch>
            <a:fillRect/>
          </a:stretch>
        </p:blipFill>
        <p:spPr bwMode="auto">
          <a:xfrm>
            <a:off x="1214414" y="1071546"/>
            <a:ext cx="6500857" cy="3740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507207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Повседневная мужская рубаха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00063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Праздничная мужская рубаха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427635/slides/slide_12.jpg"/>
          <p:cNvPicPr/>
          <p:nvPr/>
        </p:nvPicPr>
        <p:blipFill>
          <a:blip r:embed="rId2"/>
          <a:srcRect l="64961" t="49869" r="12205" b="8399"/>
          <a:stretch>
            <a:fillRect/>
          </a:stretch>
        </p:blipFill>
        <p:spPr bwMode="auto">
          <a:xfrm>
            <a:off x="1142976" y="928670"/>
            <a:ext cx="2357454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Национальный костюм\мужской с поддевкой тульской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2214578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35782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Костюм Орловской губернии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528638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Костюм с поддёвкой Тульской губернии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Верхняя мужская одежда</a:t>
            </a:r>
            <a:endParaRPr lang="ru-RU" sz="5400" dirty="0"/>
          </a:p>
        </p:txBody>
      </p:sp>
      <p:pic>
        <p:nvPicPr>
          <p:cNvPr id="3" name="Рисунок 2" descr="C:\Users\Admin\Desktop\Национальный костюм\зипуны2.jpg"/>
          <p:cNvPicPr/>
          <p:nvPr/>
        </p:nvPicPr>
        <p:blipFill>
          <a:blip r:embed="rId2"/>
          <a:srcRect b="8534"/>
          <a:stretch>
            <a:fillRect/>
          </a:stretch>
        </p:blipFill>
        <p:spPr bwMode="auto">
          <a:xfrm>
            <a:off x="3857620" y="2500306"/>
            <a:ext cx="164307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Admin\Desktop\Национальный костюм\кафтан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2019197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dmin\Desktop\Национальный костюм\тулуп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286016" cy="3886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85789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Кафтан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535782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Зипун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585789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Тулуп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Головные уборы</a:t>
            </a:r>
            <a:endParaRPr lang="ru-RU" sz="5400" dirty="0"/>
          </a:p>
        </p:txBody>
      </p:sp>
      <p:pic>
        <p:nvPicPr>
          <p:cNvPr id="3" name="Рисунок 2" descr="Русский национальный костюм"/>
          <p:cNvPicPr/>
          <p:nvPr/>
        </p:nvPicPr>
        <p:blipFill>
          <a:blip r:embed="rId2"/>
          <a:srcRect l="2638" t="39553" r="9234" b="23732"/>
          <a:stretch>
            <a:fillRect/>
          </a:stretch>
        </p:blipFill>
        <p:spPr bwMode="auto">
          <a:xfrm>
            <a:off x="3286116" y="1571612"/>
            <a:ext cx="5572163" cy="224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усский национальный костюм"/>
          <p:cNvPicPr/>
          <p:nvPr/>
        </p:nvPicPr>
        <p:blipFill>
          <a:blip r:embed="rId3"/>
          <a:srcRect l="34959" t="22853" r="35619" b="46585"/>
          <a:stretch>
            <a:fillRect/>
          </a:stretch>
        </p:blipFill>
        <p:spPr bwMode="auto">
          <a:xfrm>
            <a:off x="357158" y="3786190"/>
            <a:ext cx="414340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Одежда стариков</a:t>
            </a:r>
            <a:endParaRPr lang="ru-RU" sz="5400" dirty="0"/>
          </a:p>
        </p:txBody>
      </p:sp>
      <p:pic>
        <p:nvPicPr>
          <p:cNvPr id="3" name="Рисунок 2" descr="C:\Users\Admin\Desktop\Национальный костюм\slav-clot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192882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Admin\Desktop\Национальный костюм\стар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65072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1571612"/>
            <a:ext cx="3571900" cy="485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Старухи надевали поверх рубахи широкий балахон, нагрудник, передник с рукавами, которые были обычно перешиты из старых, ношеных вещей. Старики ходили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неподпоясанной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рубахе, в одних подштанниках без штанов. Не полагалось старикам и праздничного костюма.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Рабочая одежда</a:t>
            </a:r>
            <a:endParaRPr lang="ru-RU" sz="5400" dirty="0"/>
          </a:p>
        </p:txBody>
      </p:sp>
      <p:pic>
        <p:nvPicPr>
          <p:cNvPr id="3" name="Рисунок 2" descr="C:\Users\Admin\Desktop\Национальный костюм\сенокосница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928802"/>
            <a:ext cx="2500330" cy="347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player.myshared.ru/5/427635/slides/slide_14.jpg"/>
          <p:cNvPicPr/>
          <p:nvPr/>
        </p:nvPicPr>
        <p:blipFill>
          <a:blip r:embed="rId3"/>
          <a:srcRect l="72835" t="4724" r="8268" b="48294"/>
          <a:stretch>
            <a:fillRect/>
          </a:stretch>
        </p:blipFill>
        <p:spPr bwMode="auto">
          <a:xfrm>
            <a:off x="6429388" y="1928802"/>
            <a:ext cx="2428892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3306" y="550070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сенокосница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C:\Users\Admin\Desktop\Национальный костюм\vostochnyie_slavianie_v_drievnosti6.png"/>
          <p:cNvPicPr/>
          <p:nvPr/>
        </p:nvPicPr>
        <p:blipFill>
          <a:blip r:embed="rId4"/>
          <a:srcRect l="5291" t="21222" r="61984" b="8085"/>
          <a:stretch>
            <a:fillRect/>
          </a:stretch>
        </p:blipFill>
        <p:spPr bwMode="auto">
          <a:xfrm>
            <a:off x="785786" y="1928802"/>
            <a:ext cx="207170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/>
                <a:solidFill>
                  <a:schemeClr val="accent3"/>
                </a:solidFill>
                <a:effectLst/>
              </a:rPr>
              <a:t>Функции одежды:</a:t>
            </a:r>
            <a:endParaRPr lang="ru-RU" sz="60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2517766" cy="286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2071678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защита от холода и жары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украшение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оберег</a:t>
            </a:r>
          </a:p>
          <a:p>
            <a:pPr algn="ctr"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социальная принадлежность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Русский национальный костюм"/>
          <p:cNvPicPr/>
          <p:nvPr/>
        </p:nvPicPr>
        <p:blipFill>
          <a:blip r:embed="rId3"/>
          <a:srcRect l="12532" t="21974" r="12532" b="4395"/>
          <a:stretch>
            <a:fillRect/>
          </a:stretch>
        </p:blipFill>
        <p:spPr bwMode="auto">
          <a:xfrm>
            <a:off x="5857884" y="4286256"/>
            <a:ext cx="285752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Обувь</a:t>
            </a:r>
            <a:endParaRPr lang="ru-RU" sz="5400" dirty="0"/>
          </a:p>
        </p:txBody>
      </p:sp>
      <p:pic>
        <p:nvPicPr>
          <p:cNvPr id="3" name="Рисунок 2" descr="Русский национальный костюм"/>
          <p:cNvPicPr/>
          <p:nvPr/>
        </p:nvPicPr>
        <p:blipFill>
          <a:blip r:embed="rId2"/>
          <a:srcRect l="6596" t="22853" r="13852" b="7911"/>
          <a:stretch>
            <a:fillRect/>
          </a:stretch>
        </p:blipFill>
        <p:spPr bwMode="auto">
          <a:xfrm>
            <a:off x="571472" y="1571612"/>
            <a:ext cx="7929618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52400"/>
            <a:ext cx="6829444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Цвет – язык народа</a:t>
            </a:r>
            <a:endParaRPr lang="ru-RU" sz="5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928670"/>
            <a:ext cx="1527175" cy="107632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285720" y="2143116"/>
            <a:ext cx="1527175" cy="10668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285720" y="3286124"/>
            <a:ext cx="1536700" cy="104298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285720" y="4429132"/>
            <a:ext cx="1541463" cy="969963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285720" y="5500702"/>
            <a:ext cx="1535113" cy="1074738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71670" y="1000108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Красный цвет- цвет огня, считалось, что он отпугивал нечистую силу. Красный – значит красивый. Красны девицы, красны молодцы,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весна-красна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235743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Зеленый цвет символизировал растительный мир.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42900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Оранжевый назывался цветом солнечного света и тепла.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450057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Голубой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цвет - символ воды и неба.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0298" y="564357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Черный цвет символизировал землю, вечный покой.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Вышивка, как оберег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50017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Мужские и женские рубашки украшали вышивкой: ворот, рукава и подол. Считалось, что вышивка – «</a:t>
            </a:r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оберег»,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оберегала от злых сил.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214686"/>
            <a:ext cx="47149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Волнистые линии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символ воды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Красные круги и крест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символы солнца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Ромб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 земли и плодородия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символ богатства</a:t>
            </a:r>
            <a:endParaRPr lang="ru-RU" sz="2800" b="1" dirty="0"/>
          </a:p>
        </p:txBody>
      </p:sp>
      <p:pic>
        <p:nvPicPr>
          <p:cNvPr id="5" name="Рисунок 4" descr="Русский национальный костюм"/>
          <p:cNvPicPr/>
          <p:nvPr/>
        </p:nvPicPr>
        <p:blipFill>
          <a:blip r:embed="rId2"/>
          <a:srcRect l="660" t="4395" r="17150"/>
          <a:stretch>
            <a:fillRect/>
          </a:stretch>
        </p:blipFill>
        <p:spPr bwMode="auto">
          <a:xfrm>
            <a:off x="5214942" y="3000372"/>
            <a:ext cx="3571900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278608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200" b="1" spc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448812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0" name="Picture 2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736850" y="3246438"/>
            <a:ext cx="1476375" cy="31686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214290"/>
            <a:ext cx="8358246" cy="1928826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400" b="1" dirty="0" smtClean="0">
                <a:solidFill>
                  <a:srgbClr val="FFC000"/>
                </a:solidFill>
                <a:latin typeface="+mj-lt"/>
              </a:rPr>
              <a:t>Русская народная </a:t>
            </a:r>
            <a:r>
              <a:rPr lang="ru-RU" sz="7000" b="1" dirty="0" smtClean="0">
                <a:solidFill>
                  <a:srgbClr val="FFC000"/>
                </a:solidFill>
                <a:latin typeface="+mj-lt"/>
              </a:rPr>
              <a:t>одежда </a:t>
            </a:r>
            <a:r>
              <a:rPr lang="ru-RU" sz="6400" b="1" dirty="0" smtClean="0">
                <a:solidFill>
                  <a:srgbClr val="FFC000"/>
                </a:solidFill>
                <a:latin typeface="+mj-lt"/>
              </a:rPr>
              <a:t>различалась:</a:t>
            </a:r>
            <a:r>
              <a:rPr lang="ru-RU" sz="6400" b="1" dirty="0" smtClean="0"/>
              <a:t> 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ru-RU" sz="3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назначению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44738" y="2276475"/>
            <a:ext cx="230028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Праздничная</a:t>
            </a:r>
            <a:r>
              <a:rPr lang="en-US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 </a:t>
            </a:r>
            <a:endParaRPr lang="ru-RU" b="1" dirty="0">
              <a:ln/>
              <a:solidFill>
                <a:schemeClr val="accent3"/>
              </a:solidFill>
              <a:latin typeface="Times New Roman Cyr" pitchFamily="18" charset="-52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57158" y="2285992"/>
            <a:ext cx="200818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Будничная</a:t>
            </a:r>
            <a:r>
              <a:rPr lang="en-US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 </a:t>
            </a:r>
            <a:endParaRPr lang="ru-RU" b="1" dirty="0">
              <a:ln/>
              <a:solidFill>
                <a:schemeClr val="accent3"/>
              </a:solidFill>
              <a:latin typeface="Times New Roman Cyr" pitchFamily="18" charset="-52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57713" y="2000241"/>
            <a:ext cx="23749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Свадебная или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венчальная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092950" y="2276475"/>
            <a:ext cx="174118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Траурная</a:t>
            </a:r>
            <a:r>
              <a:rPr lang="en-US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 </a:t>
            </a:r>
            <a:endParaRPr lang="ru-RU" b="1" dirty="0">
              <a:ln/>
              <a:solidFill>
                <a:schemeClr val="accent3"/>
              </a:solidFill>
              <a:latin typeface="Times New Roman Cyr" pitchFamily="18" charset="-52"/>
            </a:endParaRPr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700338" y="3213100"/>
            <a:ext cx="18716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5148263" y="3357563"/>
            <a:ext cx="18716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2771775" y="3357563"/>
            <a:ext cx="18716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2843213" y="3284538"/>
            <a:ext cx="18716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5076825" y="3284538"/>
            <a:ext cx="18716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2843213" y="3213100"/>
            <a:ext cx="18716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30" name="Rectangle 18"/>
          <p:cNvSpPr>
            <a:spLocks noChangeArrowheads="1"/>
          </p:cNvSpPr>
          <p:nvPr/>
        </p:nvSpPr>
        <p:spPr bwMode="auto">
          <a:xfrm>
            <a:off x="5076825" y="3429000"/>
            <a:ext cx="18716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5292725" y="3357563"/>
            <a:ext cx="18716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kumimoji="0" lang="ru-RU" sz="3200">
              <a:latin typeface="Times New Roman" pitchFamily="18" charset="0"/>
            </a:endParaRPr>
          </a:p>
        </p:txBody>
      </p:sp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150" y="3246438"/>
            <a:ext cx="1755775" cy="3167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8338" y="3209925"/>
            <a:ext cx="1576387" cy="317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8" y="3246438"/>
            <a:ext cx="1474787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  <p:bldP spid="38919" grpId="0"/>
      <p:bldP spid="38920" grpId="0"/>
      <p:bldP spid="38921" grpId="0"/>
      <p:bldP spid="38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6613"/>
            <a:ext cx="3484563" cy="755650"/>
          </a:xfrm>
        </p:spPr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возрасту 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60688"/>
            <a:ext cx="2051050" cy="277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600" y="2917825"/>
            <a:ext cx="2154238" cy="2779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960688"/>
            <a:ext cx="2192337" cy="277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965450" y="1814513"/>
            <a:ext cx="32131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Молодёжная одежда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09575" y="1814513"/>
            <a:ext cx="2470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Детская одежда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929322" y="1814513"/>
            <a:ext cx="2659053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Одежда старых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  <a:latin typeface="Times New Roman Cyr" pitchFamily="18" charset="-52"/>
              </a:rPr>
              <a:t> крестьян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42" grpId="0"/>
      <p:bldP spid="440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Детский костюм</a:t>
            </a:r>
            <a:endParaRPr lang="ru-RU" sz="5400" dirty="0"/>
          </a:p>
        </p:txBody>
      </p:sp>
      <p:pic>
        <p:nvPicPr>
          <p:cNvPr id="3074" name="Picture 2" descr="C:\Users\Admin\Desktop\Национальный костюм\дев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14620"/>
            <a:ext cx="2387030" cy="337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dmin\Desktop\Национальный костюм\мужской костюм.jpg"/>
          <p:cNvPicPr/>
          <p:nvPr/>
        </p:nvPicPr>
        <p:blipFill>
          <a:blip r:embed="rId3"/>
          <a:srcRect l="54803" t="20661" r="3402"/>
          <a:stretch>
            <a:fillRect/>
          </a:stretch>
        </p:blipFill>
        <p:spPr bwMode="auto">
          <a:xfrm>
            <a:off x="6786578" y="1571612"/>
            <a:ext cx="2000264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dmin\Desktop\Национальный костюм\костюм мальчи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2945931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no20_70.jpg"/>
          <p:cNvPicPr>
            <a:picLocks noChangeAspect="1"/>
          </p:cNvPicPr>
          <p:nvPr/>
        </p:nvPicPr>
        <p:blipFill>
          <a:blip r:embed="rId2"/>
          <a:srcRect b="8035"/>
          <a:stretch>
            <a:fillRect/>
          </a:stretch>
        </p:blipFill>
        <p:spPr bwMode="auto">
          <a:xfrm>
            <a:off x="500034" y="1500174"/>
            <a:ext cx="4495506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1643050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Алёнушка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одета в русскую вышитую красными нитями рубаху и синий сарафан, подпоясанный плетёным поясом. На голове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Алёнушки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повязан белый платочек. Братец Иванушка в рубахе навыпуск и портах.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ациональный костюм\73441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28604"/>
            <a:ext cx="1357322" cy="3161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spc="0" dirty="0" smtClean="0">
                <a:ln/>
                <a:solidFill>
                  <a:schemeClr val="accent3"/>
                </a:solidFill>
                <a:effectLst/>
              </a:rPr>
              <a:t>Костюм девушки</a:t>
            </a:r>
            <a:endParaRPr lang="ru-RU" sz="5400" dirty="0"/>
          </a:p>
        </p:txBody>
      </p:sp>
      <p:pic>
        <p:nvPicPr>
          <p:cNvPr id="3" name="Рисунок 2" descr="C:\Users\Admin\Desktop\Национальный костюм\брачного возраста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2657475" cy="368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dmin\Desktop\Национальный костюм\eb9dc9a58acc.jpg"/>
          <p:cNvPicPr>
            <a:picLocks noChangeAspect="1" noChangeArrowheads="1"/>
          </p:cNvPicPr>
          <p:nvPr/>
        </p:nvPicPr>
        <p:blipFill>
          <a:blip r:embed="rId4"/>
          <a:srcRect b="6494"/>
          <a:stretch>
            <a:fillRect/>
          </a:stretch>
        </p:blipFill>
        <p:spPr bwMode="auto">
          <a:xfrm>
            <a:off x="3428992" y="3857628"/>
            <a:ext cx="4333872" cy="235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ациональный костюм\девушка архангельская.jpg"/>
          <p:cNvPicPr/>
          <p:nvPr/>
        </p:nvPicPr>
        <p:blipFill>
          <a:blip r:embed="rId2"/>
          <a:srcRect l="852" t="116"/>
          <a:stretch>
            <a:fillRect/>
          </a:stretch>
        </p:blipFill>
        <p:spPr bwMode="auto">
          <a:xfrm>
            <a:off x="5500694" y="928670"/>
            <a:ext cx="2571768" cy="3988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Admin\Desktop\Национальный костюм\девушка из курской губ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2571768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28638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Девушка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из  Курской губернии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07207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Девушка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из Архангельской губернии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1568</TotalTime>
  <Words>452</Words>
  <Application>Microsoft Office PowerPoint</Application>
  <PresentationFormat>Экран (4:3)</PresentationFormat>
  <Paragraphs>95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МБОУ «Средняя общеобразовательная школа № 34», корпус 2 </vt:lpstr>
      <vt:lpstr>Слайд 2</vt:lpstr>
      <vt:lpstr>Функции одежды:</vt:lpstr>
      <vt:lpstr>Слайд 4</vt:lpstr>
      <vt:lpstr>Слайд 5</vt:lpstr>
      <vt:lpstr>Детский костюм</vt:lpstr>
      <vt:lpstr>Слайд 7</vt:lpstr>
      <vt:lpstr>Костюм девушки</vt:lpstr>
      <vt:lpstr>Слайд 9</vt:lpstr>
      <vt:lpstr>Слайд 10</vt:lpstr>
      <vt:lpstr>Костюм парня</vt:lpstr>
      <vt:lpstr>Женский костюм</vt:lpstr>
      <vt:lpstr>Виды русского женского костюма</vt:lpstr>
      <vt:lpstr>Костюм Московской губернии</vt:lpstr>
      <vt:lpstr>Костюм Нижегородской губернии</vt:lpstr>
      <vt:lpstr>Слайд 16</vt:lpstr>
      <vt:lpstr>Костюм Орловской губернии</vt:lpstr>
      <vt:lpstr>Костюм Курской губернии</vt:lpstr>
      <vt:lpstr>Верхняя женская одежда</vt:lpstr>
      <vt:lpstr>Слайд 20</vt:lpstr>
      <vt:lpstr>Головные уборы</vt:lpstr>
      <vt:lpstr>Слайд 22</vt:lpstr>
      <vt:lpstr>Мужской костюм</vt:lpstr>
      <vt:lpstr>Слайд 24</vt:lpstr>
      <vt:lpstr>Слайд 25</vt:lpstr>
      <vt:lpstr>Верхняя мужская одежда</vt:lpstr>
      <vt:lpstr>Головные уборы</vt:lpstr>
      <vt:lpstr>Одежда стариков</vt:lpstr>
      <vt:lpstr>Рабочая одежда</vt:lpstr>
      <vt:lpstr>Обувь</vt:lpstr>
      <vt:lpstr>Цвет – язык народа</vt:lpstr>
      <vt:lpstr>Вышивка, как оберег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«Управление образования Администрации города Бийска»      МБДОУ «Детский сад №47 –ЦРР» города Бийска</dc:title>
  <dc:creator>Admin</dc:creator>
  <cp:lastModifiedBy>Admin</cp:lastModifiedBy>
  <cp:revision>155</cp:revision>
  <dcterms:created xsi:type="dcterms:W3CDTF">2015-10-02T10:52:43Z</dcterms:created>
  <dcterms:modified xsi:type="dcterms:W3CDTF">2023-05-28T17:44:49Z</dcterms:modified>
</cp:coreProperties>
</file>