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58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70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6C4800"/>
    <a:srgbClr val="996600"/>
    <a:srgbClr val="7E5400"/>
    <a:srgbClr val="502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372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567814480436341"/>
          <c:y val="0"/>
          <c:w val="0.59016443102714256"/>
          <c:h val="0.870833691243150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FF66"/>
            </a:solidFill>
          </c:spPr>
          <c:explosion val="6"/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41CE-4C25-ACE7-7123110C105E}"/>
              </c:ext>
            </c:extLst>
          </c:dPt>
          <c:dLbls>
            <c:dLbl>
              <c:idx val="0"/>
              <c:layout>
                <c:manualLayout>
                  <c:x val="2.6763536001298805E-3"/>
                  <c:y val="-0.46827014678720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E-4C25-ACE7-7123110C105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Да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E-4C25-ACE7-7123110C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28529">
      <a:solidFill>
        <a:sysClr val="window" lastClr="FFFFFF">
          <a:lumMod val="50000"/>
        </a:sysClr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79739415926967"/>
          <c:y val="3.5680600631382078E-2"/>
          <c:w val="0.59016443102714256"/>
          <c:h val="0.870833691243150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FF66"/>
            </a:solidFill>
          </c:spPr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41CE-4C25-ACE7-7123110C105E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</c:spPr>
            <c:extLst>
              <c:ext xmlns:c16="http://schemas.microsoft.com/office/drawing/2014/chart" uri="{C3380CC4-5D6E-409C-BE32-E72D297353CC}">
                <c16:uniqueId val="{00000003-0728-40D2-A54E-4DBF6A0BBF4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Координатная плоскость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0.58000000000000007</c:v>
                </c:pt>
                <c:pt idx="1">
                  <c:v>0.42000000000000015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E-4C25-ACE7-7123110C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28529">
      <a:solidFill>
        <a:sysClr val="window" lastClr="FFFFFF">
          <a:lumMod val="50000"/>
        </a:sysClr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348754766577406"/>
          <c:y val="1.864160279278566E-2"/>
          <c:w val="0.59016443102714256"/>
          <c:h val="0.870833691243151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FF66"/>
            </a:solidFill>
          </c:spPr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41CE-4C25-ACE7-7123110C105E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</c:spPr>
            <c:extLst>
              <c:ext xmlns:c16="http://schemas.microsoft.com/office/drawing/2014/chart" uri="{C3380CC4-5D6E-409C-BE32-E72D297353CC}">
                <c16:uniqueId val="{00000003-0313-4651-9336-DA3229159A2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Судоку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E-4C25-ACE7-7123110C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28529">
      <a:solidFill>
        <a:sysClr val="window" lastClr="FFFFFF">
          <a:lumMod val="50000"/>
        </a:sysClr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638691486387"/>
          <c:y val="1.6022703082389331E-3"/>
          <c:w val="0.59016443102714256"/>
          <c:h val="0.870833691243150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FF66"/>
            </a:solidFill>
          </c:spPr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41CE-4C25-ACE7-7123110C105E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</c:spPr>
            <c:extLst>
              <c:ext xmlns:c16="http://schemas.microsoft.com/office/drawing/2014/chart" uri="{C3380CC4-5D6E-409C-BE32-E72D297353CC}">
                <c16:uniqueId val="{00000003-EAEC-4FDA-9808-E8B6D55CD3A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Филворды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0.87000000000000033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E-4C25-ACE7-7123110C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28529">
      <a:solidFill>
        <a:sysClr val="window" lastClr="FFFFFF">
          <a:lumMod val="50000"/>
        </a:sysClr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485347321856143"/>
          <c:y val="0"/>
          <c:w val="0.59016443102714256"/>
          <c:h val="0.870833691243151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FF66"/>
            </a:solidFill>
          </c:spPr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41CE-4C25-ACE7-7123110C105E}"/>
              </c:ext>
            </c:extLst>
          </c:dPt>
          <c:dPt>
            <c:idx val="1"/>
            <c:bubble3D val="0"/>
            <c:spPr>
              <a:solidFill>
                <a:srgbClr val="CC66FF"/>
              </a:solidFill>
            </c:spPr>
            <c:extLst>
              <c:ext xmlns:c16="http://schemas.microsoft.com/office/drawing/2014/chart" uri="{C3380CC4-5D6E-409C-BE32-E72D297353CC}">
                <c16:uniqueId val="{00000003-5CAE-43BB-A0DC-BB129277FD12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Судоку</c:v>
                </c:pt>
                <c:pt idx="1">
                  <c:v>Не знают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0.46</c:v>
                </c:pt>
                <c:pt idx="1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E-4C25-ACE7-7123110C1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9">
          <a:noFill/>
        </a:ln>
      </c:spPr>
    </c:plotArea>
    <c:plotVisOnly val="1"/>
    <c:dispBlanksAs val="zero"/>
    <c:showDLblsOverMax val="0"/>
  </c:chart>
  <c:spPr>
    <a:solidFill>
      <a:schemeClr val="bg1">
        <a:lumMod val="95000"/>
      </a:schemeClr>
    </a:solidFill>
    <a:ln w="28529">
      <a:solidFill>
        <a:sysClr val="window" lastClr="FFFFFF">
          <a:lumMod val="50000"/>
        </a:sysClr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E59F0-ADF8-46A0-A70C-9194360E218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04A8F-F595-4BB9-AEF9-CE4F12A44C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2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04A8F-F595-4BB9-AEF9-CE4F12A44C9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6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.1.5.2.3.4-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159702"/>
            <a:ext cx="1488896" cy="19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мОЦАРТТ.jpg"/>
          <p:cNvPicPr>
            <a:picLocks noChangeAspect="1"/>
          </p:cNvPicPr>
          <p:nvPr userDrawn="1"/>
        </p:nvPicPr>
        <p:blipFill>
          <a:blip r:embed="rId3" cstate="print"/>
          <a:srcRect r="6142" b="8214"/>
          <a:stretch>
            <a:fillRect/>
          </a:stretch>
        </p:blipFill>
        <p:spPr>
          <a:xfrm rot="253800" flipH="1">
            <a:off x="6814199" y="2067694"/>
            <a:ext cx="2200647" cy="2620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1647-E3BB-4DC9-BBB3-11938A4085B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2AC-DEEF-4800-A8EA-BCD89A06CF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305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0%D0%BB%D1%8C,_%D0%9D%D0%B8%D0%BA%D0%BE%D0%BB%D0%B0%D0%B9_%D0%92%D0%BB%D0%B0%D0%B4%D0%B8%D0%BC%D0%B8%D1%80%D0%BE%D0%B2%D0%B8%D1%87" TargetMode="External"/><Relationship Id="rId2" Type="http://schemas.openxmlformats.org/officeDocument/2006/relationships/hyperlink" Target="https://ru.wikipedia.org/wiki/%D0%93%D0%B8%D0%BF%D0%BD%D0%BE%D0%B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53;&#1086;&#1074;&#1072;&#1103;%20&#1087;&#1072;&#1087;&#1082;&#1072;%20(20)\%20https:\www.istmira.com\drugoe-razlichnye-temy\18940-interesnye-fakty-o-sergee-rahmaninove-kratko.html" TargetMode="External"/><Relationship Id="rId2" Type="http://schemas.openxmlformats.org/officeDocument/2006/relationships/hyperlink" Target="https://obrazovaka.ru/alpha/r/raxmaninov-sergej-vasilevich-rakhmaninov-sergei-vasilievich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ites.google.com/site/muzykalnyjtambov/2-zal-klassiceskaa-muzyka/sergej-vasilevic-rahmanin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5486"/>
            <a:ext cx="8784975" cy="78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Муниципальное бюджетное общеобразовательное учреждение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«Средняя общеобразовательная школа №19 с углубленным изучением отдельных предметов»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7614"/>
            <a:ext cx="8587693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Исследовательская работа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ts val="1500"/>
              </a:lnSpc>
              <a:spcAft>
                <a:spcPts val="75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algn="ctr">
              <a:lnSpc>
                <a:spcPts val="1500"/>
              </a:lnSpc>
              <a:spcAft>
                <a:spcPts val="75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«</a:t>
            </a:r>
            <a:r>
              <a:rPr lang="ru-RU" sz="2400" b="1" kern="18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Образ Родины в произведениях С.В. Рахманинова»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4" name="Рисунок 3" descr="C:\Users\USER\Desktop\150letrohmanino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3758"/>
            <a:ext cx="3238510" cy="2076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27984" y="300379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Авторы: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Зомберг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Виктория,4 класс.                                                                                                      	Мезенцева Милена,4 класс.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Руководитель:</a:t>
            </a: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Горбунова Галина Ивановна,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                          учитель музыки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148261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4163" y="195486"/>
            <a:ext cx="401302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734185" algn="l"/>
              </a:tabLst>
            </a:pPr>
            <a:r>
              <a:rPr lang="ru-RU" sz="3200" b="1" kern="1800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sz="3200" dirty="0">
              <a:solidFill>
                <a:srgbClr val="CC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915566"/>
            <a:ext cx="571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Сравнительный анализ музыкальных произведений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969296"/>
              </p:ext>
            </p:extLst>
          </p:nvPr>
        </p:nvGraphicFramePr>
        <p:xfrm>
          <a:off x="323528" y="1419622"/>
          <a:ext cx="8496943" cy="3411661"/>
        </p:xfrm>
        <a:graphic>
          <a:graphicData uri="http://schemas.openxmlformats.org/drawingml/2006/table">
            <a:tbl>
              <a:tblPr firstRow="1" firstCol="1" bandRow="1"/>
              <a:tblGrid>
                <a:gridCol w="256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1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298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Концерт для фортепиано с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оркестром №2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Концерт для фортепиано с оркестром № 3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 минор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4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 создания </a:t>
                      </a:r>
                      <a:endParaRPr lang="ru-RU" sz="1600" dirty="0"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1901 году.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1909 год. 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99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Главная тема</a:t>
                      </a:r>
                      <a:endParaRPr lang="ru-RU" sz="1600" dirty="0"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Символизирует собой образ Родины. 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Третьем концерте Рахманинов показал во всей красе образ Родины, но немного иной, нежели во Втором. Здесь композитор уделяет внимание именно Древней Руси, с ее таинственным и поэтичным звучанием.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117315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23478"/>
            <a:ext cx="401302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734185" algn="l"/>
              </a:tabLst>
            </a:pPr>
            <a:r>
              <a:rPr lang="ru-RU" sz="3200" b="1" kern="1800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sz="3200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597454"/>
            <a:ext cx="571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Сравнительный анализ музыкальных произведений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569882"/>
              </p:ext>
            </p:extLst>
          </p:nvPr>
        </p:nvGraphicFramePr>
        <p:xfrm>
          <a:off x="467544" y="1178878"/>
          <a:ext cx="8280920" cy="3535680"/>
        </p:xfrm>
        <a:graphic>
          <a:graphicData uri="http://schemas.openxmlformats.org/drawingml/2006/table">
            <a:tbl>
              <a:tblPr firstRow="1" firstCol="1" bandRow="1"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45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Концерт для фортепиано с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оркестром №2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Концерт для фортепиано с оркестром № 3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 минор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История создания концерта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течение нескольких лет композитор находился в глубоком творческом кризисе. Лишь к началу 1900-х Рахманинов смог вернуться к активной композиторской деятельности, благодаря лечению у известного 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2" tooltip="Гипноз"/>
                        </a:rPr>
                        <a:t>врача-гипнотизёра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hlinkClick r:id="rId3" tooltip="Даль, Николай Владимирович"/>
                        </a:rPr>
                        <a:t>Николая Даля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которому (с формулировкой «С благодарностью») и посвящён концерт.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Весной 1909 года семья Рахманиновых покинула Дрезден и вернулась в Москву. Именно здесь он и начинает работу над своим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Третьим концертом.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Из-за нехватки времени Рахманинов не мог репетировать концерт в России. Вместо этого он практиковался на картонной клавиатуре, которую он взял с собой на корабль следовавший в США.</a:t>
                      </a:r>
                    </a:p>
                  </a:txBody>
                  <a:tcPr marL="28221" marR="28221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05306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82274"/>
            <a:ext cx="401302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tabLst>
                <a:tab pos="1734185" algn="l"/>
              </a:tabLst>
            </a:pPr>
            <a:r>
              <a:rPr lang="ru-RU" sz="3200" b="1" kern="1800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sz="3200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62753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Сравнительный анализ музыкальных произведений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315882"/>
              </p:ext>
            </p:extLst>
          </p:nvPr>
        </p:nvGraphicFramePr>
        <p:xfrm>
          <a:off x="251520" y="1059582"/>
          <a:ext cx="8568951" cy="3776896"/>
        </p:xfrm>
        <a:graphic>
          <a:graphicData uri="http://schemas.openxmlformats.org/drawingml/2006/table">
            <a:tbl>
              <a:tblPr firstRow="1" firstCol="1" bandRow="1"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81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Концерт для фортепиано с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оркестром №2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Концерт для фортепиано с оркестром № 3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 минор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Мелодия развивается неторопливо, медленно, напевно.  Музыка второй части мечтательная, спокойная, символизирует собой красоту природы и гармонию.  Финал окрашен радостными звонами, которые звучат в основной теме. Появляются  хоровые вставки, затем маршевые отголоски и, конечно же, удары колокола, как в первой части.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	Это произведение называют концертом-песней. Мягкая и задушевная мелодия начинает концерт. Следующие части словно вырастают из первой. Воображение рисует серьезный и вдумчивый взгляд в затененные родные дали. Рахманинов очень мастерски использовал для этого  звучность фортепиано. Кульминация части мощная,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колокольно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-хоровая. Песенная тема снова возвращается, здесь она звучит скромно и во всей красе. Завершается произведение каскадом аккордов, как победой светлого начала.</a:t>
                      </a:r>
                    </a:p>
                  </a:txBody>
                  <a:tcPr marL="28221" marR="282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2 rachmaninoff-concerto-no2-1929-pt1_cxLzlJ29">
            <a:hlinkClick r:id="" action="ppaction://media"/>
            <a:extLst>
              <a:ext uri="{FF2B5EF4-FFF2-40B4-BE49-F238E27FC236}">
                <a16:creationId xmlns:a16="http://schemas.microsoft.com/office/drawing/2014/main" id="{27AD4A57-F2B7-4159-AF97-48CA89084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1131590"/>
            <a:ext cx="609600" cy="609600"/>
          </a:xfrm>
          <a:prstGeom prst="rect">
            <a:avLst/>
          </a:prstGeom>
        </p:spPr>
      </p:pic>
      <p:pic>
        <p:nvPicPr>
          <p:cNvPr id="6" name="3rachmaninoff-concerto-no3-pt1_HHwRsdo7 (1)">
            <a:hlinkClick r:id="" action="ppaction://media"/>
            <a:extLst>
              <a:ext uri="{FF2B5EF4-FFF2-40B4-BE49-F238E27FC236}">
                <a16:creationId xmlns:a16="http://schemas.microsoft.com/office/drawing/2014/main" id="{7BD831B9-F51F-4168-8E12-549CF6B41A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3444" y="1347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844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5486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во Втором концерте Рахманинов стремился уровнять партии солиста и оркестра, то в Третьем на первый план выходит именно фортепиано. Ему отводится главная роль. Музыка Сергея Рахманинова рассказывает миру о России, чьи бескрайние просторы украшены величественными храмами, наполненными чудотворными иконами.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39802"/>
            <a:ext cx="3590925" cy="14923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5" descr="C:\Users\USER\Desktop\5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4" r="7947" b="60059"/>
          <a:stretch/>
        </p:blipFill>
        <p:spPr bwMode="auto">
          <a:xfrm>
            <a:off x="575556" y="3068863"/>
            <a:ext cx="3960440" cy="14342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01873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751" y="267494"/>
            <a:ext cx="7410875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73418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Анкетирование. Результаты анкетирования.</a:t>
            </a:r>
            <a:endParaRPr lang="ru-R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93869105"/>
              </p:ext>
            </p:extLst>
          </p:nvPr>
        </p:nvGraphicFramePr>
        <p:xfrm>
          <a:off x="302806" y="937036"/>
          <a:ext cx="2248042" cy="1490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2427734"/>
            <a:ext cx="2232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734185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Знакомы ли вы с </a:t>
            </a:r>
          </a:p>
          <a:p>
            <a:pPr algn="ctr">
              <a:spcAft>
                <a:spcPts val="0"/>
              </a:spcAft>
              <a:tabLst>
                <a:tab pos="1734185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творчеством </a:t>
            </a:r>
            <a:r>
              <a:rPr lang="ru-RU" sz="1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С.В.Рахманинова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66582519"/>
              </p:ext>
            </p:extLst>
          </p:nvPr>
        </p:nvGraphicFramePr>
        <p:xfrm>
          <a:off x="3203848" y="896386"/>
          <a:ext cx="2088232" cy="1490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2426173"/>
            <a:ext cx="287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/>
                <a:ea typeface="Calibri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Концерт для </a:t>
            </a:r>
            <a:r>
              <a:rPr lang="ru-RU" sz="1400" b="1" dirty="0" err="1">
                <a:solidFill>
                  <a:srgbClr val="002060"/>
                </a:solidFill>
                <a:latin typeface="Times New Roman"/>
                <a:ea typeface="Calibri"/>
              </a:rPr>
              <a:t>фортопиано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 с оркестром№3»-58%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77076158"/>
              </p:ext>
            </p:extLst>
          </p:nvPr>
        </p:nvGraphicFramePr>
        <p:xfrm>
          <a:off x="5724128" y="897528"/>
          <a:ext cx="2236930" cy="1490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940152" y="2454378"/>
            <a:ext cx="2025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Романс «Сирень»-19%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31433325"/>
              </p:ext>
            </p:extLst>
          </p:nvPr>
        </p:nvGraphicFramePr>
        <p:xfrm>
          <a:off x="467544" y="3166398"/>
          <a:ext cx="2088232" cy="1489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512" y="4659982"/>
            <a:ext cx="2626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Романс «Весенние воды»-13%</a:t>
            </a:r>
            <a:endParaRPr lang="ru-RU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010873492"/>
              </p:ext>
            </p:extLst>
          </p:nvPr>
        </p:nvGraphicFramePr>
        <p:xfrm>
          <a:off x="2693874" y="3160668"/>
          <a:ext cx="2092382" cy="149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72067" y="4597418"/>
            <a:ext cx="1462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«Вокализ»-46%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2040" y="2996980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Вывод.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Полученные результаты и выстроенные диаграммы наглядно показывают, что у учащихся недостаточный уровень информированности о жизни и творчестве русского музыканта и композитора С.В. Рахманинова.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94609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3478"/>
            <a:ext cx="8208912" cy="488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kern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Заключение</a:t>
            </a:r>
            <a:endParaRPr lang="ru-RU" sz="1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Исследовательский поиск привел к доказательству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того, что Рахманинов рассказывает в музыке о судьбе России, о её трагедии, переживает за неё, этим выражая свою любовь к Родине. Поэтому в его мелодиях так много русской напевности, протяжности, лиричности и легкой грусти.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Наша гипотеза подтвердилась. </a:t>
            </a:r>
            <a:endParaRPr lang="ru-RU" sz="16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kern="1600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kern="1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Перспектива</a:t>
            </a:r>
            <a:endParaRPr lang="ru-RU" sz="1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остались довольны своими результатами и решили не останавливаться на достигнутом, а продолжать свои исследования дальше.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br>
              <a:rPr lang="ru-RU" dirty="0">
                <a:latin typeface="Times New Roman"/>
                <a:ea typeface="Calibri"/>
              </a:rPr>
            </a:br>
            <a:r>
              <a:rPr lang="ru-RU" b="1" kern="16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034705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8965" y="123478"/>
            <a:ext cx="156607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99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 Cond" pitchFamily="34" charset="0"/>
              </a:rPr>
              <a:t>Источники:</a:t>
            </a:r>
            <a:endParaRPr lang="ru-RU" sz="2400" b="1" spc="50" dirty="0">
              <a:ln w="11430"/>
              <a:solidFill>
                <a:srgbClr val="99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ашивка 3">
            <a:hlinkClick r:id="" action="ppaction://hlinkshowjump?jump=nextslide"/>
          </p:cNvPr>
          <p:cNvSpPr/>
          <p:nvPr/>
        </p:nvSpPr>
        <p:spPr>
          <a:xfrm>
            <a:off x="8568480" y="4624006"/>
            <a:ext cx="288000" cy="252000"/>
          </a:xfrm>
          <a:prstGeom prst="chevron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5083"/>
            <a:ext cx="8784976" cy="159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Интернет ресурсы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u="sng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https://obrazovaka.ru/alpha/r/raxmaninov-sergej-vasilevich-rakhmaninov-sergei-vasilievich</a:t>
            </a:r>
            <a:r>
              <a:rPr lang="ru-RU" sz="1600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 https://www.istmira.com/drugoe-razlichnye-temy/18940-interesnye-fakty-o-sergee-rahmaninove-kratko.html</a:t>
            </a:r>
            <a:r>
              <a:rPr lang="ru-RU" sz="1600" u="sng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2"/>
              </a:rPr>
              <a:t>https://obrazovaka.ru/alpha/r/raxmaninov-sergej-vasilevich-rakhmaninov-sergei-vasilievich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4"/>
              </a:rPr>
              <a:t>https://sites.google.com/site/muzykalnyjtambov/2-zal-klassiceskaa-muzyka/sergej-vasilevic-rahmaninov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21116"/>
            <a:ext cx="8784976" cy="159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Список литературы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1.Алексеев, А. Д. С. В. Рахманинов. Жизнь и творческая деятельность / А. Д. Алексеев. – Москва : </a:t>
            </a:r>
            <a:r>
              <a:rPr lang="ru-RU" sz="16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Госмузиздат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1954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О. И. Соколова « Сергей Васильевич Рахманинов», издательство «Музыка», Москва, 1984; 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С. А. </a:t>
            </a:r>
            <a:r>
              <a:rPr lang="ru-RU" sz="1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Мусский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«Самые знаменитые композиторы России», издательство «Вече», Москва, 2003. 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0229" y="3150953"/>
            <a:ext cx="194444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solidFill>
                  <a:srgbClr val="99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ranklin Gothic Medium Cond" pitchFamily="34" charset="0"/>
              </a:rPr>
              <a:t>1873 - 1943</a:t>
            </a:r>
            <a:endParaRPr lang="ru-RU" sz="2800" b="1" spc="50" dirty="0">
              <a:ln w="11430"/>
              <a:solidFill>
                <a:srgbClr val="99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C:\Users\USER\Desktop\thumbnail430_rachmaninov_s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4" y="342641"/>
            <a:ext cx="2054540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38877" y="300847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                         Сергей Владимирович Рахманинов</a:t>
            </a:r>
          </a:p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Творчество этого великого человека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актуальным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остаётся и сегодня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26909" y="1003343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Объект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жизнь и творчество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С.В.Рахманинова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Предмет: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образ Родины в произведениях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С.В.Рахманинова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Цель: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освещение своеобразия темы Родины в творчестве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С.В.Рахманинова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2892" y="2643758"/>
            <a:ext cx="68536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r>
              <a:rPr lang="ru-RU" dirty="0">
                <a:latin typeface="Times New Roman"/>
                <a:ea typeface="Calibri"/>
                <a:cs typeface="Times New Roman"/>
              </a:rPr>
              <a:t>1.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Изучить основные этапы жизненного и творческого пути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С.В.Рахманинова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Показать значение темы Родины в творчестве С.В. Рахманинова.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3.Познакомить одноклассников с творчеством С.В. Рахманинова.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83518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Гипотеза: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предположим, что через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творчество Рахманинов проносит высокую верность и любовь к Родине.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Гипотеза: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если музыкальное произведение влияет на воображение учащихся, то оно может вызвать в нашем воображении живописные образы, даже картины.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Методы: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наблюдение, поиска, сравнения и анализа.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Новая папка (17)\h-0EOpOsug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" y="339502"/>
            <a:ext cx="2245830" cy="2729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068841"/>
            <a:ext cx="8503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Практическая значимость.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Результаты работы могут быть использованы на уроках музыки, внеурочной деятельности, изобразительного искусства. 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Ожидаемые результаты.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Работа поможет учащимся расширить свой  кругозор, а также повысить интерес к предмету.</a:t>
            </a:r>
            <a:endParaRPr lang="ru-RU" sz="1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6385725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45240" y="362634"/>
            <a:ext cx="18535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USER\Desktop\1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/>
        </p:blipFill>
        <p:spPr bwMode="auto">
          <a:xfrm>
            <a:off x="251520" y="228600"/>
            <a:ext cx="2213782" cy="2678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5225086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0"/>
          <a:stretch/>
        </p:blipFill>
        <p:spPr bwMode="auto">
          <a:xfrm>
            <a:off x="6786346" y="215964"/>
            <a:ext cx="1944217" cy="2616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2" y="2832538"/>
            <a:ext cx="3420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                      Отец </a:t>
            </a:r>
          </a:p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    Василий Аркадьевич — потомственный тамбовский дворянин. 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2923384"/>
            <a:ext cx="2213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           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Мать </a:t>
            </a:r>
          </a:p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Любовь Петровна.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6410" y="12756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Для маленького Сергея Родина началась в деревенской глуши имения Онег, недалеко от Новгорода.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4" name="Picture 6" descr="C:\Users\USER\Desktop\6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31" y="2715766"/>
            <a:ext cx="371901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69780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411510"/>
            <a:ext cx="2652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</a:rPr>
              <a:t>Годы учебы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Desktop\rachmaninov_0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/>
          <a:stretch/>
        </p:blipFill>
        <p:spPr bwMode="auto">
          <a:xfrm>
            <a:off x="611560" y="987574"/>
            <a:ext cx="187220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069253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В 1882 году девятилетний Рахманинов поступает в Петербургскую консерваторию.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В годы обучения, музыкант создал ряд знаковых произведений, в том числе 1-й фортепианный концерт.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 Выпускной экзамен у Рахманинова принимал признанный мэтр отечественной музыкальной классики П.И. Чайковский. В качестве дипломной работы Сергей представил сочинение собственного производства - оперу в один акт "Алеко". . В 1893 году Сергей Васильевич окончил Московскую консерваторию по классам фортепиано и композиции с золотой медалью.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40667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2455" y="339502"/>
            <a:ext cx="5331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Становление музыканта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Desktop\rachmaninov_0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3"/>
          <a:stretch/>
        </p:blipFill>
        <p:spPr bwMode="auto">
          <a:xfrm>
            <a:off x="539552" y="1059582"/>
            <a:ext cx="223224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9872" y="1347614"/>
            <a:ext cx="5104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После окончания консерватории, Рахманинов занимался преподавательской деятельностью. В 1897 году дирижировал в Московской русской частной опере. В 1901 году Рахманинов завершил свой 2-й фортепианный концерт.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7" name="Picture 5" descr="C:\Users\USER\Desktop\5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59"/>
          <a:stretch/>
        </p:blipFill>
        <p:spPr bwMode="auto">
          <a:xfrm>
            <a:off x="3190236" y="2935297"/>
            <a:ext cx="5334000" cy="143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26719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22296"/>
            <a:ext cx="7043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Жизнь и творчество за границей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82" r="63289" b="69687"/>
          <a:stretch/>
        </p:blipFill>
        <p:spPr>
          <a:xfrm>
            <a:off x="5918124" y="3075806"/>
            <a:ext cx="2582686" cy="1760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8627"/>
            <a:ext cx="2306761" cy="319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915816" y="868627"/>
            <a:ext cx="6004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сложилось в жизни композитора, что он вынужден был покинуть Родину, находясь в полном расцвете творческих сил. Живя за границей, Рахманинов не забывал о Родине, оставался патриотом, любил Россию, окружил себя в эмиграции русскими друзьями, русскими книгами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43142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9502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Великая Отечественная война в жизни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С.В. Рахманинова</a:t>
            </a:r>
            <a:endParaRPr lang="ru-RU" sz="3200" dirty="0">
              <a:solidFill>
                <a:srgbClr val="CC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1560736"/>
            <a:ext cx="5616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Осенью 1941 г. во время тяжёлых боёв начавшейся Великой Отечественной Войны Рахманинов направил более четырёх тысяч долларов в фонд помощи Красной Армии со словами: «От одного из русских посильная помощь русскому народу в его борьбе с врагом. Хочу верить, верю в полную победу».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1"/>
          <a:stretch/>
        </p:blipFill>
        <p:spPr>
          <a:xfrm>
            <a:off x="251520" y="1416720"/>
            <a:ext cx="2955630" cy="3063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2018506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725" y="411510"/>
            <a:ext cx="752501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C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Последние дни жизни композитора</a:t>
            </a:r>
            <a:endParaRPr lang="ru-RU" sz="3600" dirty="0">
              <a:solidFill>
                <a:srgbClr val="CC3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5"/>
          <a:stretch/>
        </p:blipFill>
        <p:spPr>
          <a:xfrm>
            <a:off x="395535" y="1203598"/>
            <a:ext cx="3294001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35051" y="1491630"/>
            <a:ext cx="530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«Прощайте, бедные мои руки...»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87" y="2643758"/>
            <a:ext cx="2194348" cy="20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84089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1174</Words>
  <Application>Microsoft Office PowerPoint</Application>
  <PresentationFormat>Экран (16:9)</PresentationFormat>
  <Paragraphs>90</Paragraphs>
  <Slides>16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Franklin Gothic Medium Cond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35</cp:revision>
  <dcterms:created xsi:type="dcterms:W3CDTF">2019-07-11T16:25:59Z</dcterms:created>
  <dcterms:modified xsi:type="dcterms:W3CDTF">2023-02-16T15:39:05Z</dcterms:modified>
</cp:coreProperties>
</file>