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9" r:id="rId1"/>
    <p:sldMasterId id="2147483662" r:id="rId2"/>
  </p:sldMasterIdLst>
  <p:notesMasterIdLst>
    <p:notesMasterId r:id="rId38"/>
  </p:notesMasterIdLst>
  <p:sldIdLst>
    <p:sldId id="313" r:id="rId3"/>
    <p:sldId id="329" r:id="rId4"/>
    <p:sldId id="343" r:id="rId5"/>
    <p:sldId id="357" r:id="rId6"/>
    <p:sldId id="327" r:id="rId7"/>
    <p:sldId id="345" r:id="rId8"/>
    <p:sldId id="346" r:id="rId9"/>
    <p:sldId id="358" r:id="rId10"/>
    <p:sldId id="352" r:id="rId11"/>
    <p:sldId id="339" r:id="rId12"/>
    <p:sldId id="353" r:id="rId13"/>
    <p:sldId id="341" r:id="rId14"/>
    <p:sldId id="355" r:id="rId15"/>
    <p:sldId id="354" r:id="rId16"/>
    <p:sldId id="359" r:id="rId17"/>
    <p:sldId id="335" r:id="rId18"/>
    <p:sldId id="333" r:id="rId19"/>
    <p:sldId id="356" r:id="rId20"/>
    <p:sldId id="360" r:id="rId21"/>
    <p:sldId id="349" r:id="rId22"/>
    <p:sldId id="350" r:id="rId23"/>
    <p:sldId id="361" r:id="rId24"/>
    <p:sldId id="362" r:id="rId25"/>
    <p:sldId id="363" r:id="rId26"/>
    <p:sldId id="364" r:id="rId27"/>
    <p:sldId id="365" r:id="rId28"/>
    <p:sldId id="367" r:id="rId29"/>
    <p:sldId id="368" r:id="rId30"/>
    <p:sldId id="369" r:id="rId31"/>
    <p:sldId id="370" r:id="rId32"/>
    <p:sldId id="371" r:id="rId33"/>
    <p:sldId id="373" r:id="rId34"/>
    <p:sldId id="376" r:id="rId35"/>
    <p:sldId id="377" r:id="rId36"/>
    <p:sldId id="378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ockwell" panose="02060603020205020403" pitchFamily="18" charset="0"/>
      <p:regular r:id="rId43"/>
      <p:bold r:id="rId44"/>
      <p:italic r:id="rId45"/>
      <p:bold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Segoe UI" panose="020B0502040204020203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60" autoAdjust="0"/>
  </p:normalViewPr>
  <p:slideViewPr>
    <p:cSldViewPr>
      <p:cViewPr varScale="1">
        <p:scale>
          <a:sx n="93" d="100"/>
          <a:sy n="93" d="100"/>
        </p:scale>
        <p:origin x="66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C35B89-09F1-4C21-ADE3-9BA5B864F7E0}" type="datetimeFigureOut">
              <a:rPr lang="ru-RU"/>
              <a:pPr>
                <a:defRPr/>
              </a:pPr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DFB495-2B9A-43F4-BA60-7CB6F7DC2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46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35DD-F5A8-4BA6-A275-52B952C99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53B9-E858-4C7D-BB74-8B8793C20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36618" y="114301"/>
            <a:ext cx="2760133" cy="6410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56217" y="114301"/>
            <a:ext cx="8077200" cy="6410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61EF-1750-4CFF-A7FA-DDDE470DE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218" y="114301"/>
            <a:ext cx="11040533" cy="1370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19818" y="1628775"/>
            <a:ext cx="4938183" cy="4895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61201" y="1628775"/>
            <a:ext cx="4940300" cy="4895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D7DC0-ABE6-498C-A001-BC0E76437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>
              <a:defRPr/>
            </a:pPr>
            <a:fld id="{813B35DD-F5A8-4BA6-A275-52B952C994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08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F5CC0-BAA2-4316-BE85-CFECC234CC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467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>
              <a:defRPr/>
            </a:pPr>
            <a:fld id="{FFEF78B4-5287-4A76-975C-301D075E9F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591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>
              <a:defRPr/>
            </a:pPr>
            <a:fld id="{0A13C323-400D-4308-882C-B754BDF2DB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058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>
              <a:defRPr/>
            </a:pPr>
            <a:fld id="{8CB32E7C-6B9F-45E1-9092-00162D21D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847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6633F-C6E9-422E-83C0-91505F273F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353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>
              <a:defRPr/>
            </a:pPr>
            <a:fld id="{6D2EA638-7CE5-40E6-9FBD-F0153D9F75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879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F5CC0-BAA2-4316-BE85-CFECC234C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48E00-46F0-42AA-9D96-CF355C0AA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235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pPr>
              <a:defRPr/>
            </a:pPr>
            <a:fld id="{7EBAFF28-EEC2-4920-BD31-78F7EAD9B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843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553B9-E858-4C7D-BB74-8B8793C20D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61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>
              <a:defRPr/>
            </a:pPr>
            <a:fld id="{F3CA61EF-1750-4CFF-A7FA-DDDE470DE3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33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78B4-5287-4A76-975C-301D075E9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9818" y="1628775"/>
            <a:ext cx="493818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61201" y="1628775"/>
            <a:ext cx="49403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3C323-400D-4308-882C-B754BDF2D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2E7C-6B9F-45E1-9092-00162D21D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633F-C6E9-422E-83C0-91505F273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A638-7CE5-40E6-9FBD-F0153D9F7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E00-46F0-42AA-9D96-CF355C0AA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FF28-EEC2-4920-BD31-78F7EAD9B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9817" y="1628775"/>
            <a:ext cx="1008168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6218" y="114301"/>
            <a:ext cx="1104053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06201" y="6237289"/>
            <a:ext cx="76835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/>
            </a:lvl1pPr>
          </a:lstStyle>
          <a:p>
            <a:pPr>
              <a:defRPr/>
            </a:pPr>
            <a:fld id="{2A418CCB-12AA-4954-8849-F62A2EF69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5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75734" y="1"/>
            <a:ext cx="1488017" cy="836613"/>
          </a:xfrm>
          <a:prstGeom prst="actionButtonBeginning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3429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065213" indent="-357188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435100" indent="-3683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1817688" indent="-3810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274888" indent="-3810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732088" indent="-3810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189288" indent="-3810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646488" indent="-3810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418CCB-12AA-4954-8849-F62A2EF69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439816" y="1844824"/>
            <a:ext cx="7561262" cy="3024187"/>
          </a:xfrm>
        </p:spPr>
        <p:txBody>
          <a:bodyPr anchor="ctr"/>
          <a:lstStyle/>
          <a:p>
            <a:pPr marL="0" indent="0"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ЖАНРЫ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МЕДИАКРИТИКИ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Картинки по запросу телевизор рису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348880"/>
            <a:ext cx="2232248" cy="21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4866746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070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444525" y="2420888"/>
            <a:ext cx="5760640" cy="1190625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ОБОЗРЕНИЕ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60338"/>
            <a:ext cx="7113280" cy="65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58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649087" y="2819036"/>
            <a:ext cx="4043130" cy="1190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А.Вартанов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Журнал «Журналист».</a:t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Пространственно-временное обозрение «Научиться считать».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83832" y="1786851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 анализа: эфир целого канала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83832" y="2276872"/>
            <a:ext cx="84971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Хронол.рамки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полтора месяца</a:t>
            </a:r>
          </a:p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692217" y="2819036"/>
            <a:ext cx="8531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Широкий спектр программ 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82680" y="3379269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Аспектный подход: здесь -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82680" y="3917703"/>
            <a:ext cx="655887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в динамике развития, 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контексте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26137" y="4805729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Общественно-политический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повод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17591" y="5274772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Проблематика, постановка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вопросов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44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68008" y="2780928"/>
            <a:ext cx="5760640" cy="1190625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ОБОЗРЕНИЕ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2057"/>
            <a:ext cx="6313834" cy="63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3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-744760" y="2746600"/>
            <a:ext cx="7009977" cy="1190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«Коммерсант. Деньги».</a:t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Тематическое обозрение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Сериальный заказ».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350199" y="31734"/>
            <a:ext cx="914400" cy="320040"/>
          </a:xfrm>
        </p:spPr>
        <p:txBody>
          <a:bodyPr/>
          <a:lstStyle/>
          <a:p>
            <a:pPr>
              <a:defRPr/>
            </a:pPr>
            <a:fld id="{8F2F5CC0-BAA2-4316-BE85-CFECC234CC45}" type="slidenum">
              <a:rPr lang="ru-RU" smtClean="0">
                <a:solidFill>
                  <a:schemeClr val="bg2">
                    <a:lumMod val="10000"/>
                  </a:schemeClr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830229" y="1428842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Тематика: все сериалы и их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экономика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32991" y="1994488"/>
            <a:ext cx="8497192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Сравнительный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44916" y="2617942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Широкий спектр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примеров</a:t>
            </a:r>
          </a:p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880660" y="3280806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Аспектный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подход: здесь -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деньги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30230" y="3886180"/>
            <a:ext cx="85693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частного к общему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775296" y="4486559"/>
            <a:ext cx="888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Общественно-политический повод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766752" y="5057079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Проблематика, постановка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вопросов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546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-96688" y="2813236"/>
            <a:ext cx="547260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СОВЕТЫ ПО НАПИСАНИЮ ОБОЗРЕНИЯ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348025" y="-3385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500425" y="-1861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652825" y="-337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83832" y="1442703"/>
            <a:ext cx="79209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Определить вид обозрения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86594" y="1971563"/>
            <a:ext cx="849719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Выбирать, что интересно вам</a:t>
            </a:r>
          </a:p>
          <a:p>
            <a:pPr>
              <a:spcAft>
                <a:spcPts val="600"/>
              </a:spcAft>
              <a:buSzPct val="50000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583833" y="2500423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Ознакомиться с сеткой ТВ-вещания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91975" y="3006297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Спланировать время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64782" y="3547834"/>
            <a:ext cx="856932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Конспектировать содержание, проблемы, реплики, кадры, приемы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64117" y="4444509"/>
            <a:ext cx="888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Собственное видение + комментарий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36044" y="4893713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Взять за основу известных телекритиков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517889" y="5407011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Обращать внимание на соц. проблему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564117" y="5878598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Яркий заголовок!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66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75" y="22225"/>
            <a:ext cx="7272807" cy="1190625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ЗАРИСОВКА</a:t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В.Львова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«Комсомольская Правда»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65" y="1167406"/>
            <a:ext cx="4987719" cy="56432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458" y="1167406"/>
            <a:ext cx="4680520" cy="56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45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23992" y="2420888"/>
            <a:ext cx="6480720" cy="16712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ИНТЕРВЬЮ-ПОРТРЕТ,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ИНТЕРВЬЮ-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ЗАРИСОВКА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В.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Цветкова, «Независимая газета»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17537"/>
            <a:ext cx="6312024" cy="59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828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951984" y="2564904"/>
            <a:ext cx="7056783" cy="1190625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ЗАРИСОВКА + МИНИ-РЕЦЕНЗИЯ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312737"/>
            <a:ext cx="6755332" cy="62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114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30449" y="2780928"/>
            <a:ext cx="3888432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ПРАВИЛА ПО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НАПИСАНИЮ 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ЗАРИСОВКИ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376975" y="-36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529375" y="-2080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681775" y="-556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83832" y="1484784"/>
            <a:ext cx="79209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Известный, но не «перегретый» вниманием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83832" y="1960062"/>
            <a:ext cx="6689687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Исследование личности: наблюдение, сравнение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SzPct val="50000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69632" y="2771445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творческие качества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583832" y="3270571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Собрать портфолио на героя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583832" y="3796250"/>
            <a:ext cx="856932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Профессионализм на примерах</a:t>
            </a:r>
          </a:p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560628" y="4363895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Один-два личностных аспекта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551625" y="4918864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Полный анализ не нужен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569632" y="5444149"/>
            <a:ext cx="888047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оценки, логика мысли</a:t>
            </a:r>
          </a:p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551625" y="6011794"/>
            <a:ext cx="888047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нарушать профессиональную этику!</a:t>
            </a:r>
          </a:p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885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-96688" y="2749755"/>
            <a:ext cx="5472608" cy="1143000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ТВОРЧЕСКИЙ ПОРТРЕТ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241489" y="-3048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393889" y="-1524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546289" y="-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11824" y="1556792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зарисовки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11824" y="1998957"/>
            <a:ext cx="7270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Творческая личность во всем противоречии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87228" y="2932848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чем феномен успеха?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26856" y="3399343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Сравнимо с жанром очерка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473725" y="3917733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центре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медийный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экранный образ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92774" y="4456343"/>
            <a:ext cx="780052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Специфика поведения,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проф.качества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т.д.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61388" y="5364285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Замена на портретные интервью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226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7888" y="1234002"/>
            <a:ext cx="81475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Рецензия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Обозрение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Критическая статья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Творческий портрет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Зарисовка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Реплика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Колонка (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колумнистика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Диалог (беседа)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Аналитическая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корреспонденция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55440" y="2924944"/>
            <a:ext cx="5428980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ЖАНРЫ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МЕДИАКРИТИКИ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45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25571" y="47849"/>
            <a:ext cx="5472608" cy="1143000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ТВОРЧЕСКИЙ ПОРТРЕТ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Картинки по запросу собчак школа злосло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92" y="2132856"/>
            <a:ext cx="5259434" cy="332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Богомолов Теленедел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16667"/>
          <a:stretch/>
        </p:blipFill>
        <p:spPr bwMode="auto">
          <a:xfrm>
            <a:off x="695400" y="1528994"/>
            <a:ext cx="4176464" cy="38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791744" y="908405"/>
            <a:ext cx="88676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kern="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Юрий Богомолов. «Российская газета», 09.02.2007</a:t>
            </a:r>
          </a:p>
          <a:p>
            <a:pPr algn="ctr" eaLnBrk="1" hangingPunct="1"/>
            <a:r>
              <a:rPr lang="ru-RU" sz="2400" kern="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Ксения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Собчак. От перемены имиджа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...»</a:t>
            </a:r>
            <a:endParaRPr lang="ru-RU" sz="2400" kern="0" dirty="0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451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20477"/>
            <a:ext cx="547260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ТВОРЧЕСКИЙ ПОРТРЕТ:</a:t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советы по написанию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250971" y="-3384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403371" y="-1860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555771" y="-336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11824" y="1412776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Разносторонняя личность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11824" y="1840432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Своевременность, повод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94808" y="2314337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Оригинальный взгляд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17166" y="2803994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чем феномен его успеха?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17260" y="3320086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Конспектирование сцен, диалогов и пр.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11825" y="3817602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Ассоциации? Интонация? Эпитеты?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11825" y="4321886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strike="sngStrike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Авторский домысел</a:t>
            </a:r>
            <a:endParaRPr lang="ru-RU" sz="2400" strike="sngStrike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511824" y="4819856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упрекать: сильные и слабые стороны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516950" y="5300457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с нескольких позиций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516950" y="5757831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пересказывать сцены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736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703512" y="2752233"/>
            <a:ext cx="7877253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СТАТЬЯ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06707" y="2071447"/>
            <a:ext cx="79209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 свежих фактов в причинно-следственной взаимосвязи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36122" y="2843479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Вскрытие противоречий и проблем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633036" y="3348235"/>
            <a:ext cx="8531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Надо быть экспертом в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опр.области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665779" y="3846343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Собственные выводы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633036" y="4344492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Актуальность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темы и оригинальность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655841" y="4874019"/>
            <a:ext cx="888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просветительской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55840" y="1556792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Аналитический жанр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64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83432" y="2563994"/>
            <a:ext cx="5789020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СТАТЬЯ: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Популярные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темы-проблемы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17827" y="3141564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криминальной темы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15209" y="3862240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Воздействие и манипулирование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83832" y="2420888"/>
            <a:ext cx="888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Огламуривание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эфира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209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624392" y="3212976"/>
            <a:ext cx="7877253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СТАТЬЯ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241403"/>
            <a:ext cx="8928992" cy="540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611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6808" y="2683590"/>
            <a:ext cx="7599779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 статьи: «Отечественные записки»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Д. Дондурей, «Фабрика страхов»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245845" y="-36298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398245" y="-2105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550645" y="-5818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06698" y="1388201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научная статья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06698" y="1815857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Несколько проблем практики соврем. ТВ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89682" y="2289762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 моделей идеологий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12040" y="2779419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Несколько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общ.значимых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проблем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12134" y="3295511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феномена популярности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06699" y="3793027"/>
            <a:ext cx="734994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Хронологическое сравнение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06699" y="4207723"/>
            <a:ext cx="792092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 псих. активной защиты аудитории</a:t>
            </a:r>
            <a:endParaRPr lang="ru-RU" sz="2400" strike="sngStrike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89682" y="4997315"/>
            <a:ext cx="749395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медийной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грамотности населения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04870" y="5674424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 «рецепт» поведения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413633" y="6111676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Итог: ТВ-оружие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190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6808" y="2817350"/>
            <a:ext cx="7599779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Советы по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написанию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статьи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713463" y="6628201"/>
            <a:ext cx="576263" cy="388937"/>
          </a:xfrm>
        </p:spPr>
        <p:txBody>
          <a:bodyPr/>
          <a:lstStyle/>
          <a:p>
            <a:pPr>
              <a:defRPr/>
            </a:pPr>
            <a:fld id="{8F2F5CC0-BAA2-4316-BE85-CFECC234CC45}" type="slidenum">
              <a:rPr lang="ru-RU" smtClean="0">
                <a:solidFill>
                  <a:schemeClr val="bg2">
                    <a:lumMod val="10000"/>
                  </a:schemeClr>
                </a:solidFill>
              </a:rPr>
              <a:pPr>
                <a:defRPr/>
              </a:pPr>
              <a:t>26</a:t>
            </a:fld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238536" y="-3950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390936" y="-2426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543336" y="-902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00240" y="1997632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Несколько актуально-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злободн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проблем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00240" y="2425288"/>
            <a:ext cx="8497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Собственная позиция критика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83224" y="2899193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Вопрос актуальности?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505582" y="3388850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Несколько смысловых акцентов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11824" y="4415603"/>
            <a:ext cx="8569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текста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11824" y="5013176"/>
            <a:ext cx="88804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Научные термины, теоретические размышления и обобщения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544188" y="1522218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Проблемы деятельности масс-медиа</a:t>
            </a:r>
            <a:endParaRPr lang="ru-RU" sz="2400" strike="sngStrike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46245" y="3901305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жедневно следить за предметом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-я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89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646053" y="2924944"/>
            <a:ext cx="7877253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РЕПЛИКА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750723" y="3007551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еплика как часть рецензии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799856" y="2492896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Монопроблематичность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639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608168" y="2708920"/>
            <a:ext cx="2332636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РЕПЛИКА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248937"/>
            <a:ext cx="7006787" cy="64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872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487488" y="2762082"/>
            <a:ext cx="7877253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РЕПЛИКА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86918" y="2200635"/>
            <a:ext cx="72697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Часто – эмоциональное выступление зрителя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11824" y="3145334"/>
            <a:ext cx="8531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Проблемно-постановочные реплики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83832" y="3701648"/>
            <a:ext cx="8569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Реплики: аргументированные и неаргументированные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112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27848" y="2348880"/>
            <a:ext cx="8147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Позитивная (положительная) оценка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Нейтральная оценка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Негативная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127448" y="2962644"/>
            <a:ext cx="5184576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КРИТЕРИИ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ОПРЕДЕЛЕНИЯ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ОЦЕНОК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99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680176" y="2636912"/>
            <a:ext cx="2499937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РЕПЛИКА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2868"/>
            <a:ext cx="6552728" cy="648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37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-1320824" y="2747780"/>
            <a:ext cx="7599779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Советы по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написанию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реплики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842528" y="6791340"/>
            <a:ext cx="576263" cy="388937"/>
          </a:xfrm>
        </p:spPr>
        <p:txBody>
          <a:bodyPr/>
          <a:lstStyle/>
          <a:p>
            <a:pPr>
              <a:defRPr/>
            </a:pPr>
            <a:fld id="{8F2F5CC0-BAA2-4316-BE85-CFECC234CC45}" type="slidenum">
              <a:rPr lang="ru-RU" smtClean="0">
                <a:solidFill>
                  <a:schemeClr val="bg2">
                    <a:lumMod val="10000"/>
                  </a:schemeClr>
                </a:solidFill>
              </a:rPr>
              <a:pPr>
                <a:defRPr/>
              </a:pPr>
              <a:t>31</a:t>
            </a:fld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367601" y="-2319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520001" y="-795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4672401" y="728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83900" y="3112326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Минимум 2 аргумента для защиты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83900" y="3539982"/>
            <a:ext cx="73887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Заголовок,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тактической цели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644796" y="4305979"/>
            <a:ext cx="8531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Сильный аргумент в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посл.абзаце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727848" y="2636912"/>
            <a:ext cx="888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План: цель, проблема…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59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32792" y="2803689"/>
            <a:ext cx="7599779" cy="866774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ДИАЛОГ (БЕСЕДА)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154502" y="6878800"/>
            <a:ext cx="576263" cy="388937"/>
          </a:xfrm>
        </p:spPr>
        <p:txBody>
          <a:bodyPr/>
          <a:lstStyle/>
          <a:p>
            <a:pPr>
              <a:defRPr/>
            </a:pPr>
            <a:fld id="{8F2F5CC0-BAA2-4316-BE85-CFECC234CC45}" type="slidenum">
              <a:rPr lang="ru-RU" smtClean="0">
                <a:solidFill>
                  <a:schemeClr val="bg2">
                    <a:lumMod val="10000"/>
                  </a:schemeClr>
                </a:solidFill>
              </a:rPr>
              <a:pPr>
                <a:defRPr/>
              </a:pPr>
              <a:t>32</a:t>
            </a:fld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611893" y="2636912"/>
            <a:ext cx="7920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Радиопрограмма-беседа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(«Человек из телевизора» на «Эхо Москвы»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55840" y="1628800"/>
            <a:ext cx="78769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Интервью с журналистом, экспертом, критиком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064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920350" y="2790064"/>
            <a:ext cx="3600400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АНАЛИТИЧЕСКАЯ 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КОРРЕСПОНДЕНЦИЯ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21504" y="2852936"/>
            <a:ext cx="71911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 получает осмысление в контексте какой-либо одной социальной проблемы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38314" y="4158207"/>
            <a:ext cx="73907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 исследования: любая актуально-злободневная социальная проблема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603550" y="2286329"/>
            <a:ext cx="888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Аналитический склад ума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6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680176" y="2685372"/>
            <a:ext cx="7877253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АНАЛИТИЧЕСКАЯ 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КОРРЕСПОНДЕНЦИЯ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0156"/>
            <a:ext cx="7200800" cy="65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140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32104" y="2924944"/>
            <a:ext cx="4204844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АНАЛИТИЧЕСКАЯ 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КОРРЕСПОНДЕНЦИЯ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73224"/>
            <a:ext cx="6552728" cy="64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088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343472" y="2880003"/>
            <a:ext cx="7877253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1"/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РЕЦЕНЗИЯ</a:t>
            </a:r>
            <a:endParaRPr lang="ru-RU" sz="2800" b="1" dirty="0">
              <a:solidFill>
                <a:schemeClr val="bg1"/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871864" y="832017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Объект: одна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телепрограмма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71864" y="1490867"/>
            <a:ext cx="66969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Предмет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специфика художественного своеобразия публицистического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медиатекста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97793" y="2662391"/>
            <a:ext cx="586911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/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Экспертное заключение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866970" y="3154833"/>
            <a:ext cx="647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«Рецензирующий» тип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критики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866970" y="3654932"/>
            <a:ext cx="70567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/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Исследование совокупности проблем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873239" y="4199340"/>
            <a:ext cx="708134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/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Обобщение,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выводы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796958" y="4703044"/>
            <a:ext cx="723390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Постижение внутренней взаимосвязи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866970" y="5143521"/>
            <a:ext cx="62881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в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9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043284" y="332657"/>
            <a:ext cx="7877253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208695" y="348064"/>
            <a:ext cx="7877253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1"/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РЕЦЕНЗИЯ</a:t>
            </a:r>
            <a:endParaRPr lang="ru-RU" sz="2800" b="1" dirty="0">
              <a:solidFill>
                <a:schemeClr val="bg1"/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381271"/>
            <a:ext cx="5164220" cy="4814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59" y="1422635"/>
            <a:ext cx="4482014" cy="47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21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64225" y="2836418"/>
            <a:ext cx="3695738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А.Кондрашов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Литературная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газета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»,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рецензия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Вечерний Галкин».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77531" y="1522944"/>
            <a:ext cx="3777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 в развитии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77531" y="2019045"/>
            <a:ext cx="5223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каждого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элемента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77531" y="2469851"/>
            <a:ext cx="601829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Пересказ сюжета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462274" y="3053651"/>
            <a:ext cx="5866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Сравнение с «конкурентами»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482153" y="3515316"/>
            <a:ext cx="694114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Успешность применения «законов жанра»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77531" y="4281520"/>
            <a:ext cx="614590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творческого коллектива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89226" y="4746561"/>
            <a:ext cx="61225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Ставятся актуальные проблемы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264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60880" y="2787570"/>
            <a:ext cx="3744416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СОВЕТЫ ПО НАПИСАНИЮ РЕЦЕНЗИИ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439816" y="1680490"/>
            <a:ext cx="79209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Проблемный предмет рецензии</a:t>
            </a:r>
          </a:p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439816" y="2251051"/>
            <a:ext cx="849719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Записи и пометки, смотреть 2-3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раза</a:t>
            </a:r>
          </a:p>
          <a:p>
            <a:pPr>
              <a:spcAft>
                <a:spcPts val="600"/>
              </a:spcAft>
              <a:buSzPct val="50000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494683" y="2776025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Обозначить параметры анализа (!!!)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94683" y="3359070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Знания о «кухне» масс-медиа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494683" y="3850599"/>
            <a:ext cx="85693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Морально-нравственная точка зрения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61211" y="4306378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Расшифровка художественных образов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64263" y="4843997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Интерпретация «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месседжа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61210" y="5484542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проблема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5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-286345" y="2636912"/>
            <a:ext cx="5760640" cy="1190625"/>
          </a:xfrm>
        </p:spPr>
        <p:txBody>
          <a:bodyPr/>
          <a:lstStyle/>
          <a:p>
            <a:pPr algn="ctr" eaLnBrk="1" hangingPunct="1"/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ОБОЗРЕНИЕ</a:t>
            </a:r>
          </a:p>
        </p:txBody>
      </p:sp>
      <p:sp>
        <p:nvSpPr>
          <p:cNvPr id="4" name="AutoShape 2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AREhUUEhESFBQVGBgUFRMVDxQSGBcVFRUXFhUSFhcYHCggGBolHhQYITEhJSkrLi4uFx8zODMsNygtMCsBCgoKDg0OGxAQGjckICQ0LS80LC8sLCwsMCwsLCwsLCwsLywsLCwsLCwsLCwsLCwsLC8vLCwsLCwsLCwsLCwsLP/AABEIAIoBbgMBEQACEQEDEQH/xAAbAAEAAwADAQAAAAAAAAAAAAAABAUGAQIDB//EAEQQAAIBAgMEBAoHBwIHAAAAAAABAgMRBAUhMUFRYQYScaETIjIzcoGRscHRQlJTgpKy4QcUFiNiovA0QxVEc4PC0vH/xAAbAQEAAgMBAQAAAAAAAAAAAAAABQYBAwQCB//EADwRAAIBAwAGBQsDBAMBAQEAAAABAgMEEQUSITFBcVFhgZGxBhMiMjM0ocHR4fAUUrIjQnLxFSSSgmJD/9oADAMBAAIRAxEAPwD7iAAAAADpVqxiryaSNNe4pUI61WWF1nqMJSeEitr5wvoRvzfyK1deU8VsoQz1v6fdHZCz/cyDUzCrL6TXZoQVbTV7V3zxy2fc6I29OPA8JVJPa2+13I+darP15N822bVFLcjoajJ3jVktkmuxs3wua0PVm1ybMOEXvRIpZjVj9K/bqSFHTl7S/vzz2/f4mqVtTfAm0M4X0425rXuJy18p4N4rwx1rb8P9nNOzf9rLGjWjNXi0yx0LmlXjrUpJrqOSUJReGj0N55AAAI2Pxapxvtb2L4kZpTSMbKlrb5PcvzgjdRpOpLHAoa2KnPypPsvp7Cg3OkLm4eak3y4dxJwpQjuR4nGewAAAAAAAAAAAAAcp2PUZOLyngYJ2DzKUXaTco89q5ondHadrUJKNZ60OveuT+RzVbaMlmOxl7GSautjL5GSlFSjuZGtY2M5PRgAAA6zmoq7aS4s8VKsKcdabwulmUm3hFdiM3itILrc3oiuXflLSg9WhHW63sX1fwOuFnJ+s8ECrmVWX0rdmhAV9O3tX+7V5bPv8TqjbU48CPKrJ7ZN9rZHTua0/Wm3zbNqhFbkdDQZO8aklsbXY7G2FerD1JNcm0YcU96Penj6sfpt9uvvO+jpm9pbqjfPb4muVvTfAmUM5+vH1r5Mmrbyne6vDtj9H9TnnZ/tZZUMRCfktPlv9hZbW9oXKzSlnq49xxzpyh6yPU6jwAAAAAAACvx+ZqHix1l3L9SA0ppyFt/TpelP4Ln0vqOqjbOe2WxFJVrSk7ybbKTXuKteevVllklGCisJHS5oMi4AuALgC4AuALgHanVcXeLafFG2jWqUZ69N4fUYlFSWGXGCzZPSpo/rbvXwLfo7yhjUxC52P93Dt6PDkcFa0a2w7i0LRvOIAFDnc/wCZbgl8SieUk3K7UeCS+ZJ2a/p5K+5XjqFwBcAXAFwBcAXAFwBcAXAFwBcAXANDlEr0lyuu8+iaBm5WMM8Mr4kVdLFRk0mDnABCxuYxp6LxpcOHaQ+ktMUrNaq9KfR0c/pvOijbyntexFHiMTKbvJ35bl2Io13e1rqetVeerguSJKFOMFiJ5XOQ9i4AuALgC4AuALgHMZtO6dnxR7hOUJKUXhrig0msMtMFm+6p+L5otOjvKJpqnc/+vqvmu44qtpxh3FxGSaundPeW6E4zipReU+JwNNPDOT0YAAAKnNMyteEHrvlw5LmVXTWmdTNCg9vF9HUuvpfDnu7ra2z6UiluU4kMADAAwAMADAAwAMADAAwAMADBPwGZSp6PWPDeuz5E9orTU7VqnV2w+K5dXV3HNWtlPatjL2hWjOKlFpp717i9wnGcVKLymRk4Sg8SW0q89w70mtmx/B95VPKWzk3G4itm5/J/nUdtnUW2DKcqJ34AGABgAYAGABgAYAGABgAYAGABg5im3ZbWeowcpKMd7D2bWajBUepCMd629r1Z9M0da/praFJ71v5vayFrT15uR7N22naaygxmcubapaQ+vvl6PCPPf3ur6X055vNG3e3jLo6l19fAk6Nmo7am/o6OfX1FeU1tt5Z2YBgxgAYAGABgAYAGABgAYAGABgmZfj3Tdtsd6+KJfRelalnPVe2D3ro61+bTRXoKous0UJppNO6eqPoNOpGpFTi8pkS008M7HswV2b47wa6sX4z7lxILTek/0tPzdN+nL4Lp59B12tDXes9yM/coRKi4AuALgC4AuMMYOOsuJnVfQMBMxhoYObgC4AuALgC4B5QzN4Soqj81JqNVblfRVe1b+K7EWnydvXGf6eT2Pdz+5mdsrmGovWW76dvDr5s2rSa11TLfKKknGSymV9NpmXzrDSoPrRhOdPjBObjycVq1zV+fOoX3k7NScrfaujivqTFrWjWWq3iXXsz8ii/iLC/bQXbKxFPQ14t9N9xJfoa/7WP4iwv20PxIx/xF3+x9w/Q1/wBr7h/EWF+2h+JD/iLv9j7h+hr/ALX3E3BY2nWj1qclJJ2unfXh3nHcW1ShLVqLDNFSlOm8TWCRc0GsXAFwCvxWdYelJwnVjGStdOVnqk13M7qOjbitBThFtPqOinaVZx1oxbR5fxFhftofiRt/4i7/AGPuPf6Gv+19w/iLC/bQ/Eh/xF3+x9w/Q1/2vuPbC5tTqvq0etVlwppy9r2RXNtGynoO8m/Uxz2GupbypLWqeiuvZ/vsNflWX+DSlNLrv19XkufMtWjND07Ra8ts+no5fUg7m413iO7xLEmTkMlmuZvEzdOD/kQdpST87NbY/wDTWzm77lrW9O6U8zHzFJ+k976F0cybtrZUIqcvXe7qXTzfw57vMpJtFwBcAXAFwBcYBx1lxM6r6BgdYNNDBzcwBcAXAFwBcAu8gr3Tg92q7Ht/zmXLyauXKnKg+G1cnv8Aj4kbe08NSLOtUUYuT2JXLHXrRo05VJbltOOEXKSijJ4is5ycntf+WPmVzcTuKsqs97/MdhOQgoRUUeZowewMADADZlJsYI+IxUYK7dra7e98DppW7m8JGyFNyeEZrE9JZ1JqnhqbqTk7Kybv2JavuLNZeT8qi1qmxfn5xJOFhGEdetLCRdZf0OzGslLEYlUE/oQSlLsbWi9rJunoqzp/263Mj62lrOlso09brexfnYi8w3QajG18Ti5Pj4e3ckbZWVq1jzUe4j56aqy3Qiv/AJJ9Po5GOytVfp9WXekn3kbc6AtKqeotV9W7uf2Od6Qk98V2ZXzIGMwU6T8ZabpLYyoX2ja1nLE1s4Nbvs+o66VaNRbCMcGDcBgAYBWdI2v3erfZ1Je5kjoxS/UQa6UdVmn56OOlGx6K1pTweHlLynShd8fFWp9KmsSZAaQgoXVSMd2X4lqeTjPKph4S1lCL7YpjJ6U5Lczr+50vs4fgj8jOWevOz/c+8fudL7OH4I/IZY87P9z7ykzunGM0oxSXV2JJb3wKR5TbbmP+PzZI2cnKDy+JXFcwdgGABgGhynDU5Uotwg3rq4pvymfQ9BP/AKFPt/kyJuaklVaT6PAl/udL7OH4I/Il8s0edn+594/c6X2cPwR+Qyx52f7n3nrCCSskkuCVjB4bb3nYGDN9L8zlFRw1J2qVk+tJOzhRWkpLg35K9b3HHf3ataDqceHP7Ero22Um60/Vj8ZcFyW993ErKFKMIqMUkkrJLckfNqtSVSbnJ7Wd05OTcmehrweQMADAO9Km5O0VdvcbaNCpWmoU1ls8ykorLLWOQJx8apKL39Tqr1XkmXCy8naMFm49J9G1JfNnA79p+jHvIWJ6E0Z/8xi0+Kr99rWJqFhaw2KlHuN8NMVY/wBkf/JSY/oRjafjYbFup/RVVn2KWqfcYno2zqLDhjkd9HTNtPZWpY619P8AZQf8exGHn4PF0pQkuXelvXNMh7vydwtak8r8/PmSas6NeGvQllfn5tRocDmMKqTjJNPn3cmVi4s503iSI6rQlB4kiapHFKDRoaOTzgAYAGAW3R6D60pbrW9rv8C0eTFJ+cnU4Yx8c/I4L6S1Uj16Q17KMFv1fYtn+cjq8pLnEI0Fx2vkt3x8DxY08tzKMp5JAAAHDZlLJki4zFKEW20rK93uXE66FBzeEbadNyeEYxyr5jXVGinZu+uxJbak+S+W8vWjNGQow85P86l1eJNf0rGi6tT86kfWOjXRuhgYWpq835dVrxpPhyjyJSc3LkUy+0hVu55nu4Lgvv1l0eDhAAAOtSCkmmrp7meKlOFSLhNZT4GYycXlFBj8plF3gutHhvXzKXpDQVWi3OgtaPRxX18SUo3cZbJ7GVjIBxaeGdh1nNLaeowcnsMpZM9iVPMKyw1DWN061X6MI3113vTZ+trjoPRbp/16q5IkYuFlS8/V38Fxb/PzcfUsNQjThGEVaMEoxXBRVku4sjedpTpzc5OUt72nqYPIAAAAM/0h84vR+LKV5Se8x/x+bJWx9m+ZVldOwAAA0+S+Zj978zPoOg/cafb/ACZD3ftn2eBNJY5gAADrUmoptuySu3wS2sGUm3hHzvLa7xFSripX/my8RPdSj4sFy017ZMpflDdecr+aW6Ozt4lpq01QhGgv7d/N7/p2FkVw5gAADmEXJpJXb0SPdOnKpJQgstmG0llmoy7BKlHjJ7X8FyPoWjdHQs6eN8nvfyXUQ1eu6r6iWSRoAAAIOb5TQxUPB1oKcd3GL4xe1M9Rk4vKOi2uqtvPXpvD/N58n6QdHcTlk/CQbnRbsp29kKq48/dsNN1ZUruOMYf5u6C5Wd/R0hDUksT6PmvoWeSZ5Cskr2lvi3qua4opF9o2dCT2bPzf0M5rm0lSfV0l5CdyHlBo4Wjtc1mCVhcDUqPSLS+s9F+pIWmjLi5ktWOF0vYvv2GipXhTW1mlwmGjTior1vi+JfbO0p2tJU4d/S+kiKtR1JazM5nFXrVZcvF9m3vuUnTNXzt5Pq2d33yS1rDVpLr2kO5F4OgXGALjAOk5W9R7hE9JGI6W5i2/Bp/1S/8AGPx9hb9B2Ou1J/i4v5E5o+hha77D6R0A6PrCYdSkv51VKc3bVJ6xp+pPXncs1WSbwty3FV0xfO5rtJ+jHYvm+3wNOayJAAAAAAAB44nCU6itOKfPf6mtUaattRq+0inzRsp1ZweYspa/Q7CTfjqrJfVeIq9Xsa62p4pWdvSeYQS7Duhpa4gvRwuvVWfAt8BgKNCHUo04048IxS14vi+bOpts4q1epWlrVJZfWSTBqAAAAAAM90h84vR+LKX5R+8x/wAfmyVsfZvmVdyv4O0XGALjANPkvmY/e/My/wChPcYdv8mQ137Z9ngicSpzAAAGd6fYt08FUUXaVVxox/7jUZf29YxKepFzfBNknoikp3cW90cy7tvjgpcHSUIRitiSR8xrzdSo5PiSVSWtJtnvc1YPAuMAXGAXXR/Dbaj7I/F/D2lq8nbNbbiS6l838u8jr6rugi7LURwAAAAAB1qQUk1JJp6NNXTXBoGU2nlGbxPQTLpy63gXB7f5dScFfiknZeozN66xLaSlPTV5COrrZ5pMssH0fw1JWjBvnOpOo/7mziej7VvLpruOarf16jy33JLwRYU6EI+TGK7IpG+nQpU/UilySRyynKW95PQ2nkAGLrzvKT4tvvPmVeWvVlLpbfxLDBYikdDTg9AYAuMAj4yVo9p0UVmRspraYno5h/3vMKSlrGVRzfowvO3ZaNj6Ro+l5qg+xfUnL6p+mspNb0sdr2H3U9nzwAAAAAAAAAAAAAAAAAAAAAzvSLzkfR+LKZ5R+8x/x+bJaw9m+ZVFfwdoGABgGpyTzMPvfmZftCe4w7f5Mhbz2z7PBE4lTmAAAMX+0SpeeDp8asqj+5DR/wBxxaSnqWlR9WCe0LHEa0+pLvf2OiPnTNoMYAGALgGvwFLq04Lkva9WfSLCiqNtCHQl38SBrS1qjZIOs1AAAAAAAAAAAAAAAGHufLyyC4AuAACFmj8R9kvcdVp6/ajdR9Yz/wCy2K/fo8qc7dy+J9Jpe79p3+UD/wCm+aPsp4KMAAAAAAAAAAAAAAAAAAAAAZzpH5yPo/FlN8oveY/4/NktYezfMqrkCdwuALgGpyPzEPvfnkXvQvuUO3+TIS89s+zwRPJU5gAADDdO/wDWYLsre6JG6Yf/AEZ9hYdEe7Vv/n5nJQT2LgC4Bw2YYNwj6gt2wrbOTIAAAAAAAAAAAAAAAMPVjaTXBtexnzSrDUnKPQ2u5lji8pM6ms9AAAHhjo3j3e1G63liR7pvDMl0CreBzGknvc6T7XGSX9yR9KtZKdu8c+8ltMQ87Yya6n+dh9uMFBAAAAAAAAAAAAAAAAAAAAAM30k85H0fiyneUPvEeXzZL2Hs3zKkgTuAAANXkXmIfe/PIvehfcodv8mQl57Z9ngieShygAAGI/aBC2IwU/6qkPxRTXuODSsdazmuRYNDPNGtDk/idGfPzaAAAGGgbTCVOtCMuMU+4+kWtRVKMJrikV2rHVm0exvPAAAAAAAAAAAAAAABj82p9WtNcXf26lB0nS83dzXS89+0nraWtSiyHc4MG8XGALjAOZx6yaCerLITwzBdIKEqNdVY6XanF8Jxab70mXjQV2nHUk+r6fQsFpONWi6cuXYz7TkWZwxVCnWj9Nar6slpKPqdyXnFxeGUK7t5W9aVKXDw4Mnnk5wAAAAAAAADjrLigZwzkGAAAAAAAAZrpL5yPo/FlP8AKD3iPL5sl9H+zfMqLkFg7hcYAuMA1mQ+Yh9788i86F9yh2/yZCXntn2eCLAlDlAAAMp+0ihfCxqr/Yq06j9G/Vl+Y11qfnKU4dKZMaDni4dP9ya+a8CthO6T4q583ccNo7msPBzcxgwLjAFxgGk6OYnrQcHtjs9F/rct+gbnXoui98fB/cib+lieuuPiXBPHAAAAAAAADhsAJgHIAAABn+k9DWM1v8V+9fEq/lBb+lCsuT8V8yU0fU2OHaUVyuYJIXGALjACkYayMEHOstjWg0+1Pg90kdVldSoTT/ORvtq7pSyin6HdIJ5dWdKsn4Gb8bf1XsVWPFceXNWPoNtcwu6aafpeP3OvSdhG+pKpS9Zbuvqfy+59go1ozipQkpRkrqSd009jTMlJlFxbjJYaO4PIAAAAKjNM6VNuMLSlve5fNkHpDTMaLdOltl08F9Wd9vZOa1p7EUdbMq0ttSXYn1V3Fcq6QuqnrVH2bPDBIxt6Ud0Sur4SlPWdOMnx6qv2p7TVC6rweYzfezqhVnDZFnhTzXE5e1OM51sNfx6U5OcoL61OUtVbhe3ws+itL+ffmq/rcH9T1K1o3q1WlGfBrYnzS8T6NhcRCpCM4NSjNKUWt6aumTzWNhVqkJU5OElhrYepg8AAAAAzPSbzsfR+LKhp/wB4jy+bJjR/s3zKi5B4O4XGALjANbkPmIfe/PIu+hvcodv8mQd77aXZ4IsCUOUAAAjZlg416VSlLyakZQf3la5lPDybaFV0qkakd6eT55ks5Km6c9KlGTpTXOLtf1qz9ZRdL23mLqSW57UWm5UXPXjuksrtJ9yNwc4uMAXGAe2DxUqU1KO7auK3o32txO3qqpDh8V0GurSVSLizZYXERqRUou6fdyfMv1vcQr01Ug9j/MEBUpypy1ZHqbjwAAAADD9M+nUcO3RwzU62yU9safL+qXLYu494jGOvPd4k/ozQrr/1a2yPRxf0RksDlNbEy8Ji6lSbevVnNv28PRRW9I6cazGjs5fm3mTlS4pW61LeKXWl+d5pcLQhRVoLq9mnuK3K6rzeXN97IupN1HmW0lRx1VbKk/xs9RvLiO6pL/0zS6FN74ruJWGzutF6vrrg18Ud1DTN1TfpPWXQ/qvuaallSktiwaTA4uNWPWj2Nb0+DLZaXdO5p68O7imRNajKlLVkMdhlVhKD3rR8HuYu7dXFGVN8fHgKNR05qRipxcW01ZrRrmigShKEnGSw0WFNNZR1ueTIuALgHMZ2MOOTDRBzTKKdeOq13PY12fLYdVpfVLaWUdFC5nRewrsozHH5Y+rGPhqF7unrpzjvi+y6Lja6ZoXCxUeJdP5/vqN9zb2t+st6s+n69PibjKOnOBr2TqeBnvhV8T2S8l+0klHKzF5XUV+50NdUdqjrLpW34bzRUq0ZK8ZRkuKkn7jyRkoyi8NYFSrGKvJpJbW3Y8znGEdaTwhGLk8JGezXPOteNK6W+exvs4LmVfSOmXPNOhsX7uL5dHMlLay1fSqb+gpLlfwSIuALgHWvTU4Si9U07nqEnCakjMZOMk0XP7NZyeAppu/VlUiuxTdj6RrayT6UvAjtOJK8k1xSfwNQCIAAAABmOk7/AJsfR+LKjp/3iPL5smNH+zfMp7kGd4uALgGvyDzEPvfnkXfQ3ucO3+TIK99vLs8EWBJnKAAAADE9LcF4CusVHzdXq0q3KeynVfJ+S+yJE6Ys/wBRQ1o+tHb2cSf0bW89Rdu/Wjlx5cV8+8jMpZ0C4AuALgErL8wnRleOqe2L2P5Pmdlne1LWetDc964P79ZprUI1Vh95qcDmVOqvFdnvi9GvmXG0v6NyvQe3oe/85ELWt50ntWzpJd0dpoKvM+keDw6/m16af1VLrS/DG7PSg2dlCwua7/pwb69y72YTPumuJxadLBU506b0dV6Sa5PZBeu/YaK15b2yzOWX0Fis9D0bb+pctN9HD7+BCyTo2qdp1LOXcuy+182VPSOmJ3Daju/Ph1d503V+5+jHd+fmDQXSVkQmG3lkdv3nW56Mi4AuATcrx7oyb2pq1ud9H7yQ0feu1m3wa/Pmc9xQVWKRsi9EAUHSPLv92K9Ne6RXNNWGf+xBc/r9STsbj/8AnLs+hnStEqAAAABcA7df19p51VwMYI9fB0Z+XShLtjc3U69Wn6k2jZCrUh6smjxp5Vh4u8aUU+V18To/5G73edfee3c1ZbHLJJp0ox2JL1HPUrVKvtJN822anJvedzWYAAAAB5YyclBqCcpz8SnFbZTlol+u5HTZ27uK8aa7eR7pqOtmTwltb6kbbIctWFw9OinfqRSb4y2yfrbZ9AZXbu4dxWlVfF/DgWBg5gAAAAZfpR52Po/FlS097xHl82TOjvZvmUxCHeAAAbDo/wD6eH3vzyLrof3OHb/JkDe+3l2eCLEkzlAAAAB44vDQqwlTqRUoTTjKL3p7Qe6dSVOSnF4aMJWwdTDT8DUu1q6NR/7kF9F/1x38du8p+l9H+Yn52C9B/B/QskK0K8POw7V0P6Ph3AhzIAAAAAWx5QI9XA0peVCL5f8Aw64391HdUl3s2RqzjuZ508pw0dVQp/hPM725n61R956lc1nvmybCy2RS9RyvMt7NLy97DkwkkYwcGTIAAAAJ2VYF1pNbkr3530XvO/R9l+qqOPBL/XzOa5r+aimbMvJAHDQayDK53lLpPrwXiPavq/oVHSejHQfnKa9Dw+3gTVpd+cWrLf4lPchjuFwBcAXAFwBcAXAFwBcAXAFwDvTg5NKKbb2JK7PdOlOpJQgstmJSUVlmmyXJVTfhKlnUtaK2qCe23GT3v1Lfe5aO0fG0ht2ye9/JdXiQ93eecWpD1fH7dC/FdEkcAAAAAABlulXnY+j8WVPT3t48vmyZ0d7N8yluQh3i4AuAbLo9/p4fe/PIumh/c4dv8mQV77eXZ4IsSTOQAAAAAAi5lgKdeDhNabU07SjJbJxe5r/NDzOEZxcZLKZuoV50Z68Ps10Mx+NwNSjLq1Ff6tRLxZ/+suK9lymaQ0bO1lrR2w6ejqf1J2jXhWWY93FfVdfeRrkabRcAXAFwBcAXAFwBcAXAFwBcA70acpyUYq7exHunTlUkoQWWzEpKK1pbjaZVgVRh1dsnrJ8X8kXews1a0tXi9rfWQFzXdaeeHAmHac4AOGr6Mw0msMJ4M3m2QtXlRV1vhvXo8ewrV/oZx9Ogtn7fp9O4lra+T9Gp3/UoGQGMbCTAAAAAAAAAAAuDJOy3K6lZ6K0d83s9XE7rPR9W5eUsR6fp0nNXuoUlt2voNXgMvp0VaK13yerf+cC2WllSto4gtvF8X+dBCVridV5l3Es6zSAAAAAAADL9LIWnB8Ytex/qVfT0MVYS6U/g/uTGjX6El1lGQRIgAXBk2mQwaoU78G/xSbXvLroqDjaQT633tv5levHmvL83IsCQOYAAAAAAAHStSjNOMkmntTVzEoqSw1lHqMnF5i9pnsw6Ota0Xf8Aob19T+ftK5e6E3zt/wDz9H8n3kpQ0gnsqd5Qzi4tpppramrMr8oOL1ZLDJJNNZR1MGQAAAAAAAAAASsDgKlZ2gtN8nsXr+B02tnVuZYprZ08F+dBqrV4UlmT7DWZZlkKC01k9snt7FwRbrKwp2sfR2y4v83Ig7i5lWe3d0E47jnAAAAAAIOPyqlW1krS+tHR+vj6zhutH0LjbJYfSt/37Tpo3VSlsT2dBnsZ0frQ8m1RctH7H8Cv3Ghrinth6S7n3P5EnSv6UvW2MqqtOUXaUXF8GmveRc4Sg8TWOawdsZKSzF5OtzyZAAACG94BPwuUV6myDS4y8VfPuO6ho25rbo4XS9n3+Bz1LulDe88tpe4Do9ThrUfXfDZH2b/WTlroWlT21PSfw7uPaRtbSE5bIbF8S5StsJlJLYiPbycmQAAAAAAAAAQM5wHhqdl5S1i+fB8mcGkLP9TS1VvW1c/udNrX8zPPDiYurTlFuMk01tTKZOnKEnGSw0WCMlJZi9h0PJknZTlsq8lo1BeVL4LmdtjYzuZ//ni/kuvwOe5uI0Y9fBG3hFJJLRLRLki7RSisIrzbbyzkyYAAAAAAAAAABFx2X0qy8eOu6S0a9Zy3NnRuFiou3ibqNxUpP0WZ7G9HKkdabU1w0jL5Mr1xoStDbSesu5/TwJSlpCEtk9ngVFahOGk4yj2poialGpTeJxa5o7oTjP1Xk87ms9AyAALmATMLllap5NN24vxV7Xt9R2UbC4rerB83sXx+RoqXNKnvkXmB6NxWtV9Z/VV0vW9r7ibttBwjtrPPUti+rI6tpGT2U1jr4l5TpqKtFJJbElZE5CEYLVisIjpScnlnY9GAAAAAAAAAAAdZwT0aTXBq55lFSWGsmU2tqM/nOFpq9oQXZBIg7+3pRTagl2Ik7WrN72+8zc9rK3LeSy3E/KaUZPWKfakyQsKcJy9JJ80c1zJpbGa/C4eEUurCK7Ipe4tdGjThH0YpckQVSpKT2vJIN5rAAAAAAAAAAAAAAAK7PKMXTbcYtrY3FNrsZH6RpQlRbkk2uo6rSclUSTMplcE6iTSa4NXKvZQjKslJZRNXDapto3UIJKySSWxJWRdoxUVhLCK4228s7HowAAAAAAAAAAAAAAAcSintVzDSe8ynjcU2b4Smk7U4LsgvkRN7bUUm1BdyO+2qze+T7zK1lqVaosS2EzHcSMugnLVJ9qudNpCMpYksmqu2lsNjgcNTirqEE+KikW23oUoRzGKXYiCq1Jt4bfeSzqNAAAAAAB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8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xQTEhUUEhMWFRUXFxUUGBQWFxYYFhwYGBQXFxcZFxYYHSggGBsmHRYXITEiJSksLi4uFx8zODMsNygtLisBCgoKDg0OGxAQGzckICYsLTUsLC4sNywsLzQsLC80LTAsLCw3LCwsLCw0LC01LCwsLCwsLiwsLCwsLCwsLCwsLP/AABEIAJoBSAMBEQACEQEDEQH/xAAcAAEAAwEBAQEBAAAAAAAAAAAABgcIBQQCAwH/xABQEAABAwIBBQYRCAgGAwEAAAABAAIDBBEFBgcSITETNUFRYbMIFiIyU1RxcnN0gZGSk7Gy0hQVFzM0UqG0IzZCgoOF0dMkYmOiweElQ/DC/8QAGgEBAAMBAQEAAAAAAAAAAAAAAAMEBQYCAf/EADgRAQABAgIGCAYBBAEFAAAAAAABAgMEERIUIVFSkQUTFTEyQXGhIjNhgbHBBjRy4fAjJEJistH/2gAMAwEAAhEDEQA/ALxQEBAQEBAQEBAQEBAQEBAQEBAQEBAQEBAQEBAQEBAQeTF8RjpoZJ5TaONrnuO02AvqHCeABBAoM9mFuNi6ZnK6I2/2kn8EEvydyqpK4E0k7JdHW4DSa4AkgFzHAOA1cIQdlAQEBAQEBB4cYxeGlj3WokbFHcN03Xtc7BqQcNmcfCyQBWxEnUBd39EHdxfFYaaIy1EgjjBAL3XsCTYbOUoOD9JOF9vRed39EHfxbFIaaIzVEgjjbYF7r2FyAPxICDgfSThfb0Xnd/RBKmuuLjZtQcPKTLCjoQPlVQyMnWGa3SEcYjaC63LayCKDPZhd7aUwF7aW5G3d23/BBMMncqKSuaXUs7Jba3NFw9vfRus5vdIQdKsqmRRvkkcGsY1z3OOwNaLknkACCNfSThfb0Pnd/RBIIMTifAKhjw6EsMgkF7aAFy7jtYII19KOFdus9GT4UEmwvEY6iJk0Lw+N4u1wBAIuRsIvtBQfjjWOU9JHulTMyFmwF5tc2vZo2uPILlBCJs9eFtNg+Zw+82J1v9xB/BBIcmsvaCudoU9Q0ydieCyQ6r9S14Gl+7dBJkH41dWyJjnyvbGxou57yGtA4y46ggglfnkwuNxaJnyW1ExxuLfO61+6EHTydzlYdWOEcVQGyHZHKDG4niaXdS48gJKCXII9ieXFBTyuhnq445GW0mOvcXaHC+riIPlQerAspqSsLxSzsmLLF2jfVpXte44bHzIPJjWXNBSSmGpqWxyAAlpa8mxFxrDSEH7YBlfR1r3Mpahsrmt0nAB4sL2v1QHCUHcQEBBxMp8q6SgYH1UzWX61nXSOt91g1nu7BfWUFIZzc7TK+mNLTQvYxzmufJIW3LWHSDQxt7dUGm9/2dmvUFToLQ6HrERHiT43PDRLA5oBIGk9r2OaBfadHT1cpQaSQEBAQEBAQVr0QD7YSeWaIe8f+EGb8O+tj79nvBBprPtvPN38POtQZdQakz5bzVHfQc+xBltBrnL3HZKHC5qmIAyMZGG32AveyMOtw20724bIMm1tY+aR0kr3Pe86TnuJLieMlB1arI+ujgFRJSythIB3QtNgDsJG1o5SLa0HPwjFZqaVk0Ejo5GG4c32EbCDwg6ig1LjGJGpwGaocA10uHySlo2Avpi4gcmtBk5BqvJb9X4vEXc05BlRBrLNS62DUh4onHzPegzJlRlHPXzunqHlxJOi2/UsbfUxg4APOdpuTdB9YdkrWzxGaGlmkiF+rbG4g2JB0dXVWIN7Xsg5Eby0hzSQQQQQbEEawQeAoNTZm8ppa/D9Oc3kikdAX8L9FjHBzv8ANZ4B47X4UFH518rp6ysmikcWwwSyRxxA9T1Diwvd955sdZ2XsEEcwbJyqq9L5NTyzBvXFjSWjkLtl9ezag59TTujc5kjXMe02cxwLXAjaC06wUGh8wmVk9XDNBUO0/k+56EhN3lr9MBrjw20NR22PIgqjPPvzV92H8vEgm/Q0dfXd7T+2VBF8/W+8ng4fcQdvobftdV4BvOBBoNAQEHFyoyVpa+Pc6qIPt1rxqkaeNjxrHc2HhBQUflXmPqoSXUTxUx8DHEMmHJr6l/dBHcQVnieFT07tCohkidr1SMc0m3FcaxyhB5Y3EEEEggggjaDwEcqDUWZ/E8QmpSMQie3RsIppOpkkbr69h6q4sOrI6oEbSCSE+QEBAQEBBWfRB71fx4vY9BnHDvrY+/Z7wQaaz7bzzd/DzrUGXUGpM+W81R30HPsQZbQakzy7xVHcpvzEKDLaDWeWu8lR4mebCDJiDUcf6sfys/lSgy4g1Xkt+r8XiLuacgyog1hmu3lpfAu956DJ6DVOZLeWk/j/mpkGWJNp7p9qDRXQ472zeNycxAgovLH7fWeM1HPPQXf0N32Go8ZPNRoKjzqb7VvhT7oQWF0M/X13e0/tmQQfPPvzV92H8vEgm/Q0dfXd7T+2VBF8/W+8ng4fcQdvobftdV4Ac4EGg0BAQcqvyko4Taarp4zss+WNp8xKCIYtnWooqunYyojlgkD2SuZc7m67dyfpWsW9eHC9xqPAbh185mNRQYZUPeQd0ifFEQ0vBkkiduZuAQBw6RsOXWgifQ8YM1lDJUENL5pSAdRIZGNEA8LTpF57hCC2UBAQEBAQEFZ9EHvV/Hi9j0GccO+tj79nvBBprPtvPN38POtQZdQakz5bzVHfQc+xBltBqTPLvFUdym/MQoMtoNZ5a7yVHiZ5sIMmINRs/Vj+Vn8qUGXEGq8lv1fi8RdzTkGVEGr82DrYJSk7Nxf7z0GUEGqcyW8tJ/H/NTIMwvw6a5/QybT+w7+iDQvQ7wOZh0we0tPyp5s4EG24wcaChssD/j6zxmo55yC8Ohu+w1HjJ5qNBUWdTfat8KfdCCw+hn6+u72n9syCDZ5XXxmr76IeaCMIJx0NHX13e0/tlQRfP1vvJ4OH3EHb6G37XVeAHOBBoNB5MUxKKnidNPI2ONgu57jYD+p4gNZQZuzj51J657oqZzoKUXGiDovkHHIRwH7g1cd+AK5QEHTmygqX0zaR0z3U7HabYibgGxAsdttZ6m9tZNkH8wLHqmjk3SlmfE7hLTqPEHtPUvGvYQUFy5G582uLYsRiDCSB8oi6zuvjOtvKQT3AguoFB/UBAQEBBWfRB71fx4vY9BnHDvrY+/Z7wQaaz7bzzd/DzrUGXUGpM+W81R30HPsQZbQakzy7xVHcpvzEKDLaDWeWu8lR4mebCDJiDUbP1Y/lZ/KoMuINV5Lfq/F4i7mnIMqINVZuN4qfxeT2vQZVQapzJby0n8f81MgnKAgxnld9vq/GajnXILx6G77DUeMnmo0FRZ1N9q3wp90ILD6Gfr67vaf2zIIJni35rO+j5mNBOuho6+u72n9sqCL5+t95PBQ+4g7fQ2/a6rwA5wIL4xXEY6eJ80zwyONpc5x4APaeADhJAQZXzi5dzYnNc3ZAwncoeLg0322vI82wcNwjeH4ZNO4tghklcNZbGxzz5Q0FB7ajJWuYNJ9FVMb950ErR5y1B4aDD5Z37nDE+R/3GMc53maEE/wrMniUrdJ+4wX/ZleS7yiNrgPKUEZyxyKqsNeG1LBou6yVhLo3cYDiAQRxEAoI4g1Tmbyi+WYbFpG8kH+HffadADQdy3YW6+MFBOUBBE8ss4NHhzWmZxkc4lojhMbniw1ucHPFm8F+MoKzxzP48gijpQ3ikmdpH1bLD/cUFr5A5Q/L6CCpIAe9pDwNm6McWPsOAEi45CEEU6IPer+PF7HoM44d9bH37PeCDTWfbeebv4edagy6g1Jny3mqO+g59iDLaDUmeXeKo7lN+YhQZbQdCTHKlzSx1TM5hGiWGWQtI4i0mxHIg56DUbP1Y/lZ/KoMuIOnHlDVtYI21VQ2MDREYmkDNHZohoda3Ig5iDVWbjeKn8Xk9r0GVUGqcyW8tJ/H/NTIJygIMZ5Xfb6vxmo51yC8ehu+w1HjJ5qNBUWdTfat8KfdCCw+hn6+u72n9syCCZ4t+azvo+ZjQRnD8VnguYJpYtK2kY5HsvbZfRIvtPnQfnW1skztOaR8jzYF8jnPdYbBpOJKC1+ht+11XgBzgQXrjeExVUElPO3SjkbouH4gjiIIBB4CAgyzl7kBU4bIdJrpKcnqKho6ki+oPt1j9drHbwXQcHAsZmpJmz00hjkb+0NhHC1w2OaeIoL9yMz1Us7Wsrf8NNaxfYmFx4wdZZ3HahxlBP6bKOifbQq6d2ls0ZoySTs2HWg6MtQxrS9z2tYBcvJAaBxlx1AIK1zn5U4VUUM1O+sie8tLotz0pbStBLNcYOjrGiTxOPGgzYgk2RWXFThjpTTCM7qGhwka5w6kktcNFw1jSdya0HYmzo4xUuLYpnAkfVwRMv5CGl/4oIzjeL1r3Ojq5qkuGp0cz5LjhsWOOrg1WQS5uZjEXU7Z4zBJphjmxNkIeWvsb3e1rRYEG2lx9wh68OzF4g+xlfBCOEF7nvHkY0tPpILnzb5JuwykNO6USkyOk0g0tA0mtGjYk31tJvyoI70Qe9X8eL2PQZxw762Pv2e8EGms+2883fw861Bl1BqTPlvNUd9Bz7EGW0GpM8u8VR3Kb8xCgy2g0RlbmywyHDZ54qYtlZTuka7dZjZwZe9i+x18iDO6DUbP1Y/lZ/KoMuINCZP5vsOkwaOofTNMxpHSl+nJfT3MnSsHW28iDPaDVWbjeKn8Xk9r0GVUGqcyW8tJ/H/ADUyCka7OnizZHtFY6we4D9HBsDiB+wguXMllDUVtDLLVSmV7ah8YcWtbZoiicBZgA2ud50Gdcrvt9X4zUc65BePQ3fYajxk81GgqLOpvtW+FPuhBYfQz9fXd7T+2ZBBM8W/NZ30fMxoJDmKyWpK51WKuESiMQll3PFtIyaXWkfdHmQcHO9g0FJiT4aaMRxhkTg0Fx1ltybuJKCVdDb9rqvADnAg0Gg+XsBBBAIOog6we6EERxfNhhdQbupGMd96Iui8tmENPlCCA5aZjo2wukw50rpW9VuEjmkObwhjrAh3DrJvsQUlJE+GTRkYWvY4XZI2xBGuzmOH4FBqjIqibPg7Y3UgpRNFI18AGi0l4LS4AnSDXXuL6wCOQoKswzMLVu+vqIYhxMD5XeUWaPxQVnjOGGGoqIWkvEEskZfa2pku5hzhr0QTbh2uAQeagqdyljk0Wu0HtfovAcx2i4GzgdrTaxCC2J8+0rWaNLQQQ7LaTnPaP3WBiCI4Lg1Xjle6QtJ3R4dPMBaONuoGx2XDRZrdpt3Sg1dDEGtDWiwaA0DkAsEH2gIKz6IPer+PF7HoM2wS6Lmu26JDrdw3QWHlnnbmxCkfTPpo42vLDpNc4kaLg7Ye4grhBZGWWdybEKR9K+mjja8sJc1ziRoPD9QPeoK3Qakzy7xVHcpvzEKDLaDW+Xm81V4q7m0GSEGo2fqx/Kz+VQZcQaryW/V+LxF3NOQZUQarzbj/AMFT+Ak9r0GVEFuZBZ346DD2Ur6Z73xbpoua9oa7TkfINK4uzW+2oHZfkQVPUS6bnOO1xLvOboNFdDmwjDZbgi9VIRyjcYRq49YPmQURleP8fWeM1HOuQTPNXnLjwuKWGWB8jXv3UOY4Ag6LW2LXardTe9/IghWVWMfLKuep0NDdXl+hfStwAXsL7OJBbPQztOlXG2q1OL8F7zakEDzxb81nfR8zGgnXQ0dfXd7T+2VBF8/W+8ng4fcQdvobftdV4Ac4EF/zzNY0ucbNG0nYOU8QQfogICDxVeEU8r2ySwRSSM6x742Oe3vXEXbs4EHtQfE0oa0ucbNaC4k7AALknyIKAzLQMrsRxGWVukyaKbTYdhE87XEG3eoPPiuY2sFS5tO+J1Pe7JZH2IadjXtAJLhsuBY7dWwBK8m8xFPGQ6smdOexsBjj7hdcud5C1BauHYdFBGIoI2RRt2MY0Nbymw4Tx8KD1ICAgh+dLJeXEaL5PA6Nr91ZJeQuDbNDgdbWuN9Y4EFQ/QNiPZ6P1k39lA+gbEez0frJv7KB9A2I9no/WTf2UD6BsR7PR+sm/soH0DYh2ej9ZN/ZQXNl/k/JW4bLSROY2R4iAc8uDOolY83LWk7GngQUz9A2Idno/WTf2UF5ZTYS+ow+amYWiSSExAuJDNIttckAm3kQUb9A2Idno/WTf2UFzDJ6X5n+QaTN1+R/JtK7tz09x3O99G+jfkvyIKZ+gbEOz0frJv7KC68FwOSLC2UbiwyNpjAXAu0NIsLbgkXtc8XkQUp9A2Idno/WTf2UF4ZDYO+joaemlLS+Jha4sJLSdInUXAHh4kECzh5m2VT3VFC9sMrjd8T7iJxJ1uBaCY3HXwEE8WsoKwnzS4s1xHyTSt+02WEtPcu8H8EEhyXzHVUjg6te2nj4WMcHzHkFrsb3bnuIL8wjDIqaFkEDAyNg0WtHtJ2kk3JJ1kklBBc5OauLESZ4XCGqtrcR+jksOp3QDWDsGkL6toOqwU/WZocVY4tFMJB99ksWifScD5wg6+TmZGulcDVFlNHfWNISSkf5Wsu0d0u1cRQXzkxk9BQwNgpmaLBrJOtznHa57uFx/oBYABBVGXuaGtra+epilpmskLS0PfKHC0bWm4bERtaeFBJM0GQFThbqk1D4X7qIg3cnPNtAvvpabG/eGy6Di5zM1dZiFc+pglp2sLI2gSPkDrtbY6mxkfig6WaTN1VYZPNJUSQPbJGGAROkJuHh2vSY3VqQWZW0zZY3xvF2Pa5jhxtcCCPMUEZyDx10jZaOod/i6N25S32yM/8AVOBxPbYniJ5QgliD8K2sjiYXyvbGway97g1o7pOoIKky9z1xRtdFhv6WXZ8oI/RN49AH6x3KRo7Ou2IK5Od/F+2x6in/ALaDkY3l3iFW0sqKuRzDqLG6MbCOJzYw0OHdQfOSWWVThxkNKWNMoYHFzA42aSRa+zrj+CCSw56sUG18Lu+ib/8AmyCQYJn6m02CrpoiwuAe+IvaWtJF3BpLtIgXNri/IgvmKQOAc0gggEEawQdYIPEg+0BAQc3KCGZ0DxTPLJQLsIANyNeidIEWOzyqO7FU0zoztT4aq3TdjrYzp81QHLWvGo1DgRqILI73G0dasvWLu918dFYOYzij3l/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Onav7Zd6EfwprFzedk4Tg95TDNrj9RUyzNnlLw1jSAQ0WJcQetAVvCXKq5nSlj9MYOzYpom3TlnMu/lvlC6hhjmDdNpmax7eEscx5OieBwLQRfVqtw3Vm7c0IzZeDw/X1zRnlsUxl38sjqYsRp6tz2SN0IqtrWNdo67wzNY0DTbc7RrtyWHmLmW3vhLVhdKdGIyqjvj9wjeJZxMVvZ1dJs2tDGe60KSmqKozhVu2qrdWjKK4hiU05Dp5pJXDY6R7nnzuJ4gvSJ5UBAQEBACDYOb/AA6Snw6lilcS9sLdLS2i/VaHcaCGjkaEEhQEBAQVJnOwDcZvlDB+jlPVW2CTh9Ia+6DxrMxdrRq0o7pdX0LjOst9TVO2O70/whCqNwQEBAQEBAQEBAQEBAKCyZslMOhpopqh0rA9sdyHE9U5mlsa0kbCtCbFmmmKqnMUdJY67dqt2oiZjPy3OVllkfHTwtqaZ5fES24cQbB/Wua4AXB1DXxhRX7EUU6VPcu9HdJ13rs2b0fF/wDO+HTydyDhmo2SyF4lkY57bOs0XvufU216tE+Ve7WGpqt6U96ri+l7tvETRRloxOXdzVw8EXBFiLgjlG0Ki6SJiYiYWlBm7pzCAS/d9yDiNMW0y3bo22aXsWjGEo0frk5WrprEdZsy0c93khmRGER1VVuU2lo7m9x0TY3aW8PlKqYeiK69GptdJYquxY6y3vj3es5NNdirqSMOMTXN0tfVBm5Mc4l3ddbyhe+pjrtCO5Fr1VOAi/V4p7vXOX3ljkwyGqhgpg4mVosHuv1ReW7bahqul+zFNcU0ebz0fj6rtiu7e/7d3okLskMNgMcNTK4zSamkuc25JtqDdTRfUNLzlT9RZpypqnazu08de0rlqn4Y+maH5ZZOmimDQ4ujeC5jjt1Gzmm3CLjXyhVr9nq6smz0djtbtzVMZVR3pBmg+vn8Gz3ypsF4qvszv5B4KPWf06+eb7CzxhnNyqzivB92V0T8/wC0quyfxoQ6cUzN2pZrCaA8PE9n3ZBYEHkGzURUt3NH0bmKw3WxnE5VR3T+p+ji5bZJbiWSRP3WmluYJxruNpjkH7MjeEar2J4wLVNeh3bYY1yz185T8Ncd8IZVUpZa9jfhCnpriqNihesVWpyqfgvSF9xRFxs0XP8A9xr5MxEZy9UUVVzlS9LcNfyDun+i8TdphYjBXp8sn3Lh4a0uLr24uPYvlN3SqyiHu5g+rtzVVLwKVSS/NVk78uxKGNwvHGd3l4RoRkGx5HOLW9xxQazQEBAQEHhxrDWVML4ZNjxa/CDta4coNj5F4uURXTNMpsPfqsXIuU98KDxCjfDK+KQWexxaf+COQggjkKxqqZpmYl31m7Teoi5T3S868vYgICAgICAgICAgIP47Yvkvsd65sZwyKooKdk84gaBC7TJaLkREaN3G17E+Za9y3TXREVTk4jDYi5YxNVdunSnbs+/0cfKzEIJKeHDqWQSF7oYrsIcGta5usuGq+oau6ob1VM0xbp+i9gbV6i7Xi7sZRETO7OZd+R0jMQp42Rv+Ttp3xl4adAE2IBOzUImj95TbYuxERsyUIiirC111TGnNUTl5/wC7UExLAv8AzO426mSVs37h/SP/ABa8KnXb/wCfR+res4vLo2bnnETH6j9JjBi18Zkhv1PydrLf52ndfdefMrMXP+o0foxqsNl0dFzz0vbu/ThZNUW443OzgtM4dx5Y8W9K3kUNqnRxEx6r+Mu9b0bRV6Ry2JYKeKlqJJna5auaKNo4bBjWgD0XOPkVqIiiqavOZZM3Ll+1Tbjw0RM+/wDsORjwHzzRX7G+3dtJZRXP6ilbw2fZ13LfH6RvOY4/OUfJHBb1sn/KgxXzY+35aXRERqVfrV/6w7GeEDc6c8OnIPIWi/sClxvdSqdAfMr9I/Ln5oPr5/Bs98rxgvFV9k/8g8FHrP6dfPP9hZ4wzm5VZxXg+7K6J+f9pUsqDpnayfxpsQfDUM3Wkl1SxcIPBJGf2ZB+Nu4RJbr0dnkqYrDdbEVU7Ko7p/UuBl9kq+ma2WM7tSvIMVS0dSQ4GzX2614tYjk8guWoynZ3MLGXNKmIq2VRO2EIU7PdzJbB56hz9whklLQLiNpdbSOq9tmwqK7nllC5gpppuZ1TkknSjX9pVHqn/wBFW0Z3NTWLXFCPZT0UtOWxzRvie4aei9pa7RuQDY8BIPolT2aZzzlRxt6mqIppnNwFOzWi+h8wMQ0kk7mPbJO5utzHNG5NH6PQJ1OBJcbjk4gmb7MZbVro+CAgICAgr3OpgGkwVTB1TBoyW4Wfsu/dOruHkVHF2s404+7f6ExmhX1FXdPd6/5Ves91AgICAgICAgICAgIP4Ul9jvT/ACyxunlw+nijla6Rph0mC9xoxOaeDjIV7EXKKrcRE7XO9GYS9bxdVddMxG3b93DyDmhjq2y1EjWNja5zS6+t5GiBq5HOPkCgw80xXnVLQ6Wi7Xh9C1TnnPk61fnCqBUu3N7TAJLNGgLmMOsTfbrAJ8qkrxVensnYp2uhbM2I04nTy3+adUU1HUTmrikD3wxmMuF7Na67tYtt1H8VcibdVWnE9zDuU4mxb6iunKKpz5OFHUYU2q+Vir/Slxd1x0dbS21tHZYqGJsaenpbfVdqo6Rmxq82/h9HvxaSnp66CrkfoCWGRheT1JtuZZqttsT5gvdc0UXYrmfKUGHi9ew1dimM8picvPzzRPGspWTYpC/dB8nhezRfr0bEBz3+fV+6q9y9E3onPZDWw+Art4GunR+OqNseffsgy2yijNbT1FM9sm5NB1XtcPJLTq4QbeVfMRdibkVUTnk+9G4KvVrlq7GWlv8AR3auuwusfDUyzhj47dQ52gTou0g17SLuAcT1p13O1TTXYuTFcz3KFFrH4WmqzRTnE+eWfJEsv8om1kzdyvuUQcGki2kXEaTrHYOpaBfiKrYi9FyrZ3Q1uisDVhrczX4p9nWzQfXz+DZ75UuC8VX2VP5B4KPWf06+ef7CzxhnNyqzivB92V0T8/7SpZUHTCDvYs0uwAtBIHyuQ2B1HRha/Z3QrNqqYin1/TGxtqK7lzfFET7qlV5gJpkDUvjZK6OSSMuc0Ese5tw0XF9E6+uPnVHGVzExlLoeg7Fu5Fc10xPd3xnvSh+N1ABJqZwALkmaTUBtPXKnFdyZyiW5Xh8LRTNVVEZR9IVpj+LPqZnSSPc/Y1pe4uOiNgudfL5Ste3To0xEuIv3IuXJqiMo3PnBqHdpWs4Oud3o2+fZ5V8u3IopmXvB4ecRepo5+jSOaOoe5k4c9zg0xNaHOJDRou1NBPUjUNQ4lWwdc1Z5y1OnLNu1NEURlslYSusIQEBAQEH5zxBzS1wBaQQQdhBFiCvkxnGUvsVTTOcd6jsosmZqeofGyKR7BrY9rHOBYdlyAdY2HucqyLlmqmrKI2O2wnSFq9aiqqqInzjPJzfmufsE3qpPhXjQq3TyWdZsccc4PmufsE3qpPhTQq3TyNZsccc4PmufsE3qpPhTQq3TyNZsccc4PmufsE3qpPhTQq3TyNZsccc4PmufsE3qpPhTQq3TyNZsccc4PmufsE3qpPhTQq3TyNZsccc4PmufsE3qpPhTQq3TyNZsccc4PmufsE3qpPhTQq3TyNZsccc4PmufsE3qpPhTQq3TyNZsccc4PmufsE3qpPhTQq3TyNZsccc4PmufsE3qpPhTQq3TyNZsccc4PmufsE3qpPhTQq3Tyfdasccc4PmufsE3qpPhXzq6t08jWrHHHOD5rn7BN6qT4U6urdPI1qxxxzg+a5+wTeqk+FOrq3TyNas8cc4dLCqmtp2SMihlDZRZ94Hk2sRqJbq1OKkpm7TExETt+irfpwd+qmquqPh7vihzfmqfteb1UnwqPq6t0rWtWc89OOcOlitTW1DI2SwylsQsy0DxqsBrIbr60KSublcRFUTs+irYpwdiqqqiuPi7/ihzfmufsE3qpPhXjQr3TyWtas8cc4Pmufteb1Unwr5oV7p5GtWOOOcHzXP2Cb1Unwr7oV7p5EYqxxxzg+a5+wTeqk+FNCrdPI1qxxxzhOc09JIyacvjewGNoBexzQeqOzSGtXMHTMVTnDB6du266KNCqJ2z3TnudHPP9hZ4wzm5VPifB92d0T8/7SpZUHTCCUsZpYQwcdZKPPTgKSZyopn/AMlSmnTxNynfb/amyFpuSTLI36h3hHe4xZuNn449HU9AR/xV+v6eHKjGL3hjOr9tw4T90cnGpsLY0fjq71PpbpHrZ6m3Pwx3/VG7cKuMJOMmcO3KLScOrfYnkHAP+fLyLMxV3Tq0Y7odd0Ng+qt9ZV4qvwuPM71tT30XsepMF5qf8g8Vv0lYyvudEBAQEBAQEBAQEBAQEBAQEBAQEBAQEBAQEBAQEBAQRnODgD62kMcRAe1wlaDscWhw0b8Fw46+OyivUTXTlC3gb8WLsVVd3coGWJzXFrgWuaSHNIsQRqII4Cs3a6yKoqjOO58o+pXDvTH47J+XavVz5Uev6Q4f+uq/sj8qhxJtppRxSPH+4rTon4Yclfp0blUfWfy72BscaKYMJDtJxFtupjCR5QCFVvZRepmWtgorqwN2KJynP2y2oyrjETzA6FradjXNB0rPNxfWbEbeIWHkWXfu1dZOUux6NwVvVY06c89u101Wa0LMzO9bU99F7Hq9gvNzX8g8Vv0lYyvudEBAQEBAQEBAQEBAQEBAQEBAQEBAQEBAQEBAQEBAQEECzj5EfKmmop2gVDRrbs3VoGzvxwHh2HgIrX7OlGcd7T6Px3UzoV+H8KWcCCQQQQSCDqII1EEcBVF0kTnGaVw70x+Oyfl2r1c+VHr+kWG/rqv7I/KpcZN55bffd7da0rfgj0cri/n1/wB0/lMcAw4wMILrlxDtWwahqWbibsV1bPJ1XRWCqsW505z0skMxSmMcr22sA4272+ojkstO3VpUxLk8Ram1dqpnylOMGqhJCxw4AGkcRaACP+fKsrEUTTcn6uy6Mv03cPTlO2NkvaoF9ZmZ3ranvovY9X8F5ua/kHit+krGV9zogICAgICAgICAgICAgICAgICAgICAgICAgICAgICAgIK4zk5DbsHVVM39KNckY/8AYB+00ffA845VVv2c/ipa/R+O6ueruTs8p3f4QuDemPx2T8u1VK/lR6trD/1tX9kflUGIP0pZDxvefO4rUpjKIhyV2rSrqq3zKwcPm04mO42tPltr/G6xrtOjXMfV3WCudZh6Kvo/tVSskGjI0OHLwdw7Qe4lFyqifher+FtX6crkZ/l+dBQMhaRGLX1kk3J7pS7dqueJ4wmCt4aJi35vUo1pZmZ3ranvovY9X8F5ua/kHit+krGV9zogICAgICAgICAgICAgICAgICAgICAgICAgICAgICAgICCP4vklTzMc3RLLyOn6g6IMpZoFx1cNhe3DcqKuzRXsn1W7GOvWZ0qZ8svspcZhK3tmm88vwKVUT/JXNVFFTMjqnl8rdK7onkMsXktsHNB2EKCvD0VzpS0MP0niLFHV0TGXo6/0a0f+r6f/AEvGp203beK3xyPo1o/9X0/+k1O2dt4rfHI+jWj/ANX0/wDpNTtnbeK3xydnJ7JuGjDxDp9WWk6Tr9be1tXKpbVmm34VPFYy7iZibnl9HZUqqICAgICAgICAgICAgICAgICAgICAgICAgICAgICAgICAgICAgICAgICAgICD/9k=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11824" y="1196752"/>
            <a:ext cx="8147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пространственно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–временное обозрение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- за обозначенный период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	- новинки, премьеры, что выделилось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	- проблемы функционирования ТВ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	- приглашение аудитории к дискуссии</a:t>
            </a:r>
          </a:p>
          <a:p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Тематическое обозрение</a:t>
            </a: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- «накопление» материала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определенная актуальная проблема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каждый факт – звено в явлении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объяснение сути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415480" y="2824531"/>
            <a:ext cx="3268740" cy="89612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Segoe UE"/>
                <a:ea typeface="Verdana" panose="020B0604030504040204" pitchFamily="34" charset="0"/>
                <a:cs typeface="Verdana" panose="020B0604030504040204" pitchFamily="34" charset="0"/>
              </a:rPr>
              <a:t>ОБОЗРЕНИЕ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Segoe UE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468171" y="1662102"/>
            <a:ext cx="7920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Исследование злободневных проблем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68171" y="2201538"/>
            <a:ext cx="8497192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Обсуждение функционирования СМИ</a:t>
            </a:r>
          </a:p>
          <a:p>
            <a:pPr>
              <a:spcAft>
                <a:spcPts val="600"/>
              </a:spcAft>
              <a:buSzPct val="50000"/>
              <a:buBlip>
                <a:blip r:embed="rId2"/>
              </a:buBlip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68171" y="2755265"/>
            <a:ext cx="85312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  <a:buSzPct val="50000"/>
              <a:buBlip>
                <a:blip r:embed="rId2"/>
              </a:buBlip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Привлечение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внимания к проблемам</a:t>
            </a:r>
          </a:p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468171" y="3278485"/>
            <a:ext cx="8640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Своя точка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зрения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462896" y="3776289"/>
            <a:ext cx="85693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Говорить от имени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аудитории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54891" y="4324361"/>
            <a:ext cx="888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Побуждение к «обратной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связи»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154282" y="4841655"/>
            <a:ext cx="88804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  <a:buSzPct val="50000"/>
              <a:buFontTx/>
              <a:buBlip>
                <a:blip r:embed="rId2"/>
              </a:buBlip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Сопоставление разных фактов и событий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004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Рекомендации по использованию линейчатых диаграмм">
  <a:themeElements>
    <a:clrScheme name="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3399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2D8A"/>
      </a:accent6>
      <a:hlink>
        <a:srgbClr val="0099CC"/>
      </a:hlink>
      <a:folHlink>
        <a:srgbClr val="33CCFF"/>
      </a:folHlink>
    </a:clrScheme>
    <a:fontScheme name="pl-Diagrams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Diagrams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Diagrams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Diagrams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Diagrams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Diagrams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Diagrams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Diagrams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Diagrams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Diagrams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Diagrams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Diagrams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Diagrams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Diagrams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Diagrams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Diagrams2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Diagrams2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Рекомендации по использованию линейчатых диаграмм</Template>
  <TotalTime>0</TotalTime>
  <Words>766</Words>
  <Application>Microsoft Office PowerPoint</Application>
  <PresentationFormat>Широкоэкранный</PresentationFormat>
  <Paragraphs>201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Wingdings</vt:lpstr>
      <vt:lpstr>Calibri</vt:lpstr>
      <vt:lpstr>Rockwell</vt:lpstr>
      <vt:lpstr>Verdana</vt:lpstr>
      <vt:lpstr>Segoe UI</vt:lpstr>
      <vt:lpstr>Arial</vt:lpstr>
      <vt:lpstr>Segoe UE</vt:lpstr>
      <vt:lpstr>Calibri Light</vt:lpstr>
      <vt:lpstr>Рекомендации по использованию линейчатых диаграмм</vt:lpstr>
      <vt:lpstr>Atlas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ПО НАПИСАНИЮ РЕЦЕНЗИИ</vt:lpstr>
      <vt:lpstr>ОБОЗРЕНИЕ</vt:lpstr>
      <vt:lpstr>Презентация PowerPoint</vt:lpstr>
      <vt:lpstr>ОБОЗРЕНИЕ</vt:lpstr>
      <vt:lpstr>А.Вартанов. Журнал «Журналист». Пространственно-временное обозрение «Научиться считать».</vt:lpstr>
      <vt:lpstr>ОБОЗРЕНИЕ</vt:lpstr>
      <vt:lpstr>«Коммерсант. Деньги». Тематическое обозрение  «Сериальный заказ».</vt:lpstr>
      <vt:lpstr>СОВЕТЫ ПО НАПИСАНИЮ ОБОЗРЕНИЯ</vt:lpstr>
      <vt:lpstr>ЗАРИСОВКА В.Львова, «Комсомольская Правда»</vt:lpstr>
      <vt:lpstr>ИНТЕРВЬЮ-ПОРТРЕТ,  ИНТЕРВЬЮ- ЗАРИСОВКА В. Цветкова, «Независимая газета»</vt:lpstr>
      <vt:lpstr>ЗАРИСОВКА + МИНИ-РЕЦЕНЗИЯ</vt:lpstr>
      <vt:lpstr>ПРАВИЛА ПО  НАПИСАНИЮ  ЗАРИСОВКИ</vt:lpstr>
      <vt:lpstr>ТВОРЧЕСКИЙ ПОРТРЕТ</vt:lpstr>
      <vt:lpstr>ТВОРЧЕСКИЙ ПОРТРЕТ</vt:lpstr>
      <vt:lpstr>ТВОРЧЕСКИЙ ПОРТРЕТ: советы по написанию</vt:lpstr>
      <vt:lpstr>Презентация PowerPoint</vt:lpstr>
      <vt:lpstr>Презентация PowerPoint</vt:lpstr>
      <vt:lpstr>Презентация PowerPoint</vt:lpstr>
      <vt:lpstr>Пример статьи: «Отечественные записки» Д. Дондурей, «Фабрика страхов»</vt:lpstr>
      <vt:lpstr>Советы по  написанию статьи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по  написанию реплики</vt:lpstr>
      <vt:lpstr>ДИАЛОГ (БЕСЕДА)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Линейчатые диаграммы используются для позиционного сравнения (и только они)</dc:title>
  <dc:creator/>
  <cp:lastModifiedBy/>
  <cp:revision>15</cp:revision>
  <dcterms:created xsi:type="dcterms:W3CDTF">2013-02-23T11:24:16Z</dcterms:created>
  <dcterms:modified xsi:type="dcterms:W3CDTF">2023-05-29T07:04:30Z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TC101953681049</vt:lpwstr>
  </property>
</Properties>
</file>