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</p:sldMasterIdLst>
  <p:notesMasterIdLst>
    <p:notesMasterId r:id="rId28"/>
  </p:notesMasterIdLst>
  <p:handoutMasterIdLst>
    <p:handoutMasterId r:id="rId29"/>
  </p:handoutMasterIdLst>
  <p:sldIdLst>
    <p:sldId id="483" r:id="rId2"/>
    <p:sldId id="484" r:id="rId3"/>
    <p:sldId id="459" r:id="rId4"/>
    <p:sldId id="460" r:id="rId5"/>
    <p:sldId id="461" r:id="rId6"/>
    <p:sldId id="435" r:id="rId7"/>
    <p:sldId id="485" r:id="rId8"/>
    <p:sldId id="468" r:id="rId9"/>
    <p:sldId id="469" r:id="rId10"/>
    <p:sldId id="470" r:id="rId11"/>
    <p:sldId id="471" r:id="rId12"/>
    <p:sldId id="472" r:id="rId13"/>
    <p:sldId id="487" r:id="rId14"/>
    <p:sldId id="473" r:id="rId15"/>
    <p:sldId id="488" r:id="rId16"/>
    <p:sldId id="474" r:id="rId17"/>
    <p:sldId id="486" r:id="rId18"/>
    <p:sldId id="489" r:id="rId19"/>
    <p:sldId id="477" r:id="rId20"/>
    <p:sldId id="462" r:id="rId21"/>
    <p:sldId id="463" r:id="rId22"/>
    <p:sldId id="464" r:id="rId23"/>
    <p:sldId id="465" r:id="rId24"/>
    <p:sldId id="481" r:id="rId25"/>
    <p:sldId id="482" r:id="rId26"/>
    <p:sldId id="451" r:id="rId27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CCCCFF"/>
    <a:srgbClr val="008000"/>
    <a:srgbClr val="FFCDFF"/>
    <a:srgbClr val="33CCFF"/>
    <a:srgbClr val="800080"/>
    <a:srgbClr val="FF9900"/>
    <a:srgbClr val="E5E5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 varScale="1">
        <p:scale>
          <a:sx n="73" d="100"/>
          <a:sy n="73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  <a:latin typeface="Arial" charset="0"/>
              </a:defRPr>
            </a:lvl1pPr>
          </a:lstStyle>
          <a:p>
            <a:fld id="{E12AB04E-015F-4CFB-B35B-A512C47E9E8C}" type="datetime1">
              <a:rPr lang="ru-RU"/>
              <a:pPr/>
              <a:t>30.05.2023</a:t>
            </a:fld>
            <a:endParaRPr lang="ru-RU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  <a:latin typeface="Arial" charset="0"/>
              </a:defRPr>
            </a:lvl1pPr>
          </a:lstStyle>
          <a:p>
            <a:fld id="{2D666B2B-8B0C-4B67-8C6C-A5CD52EAA2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17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  <a:latin typeface="Arial" charset="0"/>
              </a:defRPr>
            </a:lvl1pPr>
          </a:lstStyle>
          <a:p>
            <a:fld id="{971A01EE-B55E-4AB5-902A-513DEA9DD8D5}" type="datetime1">
              <a:rPr lang="ru-RU"/>
              <a:pPr/>
              <a:t>30.05.2023</a:t>
            </a:fld>
            <a:endParaRPr lang="ru-RU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  <a:latin typeface="Arial" charset="0"/>
              </a:defRPr>
            </a:lvl1pPr>
          </a:lstStyle>
          <a:p>
            <a:fld id="{A1148F78-0161-4682-86F9-984BF3CCB9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0204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338F9-C530-49A2-AB98-14741F211663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ru-RU" altLang="ru-RU" smtClean="0"/>
              <a:t>Шаблон для создания презентаций к урокам математики. Савченко Е.М.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09048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CD3A97-98C6-4BA8-B1FB-1110984C5F9C}" type="slidenum">
              <a:rPr lang="ru-RU"/>
              <a:pPr/>
              <a:t>18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9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ED4001-95F8-44CD-8907-49CEE0ED084A}" type="slidenum">
              <a:rPr lang="ru-RU"/>
              <a:pPr/>
              <a:t>19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194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674AB-3E16-4B09-80EB-E944EDCEC548}" type="slidenum">
              <a:rPr lang="ru-RU"/>
              <a:pPr/>
              <a:t>26</a:t>
            </a:fld>
            <a:endParaRPr 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1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BC71A-00F1-4AC2-B65A-5353A30DF84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ru-RU" altLang="ru-RU" smtClean="0"/>
              <a:t>Шаблон для создания презентаций к урокам математики. Савченко Е.М.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51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F69C9-9DF0-4AF8-9A25-62892C91B8A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55700" y="933450"/>
            <a:ext cx="4356100" cy="3367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25975"/>
            <a:ext cx="4600575" cy="3735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19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13AE3-4F38-4910-AD17-01E1F7B4DDC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Карандаш и линейка: исполнение учителем математики г.Полярные Зори Савченко Е.М.</a:t>
            </a:r>
          </a:p>
        </p:txBody>
      </p:sp>
    </p:spTree>
    <p:extLst>
      <p:ext uri="{BB962C8B-B14F-4D97-AF65-F5344CB8AC3E}">
        <p14:creationId xmlns:p14="http://schemas.microsoft.com/office/powerpoint/2010/main" val="351999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A2DD70-2A67-450E-91D8-1C8D4B9A90CA}" type="slidenum">
              <a:rPr lang="ru-RU"/>
              <a:pPr/>
              <a:t>12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5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EBF02C-D1F1-492D-BCE5-43157F1ACCD4}" type="slidenum">
              <a:rPr lang="ru-RU"/>
              <a:pPr/>
              <a:t>13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4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AE684-5EAB-4958-95E1-BF8E5E994FA0}" type="slidenum">
              <a:rPr lang="ru-RU"/>
              <a:pPr/>
              <a:t>14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55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43AB0A-6911-464D-99F2-E2260E877E27}" type="slidenum">
              <a:rPr lang="ru-RU"/>
              <a:pPr/>
              <a:t>15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427CD6-2E02-4764-AD9C-5AA4CF9DDF0B}" type="slidenum">
              <a:rPr lang="ru-RU"/>
              <a:pPr/>
              <a:t>16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1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266-FF32-4741-BA88-CE934D385DEC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9BF9-067F-4094-8FBB-3C3CB3866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D351-3629-44BB-9912-B89C24B16958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90C1-B07E-41E6-A446-5F75C381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7A1C-F175-405E-9EBB-A75389EA6A87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6483-AAA4-478D-9595-9F16CE368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F1435577-C44C-4984-A8A8-A62A2A785592}" type="datetime1">
              <a:rPr lang="ru-RU"/>
              <a:pPr/>
              <a:t>30.05.2023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7F8A4313-48F1-4C9D-9935-BA07D42C4F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24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9AF-F2ED-4F05-96F3-A0DF1B45F778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6A9B-EB7B-4C1D-87C3-61540D2EC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C5D-BE96-42F7-9F79-A02169732512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E5B9D2-72A1-45E6-B798-AB5B27F9B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4D5-E748-46DA-BFD6-A39E3F4EAC63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AE00-465A-455A-88C9-BAA9C5FA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0C0-FC24-4617-BC8D-45C4FD6F0FE9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3E2F-FD2B-4FB2-9944-12D6782CE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125E-145B-4D68-85E6-EC41DB667B3A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AD9D-C2EB-4B87-A3CC-6907495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E0B-6138-43C4-AADC-EAA7CF3C8D9F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57CF-5FDD-4DCB-B3B2-B8BF89F64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D65-2AEF-442E-A95F-EF7298325FFD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4ADD-6E5B-4E16-A09D-7F664ADF2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F10E-D78E-4C11-859A-8E1D15A99DC0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17A-C80F-443C-A321-526F079ED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D74C17-3946-4C81-B26B-7033D881FE93}" type="datetime1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2B1AFA-3623-45CC-896C-B320C130A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6850" y="7938"/>
            <a:ext cx="8947150" cy="6850062"/>
            <a:chOff x="120" y="0"/>
            <a:chExt cx="5636" cy="4315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33" y="191"/>
              <a:ext cx="5623" cy="236"/>
              <a:chOff x="7" y="191"/>
              <a:chExt cx="5760" cy="236"/>
            </a:xfrm>
          </p:grpSpPr>
          <p:sp>
            <p:nvSpPr>
              <p:cNvPr id="7182" name="Rectangle 2"/>
              <p:cNvSpPr>
                <a:spLocks noChangeArrowheads="1"/>
              </p:cNvSpPr>
              <p:nvPr/>
            </p:nvSpPr>
            <p:spPr bwMode="auto">
              <a:xfrm rot="5400000">
                <a:off x="2841" y="-2498"/>
                <a:ext cx="91" cy="5760"/>
              </a:xfrm>
              <a:prstGeom prst="rect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7183" name="Rectangle 3"/>
              <p:cNvSpPr>
                <a:spLocks noChangeArrowheads="1"/>
              </p:cNvSpPr>
              <p:nvPr/>
            </p:nvSpPr>
            <p:spPr bwMode="auto">
              <a:xfrm rot="5400000">
                <a:off x="2841" y="-2643"/>
                <a:ext cx="91" cy="576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CC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7181" name="Rectangle 4"/>
            <p:cNvSpPr>
              <a:spLocks noChangeArrowheads="1"/>
            </p:cNvSpPr>
            <p:nvPr/>
          </p:nvSpPr>
          <p:spPr bwMode="auto">
            <a:xfrm rot="10800000">
              <a:off x="120" y="0"/>
              <a:ext cx="240" cy="4315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-228600" y="3810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>
              <a:defRPr/>
            </a:pPr>
            <a:r>
              <a:rPr lang="ru-RU" sz="40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Девиз нашего урока :</a:t>
            </a:r>
          </a:p>
          <a:p>
            <a:pPr algn="r" eaLnBrk="1" hangingPunct="1">
              <a:defRPr/>
            </a:pPr>
            <a:r>
              <a:rPr lang="ru-RU" sz="2000" i="1" dirty="0"/>
              <a:t> </a:t>
            </a:r>
            <a:r>
              <a:rPr lang="ru-RU" sz="20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2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457200" cy="4572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75FF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52400" y="381000"/>
            <a:ext cx="609600" cy="457200"/>
          </a:xfrm>
          <a:prstGeom prst="triangle">
            <a:avLst/>
          </a:prstGeom>
          <a:gradFill flip="none" rotWithShape="1">
            <a:gsLst>
              <a:gs pos="0">
                <a:srgbClr val="0F64B1">
                  <a:tint val="66000"/>
                  <a:satMod val="160000"/>
                </a:srgbClr>
              </a:gs>
              <a:gs pos="50000">
                <a:srgbClr val="0F64B1">
                  <a:tint val="44500"/>
                  <a:satMod val="160000"/>
                </a:srgbClr>
              </a:gs>
              <a:gs pos="100000">
                <a:srgbClr val="0F64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81000" y="304800"/>
            <a:ext cx="609600" cy="457200"/>
          </a:xfrm>
          <a:prstGeom prst="triangle">
            <a:avLst/>
          </a:prstGeom>
          <a:gradFill flip="none" rotWithShape="1">
            <a:gsLst>
              <a:gs pos="0">
                <a:srgbClr val="0F64B1">
                  <a:tint val="66000"/>
                  <a:satMod val="160000"/>
                </a:srgbClr>
              </a:gs>
              <a:gs pos="50000">
                <a:srgbClr val="0F64B1">
                  <a:tint val="44500"/>
                  <a:satMod val="160000"/>
                </a:srgbClr>
              </a:gs>
              <a:gs pos="100000">
                <a:srgbClr val="0F64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52400" y="152400"/>
            <a:ext cx="609600" cy="381000"/>
          </a:xfrm>
          <a:prstGeom prst="triangle">
            <a:avLst/>
          </a:prstGeom>
          <a:gradFill flip="none" rotWithShape="1">
            <a:gsLst>
              <a:gs pos="0">
                <a:srgbClr val="0F64B1">
                  <a:tint val="66000"/>
                  <a:satMod val="160000"/>
                </a:srgbClr>
              </a:gs>
              <a:gs pos="50000">
                <a:srgbClr val="0F64B1">
                  <a:tint val="44500"/>
                  <a:satMod val="160000"/>
                </a:srgbClr>
              </a:gs>
              <a:gs pos="100000">
                <a:srgbClr val="0F64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971800" y="990600"/>
            <a:ext cx="118872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40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«Есть в математике нечто,</a:t>
            </a:r>
          </a:p>
          <a:p>
            <a:pPr algn="r" eaLnBrk="1" hangingPunct="1">
              <a:defRPr/>
            </a:pPr>
            <a:r>
              <a:rPr lang="ru-RU" sz="40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вызывающее восторг»</a:t>
            </a:r>
            <a:endParaRPr lang="ru-RU" sz="4000" dirty="0"/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685800" y="2543959"/>
            <a:ext cx="746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ru-RU" altLang="ru-RU" sz="3600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На уроках геометрии очень важно уметь смотреть и видеть, замечать и</a:t>
            </a:r>
          </a:p>
          <a:p>
            <a:pPr algn="l" eaLnBrk="1" hangingPunct="1"/>
            <a:r>
              <a:rPr lang="ru-RU" altLang="ru-RU" sz="3600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отмечать различные особенности </a:t>
            </a:r>
          </a:p>
          <a:p>
            <a:pPr algn="l" eaLnBrk="1" hangingPunct="1"/>
            <a:r>
              <a:rPr lang="ru-RU" altLang="ru-RU" sz="3600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геометрических фигур.</a:t>
            </a:r>
            <a:endParaRPr lang="ru-RU" altLang="ru-RU" sz="3600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7178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46B09-D77D-45D3-8B8E-C1B55DC033B9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295400" y="3733800"/>
            <a:ext cx="6040438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886200" y="1981200"/>
            <a:ext cx="0" cy="1752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57600" y="3756025"/>
            <a:ext cx="623888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1025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76288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1550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287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59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31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03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4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252330" y="1628708"/>
            <a:ext cx="60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1025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76288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1550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287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59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31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03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70125" y="4491037"/>
            <a:ext cx="53340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1025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76288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1550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287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59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31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03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2800" b="1" dirty="0" err="1">
                <a:solidFill>
                  <a:srgbClr val="004A4A"/>
                </a:solidFill>
                <a:latin typeface="Calibri" panose="020F0502020204030204" pitchFamily="34" charset="0"/>
              </a:rPr>
              <a:t>Основание</a:t>
            </a:r>
            <a:r>
              <a:rPr lang="en-GB" altLang="ru-RU" sz="2800" b="1" dirty="0">
                <a:solidFill>
                  <a:srgbClr val="004A4A"/>
                </a:solidFill>
                <a:latin typeface="Calibri" panose="020F0502020204030204" pitchFamily="34" charset="0"/>
              </a:rPr>
              <a:t> </a:t>
            </a:r>
            <a:r>
              <a:rPr lang="en-GB" altLang="ru-RU" sz="2800" b="1" dirty="0" err="1">
                <a:solidFill>
                  <a:srgbClr val="004A4A"/>
                </a:solidFill>
                <a:latin typeface="Calibri" panose="020F0502020204030204" pitchFamily="34" charset="0"/>
              </a:rPr>
              <a:t>перпендикуляра</a:t>
            </a:r>
            <a:endParaRPr lang="en-GB" altLang="ru-RU" sz="2800" b="1" dirty="0">
              <a:solidFill>
                <a:srgbClr val="004A4A"/>
              </a:solidFill>
              <a:latin typeface="Calibri" panose="020F0502020204030204" pitchFamily="34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060950" y="1633538"/>
            <a:ext cx="362585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1025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76288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1550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287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59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31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03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2800" b="1">
                <a:solidFill>
                  <a:srgbClr val="004A4A"/>
                </a:solidFill>
                <a:latin typeface="Calibri" panose="020F0502020204030204" pitchFamily="34" charset="0"/>
              </a:rPr>
              <a:t>Точка, лежащая на перпендикуляре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4140993" y="4254500"/>
            <a:ext cx="354806" cy="2413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-815975" y="6851650"/>
            <a:ext cx="163512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4038600" y="1981200"/>
            <a:ext cx="8985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Freeform 13"/>
          <p:cNvSpPr>
            <a:spLocks noChangeArrowheads="1"/>
          </p:cNvSpPr>
          <p:nvPr/>
        </p:nvSpPr>
        <p:spPr bwMode="auto">
          <a:xfrm>
            <a:off x="3917950" y="2122488"/>
            <a:ext cx="1588" cy="1587"/>
          </a:xfrm>
          <a:custGeom>
            <a:avLst/>
            <a:gdLst>
              <a:gd name="T0" fmla="*/ 0 w 1"/>
              <a:gd name="T1" fmla="*/ 0 h 1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1" h="1">
                <a:moveTo>
                  <a:pt x="0" y="0"/>
                </a:move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Freeform 14"/>
          <p:cNvSpPr>
            <a:spLocks noChangeArrowheads="1"/>
          </p:cNvSpPr>
          <p:nvPr/>
        </p:nvSpPr>
        <p:spPr bwMode="auto">
          <a:xfrm>
            <a:off x="3917950" y="2122488"/>
            <a:ext cx="1588" cy="1587"/>
          </a:xfrm>
          <a:custGeom>
            <a:avLst/>
            <a:gdLst>
              <a:gd name="T0" fmla="*/ 0 w 1"/>
              <a:gd name="T1" fmla="*/ 0 h 1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1" h="1">
                <a:moveTo>
                  <a:pt x="0" y="0"/>
                </a:move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159" name="AutoShape 15"/>
          <p:cNvCxnSpPr>
            <a:cxnSpLocks noChangeShapeType="1"/>
            <a:stCxn id="6158" idx="3"/>
            <a:endCxn id="6158" idx="3"/>
          </p:cNvCxnSpPr>
          <p:nvPr/>
        </p:nvCxnSpPr>
        <p:spPr bwMode="auto">
          <a:xfrm>
            <a:off x="4321175" y="2339975"/>
            <a:ext cx="1588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3917950" y="2122488"/>
            <a:ext cx="1588" cy="1587"/>
          </a:xfrm>
          <a:prstGeom prst="flowChartDecision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3917950" y="2286000"/>
            <a:ext cx="1588" cy="163513"/>
          </a:xfrm>
          <a:prstGeom prst="smileyFace">
            <a:avLst>
              <a:gd name="adj" fmla="val -4653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183438" y="3917950"/>
            <a:ext cx="4905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1025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76288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1550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287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59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31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03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2200">
                <a:solidFill>
                  <a:srgbClr val="000000"/>
                </a:solidFill>
                <a:latin typeface="Calibri" panose="020F0502020204030204" pitchFamily="34" charset="0"/>
              </a:rPr>
              <a:t>р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24496" y="5052341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1025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76288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1550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287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59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31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03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Из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точки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не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лежащей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на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данной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прямой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можно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провести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перпендикуляр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к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этой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прямой</a:t>
            </a:r>
            <a:r>
              <a:rPr lang="en-GB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....................</a:t>
            </a:r>
          </a:p>
        </p:txBody>
      </p:sp>
      <p:sp>
        <p:nvSpPr>
          <p:cNvPr id="6164" name="Freeform 20"/>
          <p:cNvSpPr>
            <a:spLocks noChangeArrowheads="1"/>
          </p:cNvSpPr>
          <p:nvPr/>
        </p:nvSpPr>
        <p:spPr bwMode="auto">
          <a:xfrm>
            <a:off x="3917950" y="2122488"/>
            <a:ext cx="1588" cy="1587"/>
          </a:xfrm>
          <a:custGeom>
            <a:avLst/>
            <a:gdLst>
              <a:gd name="T0" fmla="*/ 0 w 1"/>
              <a:gd name="T1" fmla="*/ 0 h 1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1" h="1">
                <a:moveTo>
                  <a:pt x="0" y="0"/>
                </a:move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3917950" y="1960563"/>
            <a:ext cx="1588" cy="158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3917950" y="3756025"/>
            <a:ext cx="165100" cy="1588"/>
          </a:xfrm>
          <a:prstGeom prst="ellipse">
            <a:avLst/>
          </a:prstGeom>
          <a:solidFill>
            <a:srgbClr val="5C8526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3756025" y="3756025"/>
            <a:ext cx="163513" cy="1588"/>
          </a:xfrm>
          <a:prstGeom prst="ellipse">
            <a:avLst/>
          </a:prstGeom>
          <a:solidFill>
            <a:srgbClr val="5C8526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6167326" y="5328442"/>
            <a:ext cx="299945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CC0000"/>
                </a:solidFill>
                <a:latin typeface="Calibri" panose="020F0502020204030204" pitchFamily="34" charset="0"/>
              </a:rPr>
              <a:t>и только один</a:t>
            </a:r>
          </a:p>
        </p:txBody>
      </p:sp>
    </p:spTree>
    <p:extLst>
      <p:ext uri="{BB962C8B-B14F-4D97-AF65-F5344CB8AC3E}">
        <p14:creationId xmlns:p14="http://schemas.microsoft.com/office/powerpoint/2010/main" val="2770727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 descr="Дуб"/>
          <p:cNvSpPr>
            <a:spLocks/>
          </p:cNvSpPr>
          <p:nvPr/>
        </p:nvSpPr>
        <p:spPr bwMode="auto">
          <a:xfrm rot="-1368184">
            <a:off x="5867400" y="-674688"/>
            <a:ext cx="2447925" cy="3495676"/>
          </a:xfrm>
          <a:custGeom>
            <a:avLst/>
            <a:gdLst>
              <a:gd name="T0" fmla="*/ 1 w 1498"/>
              <a:gd name="T1" fmla="*/ 2 h 2315"/>
              <a:gd name="T2" fmla="*/ 1 w 1498"/>
              <a:gd name="T3" fmla="*/ 2315 h 2315"/>
              <a:gd name="T4" fmla="*/ 176 w 1498"/>
              <a:gd name="T5" fmla="*/ 2088 h 2315"/>
              <a:gd name="T6" fmla="*/ 1120 w 1498"/>
              <a:gd name="T7" fmla="*/ 2104 h 2315"/>
              <a:gd name="T8" fmla="*/ 1480 w 1498"/>
              <a:gd name="T9" fmla="*/ 2304 h 2315"/>
              <a:gd name="T10" fmla="*/ 1128 w 1498"/>
              <a:gd name="T11" fmla="*/ 2112 h 2315"/>
              <a:gd name="T12" fmla="*/ 176 w 1498"/>
              <a:gd name="T13" fmla="*/ 624 h 2315"/>
              <a:gd name="T14" fmla="*/ 0 w 1498"/>
              <a:gd name="T15" fmla="*/ 0 h 2315"/>
              <a:gd name="T16" fmla="*/ 168 w 1498"/>
              <a:gd name="T17" fmla="*/ 632 h 2315"/>
              <a:gd name="T18" fmla="*/ 168 w 1498"/>
              <a:gd name="T19" fmla="*/ 2112 h 2315"/>
              <a:gd name="T20" fmla="*/ 1 w 1498"/>
              <a:gd name="T21" fmla="*/ 2315 h 2315"/>
              <a:gd name="T22" fmla="*/ 1498 w 1498"/>
              <a:gd name="T23" fmla="*/ 2315 h 2315"/>
              <a:gd name="T24" fmla="*/ 1 w 1498"/>
              <a:gd name="T25" fmla="*/ 2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98" h="2315">
                <a:moveTo>
                  <a:pt x="1" y="2"/>
                </a:moveTo>
                <a:lnTo>
                  <a:pt x="1" y="2315"/>
                </a:lnTo>
                <a:lnTo>
                  <a:pt x="176" y="2088"/>
                </a:lnTo>
                <a:lnTo>
                  <a:pt x="1120" y="2104"/>
                </a:lnTo>
                <a:lnTo>
                  <a:pt x="1480" y="2304"/>
                </a:lnTo>
                <a:lnTo>
                  <a:pt x="1128" y="2112"/>
                </a:lnTo>
                <a:lnTo>
                  <a:pt x="176" y="624"/>
                </a:lnTo>
                <a:lnTo>
                  <a:pt x="0" y="0"/>
                </a:lnTo>
                <a:lnTo>
                  <a:pt x="168" y="632"/>
                </a:lnTo>
                <a:lnTo>
                  <a:pt x="168" y="2112"/>
                </a:lnTo>
                <a:lnTo>
                  <a:pt x="1" y="2315"/>
                </a:lnTo>
                <a:lnTo>
                  <a:pt x="1498" y="2315"/>
                </a:lnTo>
                <a:lnTo>
                  <a:pt x="1" y="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1000" y="3048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Для построения </a:t>
            </a:r>
            <a:r>
              <a:rPr lang="ru-RU" alt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перпендикуляра к прямой</a:t>
            </a: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 используем чертёжный угольник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1638300" y="3035300"/>
            <a:ext cx="6578600" cy="2806700"/>
          </a:xfrm>
          <a:custGeom>
            <a:avLst/>
            <a:gdLst>
              <a:gd name="T0" fmla="*/ 0 w 4144"/>
              <a:gd name="T1" fmla="*/ 1768 h 1768"/>
              <a:gd name="T2" fmla="*/ 4144 w 4144"/>
              <a:gd name="T3" fmla="*/ 0 h 17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44" h="1768">
                <a:moveTo>
                  <a:pt x="0" y="1768"/>
                </a:moveTo>
                <a:lnTo>
                  <a:pt x="4144" y="0"/>
                </a:lnTo>
              </a:path>
            </a:pathLst>
          </a:custGeom>
          <a:noFill/>
          <a:ln w="28575" cap="flat" cmpd="sng">
            <a:solidFill>
              <a:srgbClr val="6600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995738" y="1773238"/>
            <a:ext cx="144462" cy="1428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 rot="12339119">
            <a:off x="25400" y="4462463"/>
            <a:ext cx="1439863" cy="3173412"/>
            <a:chOff x="746" y="796"/>
            <a:chExt cx="903" cy="1999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 rot="78698">
              <a:off x="1429" y="2356"/>
              <a:ext cx="214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50000">
                        <a:srgbClr val="FF9900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5131" name="Freeform 11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32" name="Group 12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5133" name="Freeform 13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4" name="Oval 14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135" name="Freeform 15"/>
          <p:cNvSpPr>
            <a:spLocks/>
          </p:cNvSpPr>
          <p:nvPr/>
        </p:nvSpPr>
        <p:spPr bwMode="auto">
          <a:xfrm>
            <a:off x="4064000" y="1828800"/>
            <a:ext cx="1054100" cy="2527300"/>
          </a:xfrm>
          <a:custGeom>
            <a:avLst/>
            <a:gdLst>
              <a:gd name="T0" fmla="*/ 0 w 664"/>
              <a:gd name="T1" fmla="*/ 0 h 1592"/>
              <a:gd name="T2" fmla="*/ 664 w 664"/>
              <a:gd name="T3" fmla="*/ 1592 h 15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4" h="1592">
                <a:moveTo>
                  <a:pt x="0" y="0"/>
                </a:moveTo>
                <a:lnTo>
                  <a:pt x="664" y="1592"/>
                </a:lnTo>
              </a:path>
            </a:pathLst>
          </a:custGeom>
          <a:noFill/>
          <a:ln w="38100" cap="flat" cmpd="sng">
            <a:solidFill>
              <a:srgbClr val="6600CC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 rot="596807">
            <a:off x="1943100" y="2997200"/>
            <a:ext cx="3205163" cy="1406525"/>
            <a:chOff x="763" y="1945"/>
            <a:chExt cx="2019" cy="886"/>
          </a:xfrm>
        </p:grpSpPr>
        <p:sp>
          <p:nvSpPr>
            <p:cNvPr id="5137" name="Freeform 17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 rot="-3316674">
              <a:off x="2483" y="2398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 rot="-3316674">
              <a:off x="2671" y="2522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0" name="Group 20"/>
            <p:cNvGrpSpPr>
              <a:grpSpLocks/>
            </p:cNvGrpSpPr>
            <p:nvPr/>
          </p:nvGrpSpPr>
          <p:grpSpPr bwMode="auto">
            <a:xfrm>
              <a:off x="763" y="1945"/>
              <a:ext cx="1677" cy="744"/>
              <a:chOff x="763" y="1945"/>
              <a:chExt cx="1677" cy="744"/>
            </a:xfrm>
          </p:grpSpPr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 rot="-3316674">
                <a:off x="1271" y="1519"/>
                <a:ext cx="744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>
                <a:off x="763" y="2084"/>
                <a:ext cx="42" cy="155"/>
              </a:xfrm>
              <a:custGeom>
                <a:avLst/>
                <a:gdLst>
                  <a:gd name="T0" fmla="*/ 33 w 42"/>
                  <a:gd name="T1" fmla="*/ 0 h 155"/>
                  <a:gd name="T2" fmla="*/ 41 w 42"/>
                  <a:gd name="T3" fmla="*/ 48 h 155"/>
                  <a:gd name="T4" fmla="*/ 29 w 42"/>
                  <a:gd name="T5" fmla="*/ 116 h 155"/>
                  <a:gd name="T6" fmla="*/ 9 w 42"/>
                  <a:gd name="T7" fmla="*/ 152 h 155"/>
                  <a:gd name="T8" fmla="*/ 1 w 42"/>
                  <a:gd name="T9" fmla="*/ 96 h 155"/>
                  <a:gd name="T10" fmla="*/ 5 w 42"/>
                  <a:gd name="T11" fmla="*/ 52 h 155"/>
                  <a:gd name="T12" fmla="*/ 33 w 42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076825" y="4292600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6600CC"/>
                </a:solidFill>
                <a:latin typeface="Tahoma" panose="020B0604030504040204" pitchFamily="34" charset="0"/>
              </a:rPr>
              <a:t>Н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3563938" y="1341438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6600CC"/>
                </a:solidFill>
                <a:latin typeface="Tahoma" panose="020B0604030504040204" pitchFamily="34" charset="0"/>
              </a:rPr>
              <a:t>А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066800" y="5257800"/>
            <a:ext cx="77819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Отрезок </a:t>
            </a: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АН </a:t>
            </a: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– перпендикуляр к прямой </a:t>
            </a:r>
            <a:r>
              <a:rPr lang="en-US" altLang="ru-RU" sz="4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</a:t>
            </a:r>
            <a:r>
              <a:rPr lang="ru-RU" altLang="ru-RU" sz="3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</a:t>
            </a:r>
            <a:endParaRPr lang="en-US" altLang="ru-RU" sz="3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Точка Н называется основанием перпендикуляра.</a:t>
            </a:r>
            <a:endParaRPr lang="ru-RU" altLang="ru-RU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172450" y="285591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6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ru-RU" altLang="ru-RU" sz="36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83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1.48148E-6 L -0.16528 0.17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1215 -0.333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166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7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  <p:bldP spid="5122" grpId="2" animBg="1"/>
      <p:bldP spid="5135" grpId="0" animBg="1"/>
      <p:bldP spid="5135" grpId="1" animBg="1"/>
      <p:bldP spid="51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0" name="Object 16"/>
          <p:cNvGraphicFramePr>
            <a:graphicFrameLocks noChangeAspect="1"/>
          </p:cNvGraphicFramePr>
          <p:nvPr>
            <p:extLst/>
          </p:nvPr>
        </p:nvGraphicFramePr>
        <p:xfrm>
          <a:off x="467544" y="6013450"/>
          <a:ext cx="28940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Точечный рисунок" r:id="rId4" imgW="4525007" imgH="542570" progId="PBrush">
                  <p:embed/>
                </p:oleObj>
              </mc:Choice>
              <mc:Fallback>
                <p:oleObj name="Точечный рисунок" r:id="rId4" imgW="4525007" imgH="542570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013450"/>
                        <a:ext cx="2894012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" name="WordArt 1"/>
          <p:cNvSpPr>
            <a:spLocks noChangeArrowheads="1" noChangeShapeType="1" noTextEdit="1"/>
          </p:cNvSpPr>
          <p:nvPr/>
        </p:nvSpPr>
        <p:spPr bwMode="auto">
          <a:xfrm>
            <a:off x="3200400" y="1295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352800" y="5486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828800" y="56388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title"/>
          </p:nvPr>
        </p:nvSpPr>
        <p:spPr>
          <a:xfrm>
            <a:off x="1855839" y="476672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E2C1D"/>
                </a:solidFill>
                <a:latin typeface="Georgia" pitchFamily="18" charset="0"/>
              </a:rPr>
              <a:t>Медиана треугольника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4191000" y="2209800"/>
            <a:ext cx="4800600" cy="36576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 dirty="0">
                <a:latin typeface="Georgia" pitchFamily="18" charset="0"/>
              </a:rPr>
              <a:t>Отрезок</a:t>
            </a:r>
            <a:r>
              <a:rPr lang="ru-RU" sz="2800" dirty="0">
                <a:latin typeface="Georgia" pitchFamily="18" charset="0"/>
              </a:rPr>
              <a:t>, соединяющий </a:t>
            </a:r>
            <a:r>
              <a:rPr lang="ru-RU" sz="2800" b="1" dirty="0">
                <a:latin typeface="Georgia" pitchFamily="18" charset="0"/>
              </a:rPr>
              <a:t>вершину</a:t>
            </a:r>
            <a:r>
              <a:rPr lang="ru-RU" sz="2800" dirty="0">
                <a:latin typeface="Georgia" pitchFamily="18" charset="0"/>
              </a:rPr>
              <a:t> треугольника с </a:t>
            </a:r>
            <a:r>
              <a:rPr lang="ru-RU" sz="2800" b="1" dirty="0">
                <a:latin typeface="Georgia" pitchFamily="18" charset="0"/>
              </a:rPr>
              <a:t>серединой</a:t>
            </a:r>
            <a:r>
              <a:rPr lang="ru-RU" sz="2800" dirty="0">
                <a:latin typeface="Georgia" pitchFamily="18" charset="0"/>
              </a:rPr>
              <a:t> противоположной стороны, называется </a:t>
            </a:r>
            <a:r>
              <a:rPr lang="ru-RU" sz="2800" b="1" dirty="0">
                <a:solidFill>
                  <a:srgbClr val="CC0099"/>
                </a:solidFill>
                <a:latin typeface="Georgia" pitchFamily="18" charset="0"/>
              </a:rPr>
              <a:t>медианой треугольника.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33400" y="1409700"/>
            <a:ext cx="2743200" cy="4038600"/>
          </a:xfrm>
          <a:prstGeom prst="triangle">
            <a:avLst>
              <a:gd name="adj" fmla="val 86088"/>
            </a:avLst>
          </a:prstGeom>
          <a:blipFill dpi="0" rotWithShape="0">
            <a:blip r:embed="rId6" cstate="email"/>
            <a:srcRect/>
            <a:tile tx="0" ty="0" sx="100000" sy="100000" flip="none" algn="tl"/>
          </a:blip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828800" y="5410200"/>
            <a:ext cx="1524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90800" y="5334000"/>
            <a:ext cx="73025" cy="225425"/>
            <a:chOff x="1632" y="3360"/>
            <a:chExt cx="46" cy="142"/>
          </a:xfrm>
        </p:grpSpPr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1632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1679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43000" y="5334000"/>
            <a:ext cx="73025" cy="225425"/>
            <a:chOff x="720" y="3360"/>
            <a:chExt cx="46" cy="142"/>
          </a:xfrm>
        </p:grpSpPr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720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767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3810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1901825" y="1447800"/>
            <a:ext cx="996950" cy="3962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25917"/>
              </p:ext>
            </p:extLst>
          </p:nvPr>
        </p:nvGraphicFramePr>
        <p:xfrm>
          <a:off x="3352800" y="1076325"/>
          <a:ext cx="143351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Точечный рисунок" r:id="rId7" imgW="2866667" imgH="2857899" progId="PBrush">
                  <p:embed/>
                </p:oleObj>
              </mc:Choice>
              <mc:Fallback>
                <p:oleObj name="Точечный рисунок" r:id="rId7" imgW="2866667" imgH="285789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76325"/>
                        <a:ext cx="1433513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294380" y="1181100"/>
            <a:ext cx="2160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СМ = МВ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52400" y="5991944"/>
            <a:ext cx="449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E2C1D"/>
                </a:solidFill>
              </a:rPr>
              <a:t>АМ – медиана 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2809916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0416 -0.0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2 -0.13959 L -0.16163 0.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3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E2C1D"/>
                </a:solidFill>
                <a:latin typeface="Georgia" pitchFamily="18" charset="0"/>
              </a:rPr>
              <a:t>Медианы в треугольнике</a:t>
            </a:r>
          </a:p>
        </p:txBody>
      </p:sp>
      <p:sp>
        <p:nvSpPr>
          <p:cNvPr id="12289" name="Rectangle 1"/>
          <p:cNvSpPr>
            <a:spLocks noGrp="1" noChangeArrowheads="1"/>
          </p:cNvSpPr>
          <p:nvPr>
            <p:ph idx="1"/>
          </p:nvPr>
        </p:nvSpPr>
        <p:spPr>
          <a:xfrm>
            <a:off x="4267200" y="1752600"/>
            <a:ext cx="4876800" cy="2043113"/>
          </a:xfrm>
          <a:ln/>
        </p:spPr>
        <p:txBody>
          <a:bodyPr anchor="t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 dirty="0">
                <a:latin typeface="Georgia" pitchFamily="18" charset="0"/>
              </a:rPr>
              <a:t>В любом треугольнике медианы пересекаются в одной точке.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0" y="3581400"/>
            <a:ext cx="4191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Точку пересечения медиан (в физике) принято называть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центром тяжести</a:t>
            </a:r>
            <a:r>
              <a:rPr lang="ru-RU" sz="3200" dirty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38175" y="1676400"/>
          <a:ext cx="39338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4" imgW="2666667" imgH="3048426" progId="PBrush">
                  <p:embed/>
                </p:oleObj>
              </mc:Choice>
              <mc:Fallback>
                <p:oleObj r:id="rId4" imgW="2666667" imgH="304842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676400"/>
                        <a:ext cx="3933825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044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build="p"/>
      <p:bldP spid="122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3200400" y="1295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352800" y="5486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828800" y="56388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9436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E2C1D"/>
                </a:solidFill>
                <a:latin typeface="Georgia" pitchFamily="18" charset="0"/>
              </a:rPr>
              <a:t>Биссектриса треугольника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4419600" y="2057400"/>
            <a:ext cx="4572000" cy="3886200"/>
          </a:xfrm>
          <a:ln/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 dirty="0">
                <a:latin typeface="Georgia" pitchFamily="18" charset="0"/>
              </a:rPr>
              <a:t>Отрезок</a:t>
            </a:r>
            <a:r>
              <a:rPr lang="ru-RU" sz="2800" dirty="0">
                <a:latin typeface="Georgia" pitchFamily="18" charset="0"/>
              </a:rPr>
              <a:t> биссектрисы угла треугольника, соединяющий </a:t>
            </a:r>
            <a:r>
              <a:rPr lang="ru-RU" sz="2800" b="1" dirty="0">
                <a:latin typeface="Georgia" pitchFamily="18" charset="0"/>
              </a:rPr>
              <a:t>вершину</a:t>
            </a:r>
            <a:r>
              <a:rPr lang="ru-RU" sz="2800" dirty="0">
                <a:latin typeface="Georgia" pitchFamily="18" charset="0"/>
              </a:rPr>
              <a:t> треугольника с </a:t>
            </a:r>
            <a:r>
              <a:rPr lang="ru-RU" sz="2800" i="1" dirty="0">
                <a:latin typeface="Georgia" pitchFamily="18" charset="0"/>
              </a:rPr>
              <a:t>точкой противоположной стороны</a:t>
            </a:r>
            <a:r>
              <a:rPr lang="ru-RU" sz="2800" dirty="0">
                <a:latin typeface="Georgia" pitchFamily="18" charset="0"/>
              </a:rPr>
              <a:t>, называется </a:t>
            </a: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биссектрисой треугольника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33400" y="1409700"/>
            <a:ext cx="2743200" cy="4038600"/>
          </a:xfrm>
          <a:prstGeom prst="triangle">
            <a:avLst>
              <a:gd name="adj" fmla="val 85208"/>
            </a:avLst>
          </a:prstGeom>
          <a:blipFill dpi="0" rotWithShape="0">
            <a:blip r:embed="rId4" cstate="email"/>
            <a:srcRect/>
            <a:tile tx="0" ty="0" sx="100000" sy="100000" flip="none" algn="tl"/>
          </a:blip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3810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317875" y="1368425"/>
          <a:ext cx="143351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5" imgW="2866667" imgH="2857899" progId="PBrush">
                  <p:embed/>
                </p:oleObj>
              </mc:Choice>
              <mc:Fallback>
                <p:oleObj r:id="rId5" imgW="2866667" imgH="2857899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1368425"/>
                        <a:ext cx="1433513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057400" y="5791200"/>
            <a:ext cx="1524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725488" y="1287463"/>
          <a:ext cx="15779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7" imgW="3591426" imgH="2333333" progId="PBrush">
                  <p:embed/>
                </p:oleObj>
              </mc:Choice>
              <mc:Fallback>
                <p:oleObj r:id="rId7" imgW="3591426" imgH="2333333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1287463"/>
                        <a:ext cx="1577975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04800" y="6019800"/>
            <a:ext cx="472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E2C1D"/>
                </a:solidFill>
              </a:rPr>
              <a:t>АА1 – биссектриса треугольника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0" y="1524000"/>
            <a:ext cx="3883025" cy="530225"/>
            <a:chOff x="2880" y="960"/>
            <a:chExt cx="2446" cy="334"/>
          </a:xfrm>
        </p:grpSpPr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2880" y="960"/>
              <a:ext cx="244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8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200">
                  <a:solidFill>
                    <a:srgbClr val="000000"/>
                  </a:solidFill>
                  <a:latin typeface="Symbol" pitchFamily="16" charset="2"/>
                </a:rPr>
                <a:t></a:t>
              </a:r>
              <a:r>
                <a:rPr lang="ru-RU" sz="3200">
                  <a:solidFill>
                    <a:srgbClr val="000000"/>
                  </a:solidFill>
                </a:rPr>
                <a:t>АСА   = </a:t>
              </a:r>
              <a:r>
                <a:rPr lang="ru-RU" sz="3200">
                  <a:solidFill>
                    <a:srgbClr val="000000"/>
                  </a:solidFill>
                  <a:latin typeface="Symbol" pitchFamily="16" charset="2"/>
                </a:rPr>
                <a:t></a:t>
              </a:r>
              <a:r>
                <a:rPr lang="ru-RU" sz="3200">
                  <a:solidFill>
                    <a:srgbClr val="000000"/>
                  </a:solidFill>
                </a:rPr>
                <a:t>ВАА</a:t>
              </a: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744" y="1152"/>
              <a:ext cx="0" cy="9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4848" y="1152"/>
              <a:ext cx="0" cy="9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1725613" y="1409700"/>
            <a:ext cx="1155700" cy="4494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1882775" y="1443038"/>
            <a:ext cx="996950" cy="3962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Freeform 19"/>
          <p:cNvSpPr>
            <a:spLocks noChangeArrowheads="1"/>
          </p:cNvSpPr>
          <p:nvPr/>
        </p:nvSpPr>
        <p:spPr bwMode="auto">
          <a:xfrm>
            <a:off x="2292350" y="2347913"/>
            <a:ext cx="284163" cy="254000"/>
          </a:xfrm>
          <a:custGeom>
            <a:avLst/>
            <a:gdLst>
              <a:gd name="T0" fmla="*/ 790 w 791"/>
              <a:gd name="T1" fmla="*/ 706 h 707"/>
              <a:gd name="T2" fmla="*/ 93 w 791"/>
              <a:gd name="T3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1" h="707">
                <a:moveTo>
                  <a:pt x="790" y="706"/>
                </a:moveTo>
                <a:cubicBezTo>
                  <a:pt x="0" y="664"/>
                  <a:pt x="93" y="0"/>
                  <a:pt x="93" y="0"/>
                </a:cubicBez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Freeform 20"/>
          <p:cNvSpPr>
            <a:spLocks noChangeArrowheads="1"/>
          </p:cNvSpPr>
          <p:nvPr/>
        </p:nvSpPr>
        <p:spPr bwMode="auto">
          <a:xfrm>
            <a:off x="2576513" y="2347914"/>
            <a:ext cx="382587" cy="334962"/>
          </a:xfrm>
          <a:custGeom>
            <a:avLst/>
            <a:gdLst>
              <a:gd name="T0" fmla="*/ 881 w 882"/>
              <a:gd name="T1" fmla="*/ 0 h 713"/>
              <a:gd name="T2" fmla="*/ 0 w 882"/>
              <a:gd name="T3" fmla="*/ 449 h 7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82" h="713">
                <a:moveTo>
                  <a:pt x="881" y="0"/>
                </a:moveTo>
                <a:cubicBezTo>
                  <a:pt x="536" y="712"/>
                  <a:pt x="0" y="449"/>
                  <a:pt x="0" y="449"/>
                </a:cubicBez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18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3472 L -0.15382 0.3747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5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200" grpId="0" animBg="1"/>
      <p:bldP spid="8209" grpId="0" animBg="1"/>
      <p:bldP spid="8210" grpId="0" animBg="1"/>
      <p:bldP spid="8210" grpId="1" animBg="1"/>
      <p:bldP spid="8211" grpId="0" animBg="1"/>
      <p:bldP spid="82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096000" cy="9906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E2C1D"/>
                </a:solidFill>
                <a:latin typeface="Georgia" pitchFamily="18" charset="0"/>
              </a:rPr>
              <a:t>Биссектрисы в треугольнике</a:t>
            </a:r>
          </a:p>
        </p:txBody>
      </p:sp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>
          <a:xfrm>
            <a:off x="4572000" y="1752600"/>
            <a:ext cx="4191000" cy="16764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dirty="0">
                <a:latin typeface="Georgia" pitchFamily="18" charset="0"/>
              </a:rPr>
              <a:t>В любом треугольнике биссектрисы пересекаются в одной точке.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0" y="3581400"/>
            <a:ext cx="4191000" cy="30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Точка пересечения биссектрис треугольника </a:t>
            </a:r>
            <a:r>
              <a:rPr lang="ru-RU" sz="2800" b="1" dirty="0">
                <a:solidFill>
                  <a:srgbClr val="0E2C1D"/>
                </a:solidFill>
              </a:rPr>
              <a:t>есть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центр вписанной </a:t>
            </a:r>
            <a:r>
              <a:rPr lang="ru-RU" sz="2800" b="1" dirty="0">
                <a:solidFill>
                  <a:srgbClr val="0E2C1D"/>
                </a:solidFill>
              </a:rPr>
              <a:t>в треугольник окружности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623888" y="1371600"/>
          <a:ext cx="39481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Точечный рисунок" r:id="rId4" imgW="2572109" imgH="3076190" progId="PBrush">
                  <p:embed/>
                </p:oleObj>
              </mc:Choice>
              <mc:Fallback>
                <p:oleObj name="Точечный рисунок" r:id="rId4" imgW="2572109" imgH="30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371600"/>
                        <a:ext cx="3948112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290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  <p:bldP spid="133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1"/>
          <p:cNvSpPr>
            <a:spLocks noChangeArrowheads="1" noChangeShapeType="1" noTextEdit="1"/>
          </p:cNvSpPr>
          <p:nvPr/>
        </p:nvSpPr>
        <p:spPr bwMode="auto">
          <a:xfrm>
            <a:off x="3124200" y="1295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352800" y="5486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7432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E2C1D"/>
                </a:solidFill>
                <a:latin typeface="Georgia" pitchFamily="18" charset="0"/>
              </a:rPr>
              <a:t>Высота треугольника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4572000" y="1981200"/>
            <a:ext cx="4343400" cy="41148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 dirty="0">
                <a:latin typeface="Georgia" pitchFamily="18" charset="0"/>
              </a:rPr>
              <a:t>Перпендикуляр</a:t>
            </a:r>
            <a:r>
              <a:rPr lang="ru-RU" sz="2800" dirty="0">
                <a:latin typeface="Georgia" pitchFamily="18" charset="0"/>
              </a:rPr>
              <a:t>, проведенный из </a:t>
            </a:r>
            <a:r>
              <a:rPr lang="ru-RU" sz="2800" b="1" dirty="0">
                <a:latin typeface="Georgia" pitchFamily="18" charset="0"/>
              </a:rPr>
              <a:t>вершины</a:t>
            </a:r>
            <a:r>
              <a:rPr lang="ru-RU" sz="2800" dirty="0">
                <a:latin typeface="Georgia" pitchFamily="18" charset="0"/>
              </a:rPr>
              <a:t> треугольника </a:t>
            </a:r>
            <a:r>
              <a:rPr lang="ru-RU" sz="2800" b="1" dirty="0">
                <a:latin typeface="Georgia" pitchFamily="18" charset="0"/>
              </a:rPr>
              <a:t>к прямой</a:t>
            </a:r>
            <a:r>
              <a:rPr lang="ru-RU" sz="2800" dirty="0">
                <a:latin typeface="Georgia" pitchFamily="18" charset="0"/>
              </a:rPr>
              <a:t>, </a:t>
            </a:r>
            <a:r>
              <a:rPr lang="ru-RU" sz="2800" i="1" dirty="0">
                <a:latin typeface="Georgia" pitchFamily="18" charset="0"/>
              </a:rPr>
              <a:t>содержащей противоположную сторону,</a:t>
            </a:r>
            <a:r>
              <a:rPr lang="ru-RU" sz="2800" dirty="0">
                <a:latin typeface="Georgia" pitchFamily="18" charset="0"/>
              </a:rPr>
              <a:t> называется </a:t>
            </a:r>
            <a:r>
              <a:rPr lang="ru-RU" sz="2800" b="1" dirty="0">
                <a:solidFill>
                  <a:srgbClr val="CC0099"/>
                </a:solidFill>
                <a:latin typeface="Georgia" pitchFamily="18" charset="0"/>
              </a:rPr>
              <a:t>высотой треугольника</a:t>
            </a:r>
            <a:r>
              <a:rPr lang="ru-RU" sz="2800" dirty="0">
                <a:solidFill>
                  <a:srgbClr val="CC0099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33400" y="1409700"/>
            <a:ext cx="2743200" cy="4038600"/>
          </a:xfrm>
          <a:prstGeom prst="triangle">
            <a:avLst>
              <a:gd name="adj" fmla="val 87163"/>
            </a:avLst>
          </a:prstGeom>
          <a:blipFill dpi="0" rotWithShape="0">
            <a:blip r:embed="rId4" cstate="email"/>
            <a:srcRect/>
            <a:tile tx="0" ty="0" sx="100000" sy="100000" flip="none" algn="tl"/>
          </a:blip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3810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390900" y="1655763"/>
          <a:ext cx="143351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5" imgW="2866667" imgH="2857899" progId="PBrush">
                  <p:embed/>
                </p:oleObj>
              </mc:Choice>
              <mc:Fallback>
                <p:oleObj r:id="rId5" imgW="2866667" imgH="2857899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655763"/>
                        <a:ext cx="1433513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04800" y="601980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E2C1D"/>
                </a:solidFill>
              </a:rPr>
              <a:t>АН – высота треугольника</a:t>
            </a:r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>
            <p:extLst/>
          </p:nvPr>
        </p:nvGraphicFramePr>
        <p:xfrm>
          <a:off x="3779912" y="1304925"/>
          <a:ext cx="2303462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7" imgW="4525007" imgH="7621064" progId="PBrush">
                  <p:embed/>
                </p:oleObj>
              </mc:Choice>
              <mc:Fallback>
                <p:oleObj r:id="rId7" imgW="4525007" imgH="7621064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304925"/>
                        <a:ext cx="2303462" cy="444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616575" y="1447800"/>
            <a:ext cx="20526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АН </a:t>
            </a:r>
            <a:r>
              <a:rPr lang="ru-RU" sz="3200">
                <a:solidFill>
                  <a:srgbClr val="000000"/>
                </a:solidFill>
                <a:latin typeface="Symbol" pitchFamily="16" charset="2"/>
              </a:rPr>
              <a:t>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3200" i="1">
                <a:solidFill>
                  <a:srgbClr val="000000"/>
                </a:solidFill>
              </a:rPr>
              <a:t>СВ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667000" y="5218113"/>
            <a:ext cx="2286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895600" y="1409700"/>
            <a:ext cx="1588" cy="4037484"/>
          </a:xfrm>
          <a:prstGeom prst="line">
            <a:avLst/>
          </a:prstGeom>
          <a:noFill/>
          <a:ln w="444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40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53 -0.08773 L -0.34636 -0.08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6 -0.08773 L -0.34636 -0.04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-0.18148 L -0.05139 0.34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1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9" grpId="0" animBg="1"/>
      <p:bldP spid="102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8382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Закрепление материала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Работа в парах.</a:t>
            </a:r>
          </a:p>
          <a:p>
            <a:r>
              <a:rPr lang="ru-RU" sz="2000" b="1" dirty="0" smtClean="0">
                <a:latin typeface="Cambria" panose="02040503050406030204" pitchFamily="18" charset="0"/>
              </a:rPr>
              <a:t>Цель: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Выяснить пересекаются ли высоты треугольника в одной точке, используя разные виды треугольников.</a:t>
            </a:r>
            <a:endParaRPr lang="ru-RU" sz="2000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Совершенствовать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навыки построения медиан, биссектрис и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высот треугольника.</a:t>
            </a:r>
            <a:endParaRPr lang="ru-RU" sz="20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E2C1D"/>
                </a:solidFill>
                <a:latin typeface="Georgia" pitchFamily="18" charset="0"/>
              </a:rPr>
              <a:t>Высоты в треугольнике</a:t>
            </a:r>
          </a:p>
        </p:txBody>
      </p:sp>
      <p:sp>
        <p:nvSpPr>
          <p:cNvPr id="15361" name="Rectangle 1"/>
          <p:cNvSpPr>
            <a:spLocks noGrp="1" noChangeArrowheads="1"/>
          </p:cNvSpPr>
          <p:nvPr>
            <p:ph idx="1"/>
          </p:nvPr>
        </p:nvSpPr>
        <p:spPr>
          <a:xfrm>
            <a:off x="4572000" y="1676400"/>
            <a:ext cx="4191000" cy="201295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dirty="0">
                <a:latin typeface="Georgia" pitchFamily="18" charset="0"/>
              </a:rPr>
              <a:t>В любом треугольнике высоты или их продолжения пересекаются в одной точке.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0" y="3962400"/>
            <a:ext cx="4191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Точку пересечения высот называют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ортоцентром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762000" y="1639888"/>
          <a:ext cx="3810000" cy="357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4" imgW="2505425" imgH="2352381" progId="PBrush">
                  <p:embed/>
                </p:oleObj>
              </mc:Choice>
              <mc:Fallback>
                <p:oleObj r:id="rId4" imgW="2505425" imgH="23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39888"/>
                        <a:ext cx="3810000" cy="3576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78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  <p:bldP spid="153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E2C1D"/>
                </a:solidFill>
                <a:latin typeface="Georgia" pitchFamily="18" charset="0"/>
              </a:rPr>
              <a:t>Высоты в треугольнике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81000" y="2743200"/>
          <a:ext cx="25050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r:id="rId4" imgW="2505425" imgH="2352381" progId="PBrush">
                  <p:embed/>
                </p:oleObj>
              </mc:Choice>
              <mc:Fallback>
                <p:oleObj r:id="rId4" imgW="2505425" imgH="2352381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2505075" cy="235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338513" y="1981200"/>
          <a:ext cx="27717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r:id="rId6" imgW="2467319" imgH="2781688" progId="PBrush">
                  <p:embed/>
                </p:oleObj>
              </mc:Choice>
              <mc:Fallback>
                <p:oleObj r:id="rId6" imgW="2467319" imgH="2781688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1981200"/>
                        <a:ext cx="2771775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6172200" y="3276600"/>
          <a:ext cx="253365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r:id="rId8" imgW="2534004" imgH="1771429" progId="PBrush">
                  <p:embed/>
                </p:oleObj>
              </mc:Choice>
              <mc:Fallback>
                <p:oleObj r:id="rId8" imgW="2534004" imgH="1771429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276600"/>
                        <a:ext cx="2533650" cy="177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676400" y="6019800"/>
          <a:ext cx="26098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r:id="rId10" imgW="2610214" imgH="371527" progId="PBrush">
                  <p:embed/>
                </p:oleObj>
              </mc:Choice>
              <mc:Fallback>
                <p:oleObj r:id="rId10" imgW="2610214" imgH="371527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19800"/>
                        <a:ext cx="26098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>
            <p:extLst/>
          </p:nvPr>
        </p:nvGraphicFramePr>
        <p:xfrm>
          <a:off x="4355976" y="6021288"/>
          <a:ext cx="2038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r:id="rId12" imgW="2038095" imgH="333333" progId="PBrush">
                  <p:embed/>
                </p:oleObj>
              </mc:Choice>
              <mc:Fallback>
                <p:oleObj r:id="rId12" imgW="2038095" imgH="333333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6021288"/>
                        <a:ext cx="20383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771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0500" y="0"/>
            <a:ext cx="8947150" cy="6850063"/>
            <a:chOff x="120" y="0"/>
            <a:chExt cx="5636" cy="4315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33" y="191"/>
              <a:ext cx="5623" cy="236"/>
              <a:chOff x="7" y="191"/>
              <a:chExt cx="5760" cy="236"/>
            </a:xfrm>
          </p:grpSpPr>
          <p:sp>
            <p:nvSpPr>
              <p:cNvPr id="9230" name="Rectangle 2"/>
              <p:cNvSpPr>
                <a:spLocks noChangeArrowheads="1"/>
              </p:cNvSpPr>
              <p:nvPr/>
            </p:nvSpPr>
            <p:spPr bwMode="auto">
              <a:xfrm rot="5400000">
                <a:off x="2841" y="-2498"/>
                <a:ext cx="91" cy="5760"/>
              </a:xfrm>
              <a:prstGeom prst="rect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9231" name="Rectangle 3"/>
              <p:cNvSpPr>
                <a:spLocks noChangeArrowheads="1"/>
              </p:cNvSpPr>
              <p:nvPr/>
            </p:nvSpPr>
            <p:spPr bwMode="auto">
              <a:xfrm rot="5400000">
                <a:off x="2841" y="-2643"/>
                <a:ext cx="91" cy="576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CC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9229" name="Rectangle 4"/>
            <p:cNvSpPr>
              <a:spLocks noChangeArrowheads="1"/>
            </p:cNvSpPr>
            <p:nvPr/>
          </p:nvSpPr>
          <p:spPr bwMode="auto">
            <a:xfrm rot="10800000">
              <a:off x="120" y="0"/>
              <a:ext cx="240" cy="4315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-3124200" y="5334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>
              <a:defRPr/>
            </a:pPr>
            <a:r>
              <a:rPr lang="ru-RU" sz="40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«Установка» :</a:t>
            </a:r>
          </a:p>
          <a:p>
            <a:pPr algn="r" eaLnBrk="1" hangingPunct="1">
              <a:defRPr/>
            </a:pPr>
            <a:r>
              <a:rPr lang="ru-RU" sz="2000" i="1" dirty="0"/>
              <a:t> </a:t>
            </a:r>
            <a:r>
              <a:rPr lang="ru-RU" sz="20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220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457200" cy="4572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75FF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52400" y="381000"/>
            <a:ext cx="609600" cy="457200"/>
          </a:xfrm>
          <a:prstGeom prst="triangle">
            <a:avLst/>
          </a:prstGeom>
          <a:gradFill flip="none" rotWithShape="1">
            <a:gsLst>
              <a:gs pos="0">
                <a:srgbClr val="0F64B1">
                  <a:tint val="66000"/>
                  <a:satMod val="160000"/>
                </a:srgbClr>
              </a:gs>
              <a:gs pos="50000">
                <a:srgbClr val="0F64B1">
                  <a:tint val="44500"/>
                  <a:satMod val="160000"/>
                </a:srgbClr>
              </a:gs>
              <a:gs pos="100000">
                <a:srgbClr val="0F64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81000" y="304800"/>
            <a:ext cx="609600" cy="457200"/>
          </a:xfrm>
          <a:prstGeom prst="triangle">
            <a:avLst/>
          </a:prstGeom>
          <a:gradFill flip="none" rotWithShape="1">
            <a:gsLst>
              <a:gs pos="0">
                <a:srgbClr val="0F64B1">
                  <a:tint val="66000"/>
                  <a:satMod val="160000"/>
                </a:srgbClr>
              </a:gs>
              <a:gs pos="50000">
                <a:srgbClr val="0F64B1">
                  <a:tint val="44500"/>
                  <a:satMod val="160000"/>
                </a:srgbClr>
              </a:gs>
              <a:gs pos="100000">
                <a:srgbClr val="0F64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52400" y="152400"/>
            <a:ext cx="609600" cy="381000"/>
          </a:xfrm>
          <a:prstGeom prst="triangle">
            <a:avLst/>
          </a:prstGeom>
          <a:gradFill flip="none" rotWithShape="1">
            <a:gsLst>
              <a:gs pos="0">
                <a:srgbClr val="0F64B1">
                  <a:tint val="66000"/>
                  <a:satMod val="160000"/>
                </a:srgbClr>
              </a:gs>
              <a:gs pos="50000">
                <a:srgbClr val="0F64B1">
                  <a:tint val="44500"/>
                  <a:satMod val="160000"/>
                </a:srgbClr>
              </a:gs>
              <a:gs pos="100000">
                <a:srgbClr val="0F64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66800"/>
            <a:ext cx="8991600" cy="132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40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«Развивать и тренировать своё геометрическое зрение.»</a:t>
            </a:r>
            <a:endParaRPr lang="ru-RU" sz="4000" dirty="0"/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0" y="2744956"/>
            <a:ext cx="7467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4400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Кто ничего не замечает,</a:t>
            </a:r>
            <a:endParaRPr lang="ru-RU" altLang="ru-RU" sz="4400" dirty="0">
              <a:ea typeface="Times New Roman" pitchFamily="18" charset="0"/>
              <a:cs typeface="Calibri" pitchFamily="34" charset="0"/>
            </a:endParaRPr>
          </a:p>
          <a:p>
            <a:r>
              <a:rPr lang="ru-RU" altLang="ru-RU" sz="4400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Тот ничего не изучает.</a:t>
            </a:r>
            <a:endParaRPr lang="ru-RU" altLang="ru-RU" sz="4400" dirty="0">
              <a:ea typeface="Times New Roman" pitchFamily="18" charset="0"/>
              <a:cs typeface="Calibri" pitchFamily="34" charset="0"/>
            </a:endParaRPr>
          </a:p>
          <a:p>
            <a:r>
              <a:rPr lang="ru-RU" altLang="ru-RU" sz="4400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Кто ничего не изучает,</a:t>
            </a:r>
            <a:endParaRPr lang="ru-RU" altLang="ru-RU" sz="4400" dirty="0">
              <a:ea typeface="Times New Roman" pitchFamily="18" charset="0"/>
              <a:cs typeface="Calibri" pitchFamily="34" charset="0"/>
            </a:endParaRPr>
          </a:p>
          <a:p>
            <a:r>
              <a:rPr lang="ru-RU" altLang="ru-RU" sz="4400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Тот вечно хнычет и скучает.</a:t>
            </a:r>
            <a:endParaRPr lang="ru-RU" altLang="ru-RU" sz="4400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226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88A8B-6F34-4430-8E92-C9FD21289CA1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anose="02040503050406030204" pitchFamily="18" charset="0"/>
              </a:rPr>
              <a:t>Диагностика усвоения понятий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112" y="1901825"/>
            <a:ext cx="81057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0" y="205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прямой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4303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ерпендикуляр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79606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540" y="527482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 лежащей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58319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перпендикуляр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545949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один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9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48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67000" y="243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стороны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медианой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572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противоположной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94133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биссектрисой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0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9248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2438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прямой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43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сторону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высотой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одной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2660" y="45603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пересекаются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92966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 продолжения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479786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одной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2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924800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33600" y="368808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574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900" y="40762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серединой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3272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424207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луч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760" y="469654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93752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0" y="54102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перпендикуляром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9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34680"/>
            <a:ext cx="7696200" cy="2127520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2819400"/>
            <a:ext cx="872987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044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96" y="533400"/>
            <a:ext cx="7696200" cy="2580761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4096" y="3581400"/>
            <a:ext cx="7696200" cy="24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278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838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E2C1D"/>
                </a:solidFill>
                <a:latin typeface="Cambria" panose="02040503050406030204" pitchFamily="18" charset="0"/>
              </a:rPr>
              <a:t>Домашнее задание</a:t>
            </a:r>
          </a:p>
        </p:txBody>
      </p:sp>
      <p:sp>
        <p:nvSpPr>
          <p:cNvPr id="18433" name="Rectangle 1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808540" cy="51054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2" charset="0"/>
                <a:cs typeface="Arial Unicode MS" pitchFamily="3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 Unicode MS" pitchFamily="32" charset="0"/>
              </a:rPr>
              <a:t>п. 16,17,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 Unicode MS" pitchFamily="32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 Unicode MS" pitchFamily="32" charset="0"/>
              </a:rPr>
              <a:t>знать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 Unicode MS" pitchFamily="32" charset="0"/>
              </a:rPr>
              <a:t>основные определения и формулировки утверждений и теорем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 Unicode MS" pitchFamily="32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 Unicode MS" pitchFamily="32" charset="0"/>
              </a:rPr>
              <a:t>№ 100-103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 Unicode MS" pitchFamily="32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5979" y="5112157"/>
            <a:ext cx="5601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Повторение материала.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2000" y="4419600"/>
            <a:ext cx="7696200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27" y="1981200"/>
            <a:ext cx="76962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40" y="3160395"/>
            <a:ext cx="7343775" cy="933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88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197905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MD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415" y="229015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092" y="26305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FD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900" y="341934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вершины</a:t>
            </a:r>
            <a:endParaRPr lang="ru-RU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41934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2 равных</a:t>
            </a:r>
            <a:endParaRPr lang="ru-RU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3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337321"/>
            <a:ext cx="6341386" cy="5911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6844" y="473942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9744" y="47115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2644" y="473942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5544" y="4748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8744" y="504664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9744" y="504664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0744" y="504449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1744" y="504449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0744" y="541597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2748" y="5785309"/>
            <a:ext cx="4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4644" y="50341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7544" y="503043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1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327212" y="228536"/>
            <a:ext cx="8123368" cy="289572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429128"/>
            <a:ext cx="7917180" cy="774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Группа 12"/>
          <p:cNvGrpSpPr/>
          <p:nvPr/>
        </p:nvGrpSpPr>
        <p:grpSpPr>
          <a:xfrm>
            <a:off x="6019604" y="4183601"/>
            <a:ext cx="2012991" cy="1977369"/>
            <a:chOff x="5561526" y="4121690"/>
            <a:chExt cx="2012991" cy="1977369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561526" y="4827912"/>
              <a:ext cx="198510" cy="2626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3200" dirty="0">
                  <a:solidFill>
                    <a:srgbClr val="000000"/>
                  </a:solidFill>
                  <a:effectLst/>
                </a:rPr>
                <a:t>а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686613" y="4121690"/>
              <a:ext cx="187366" cy="2626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3200" dirty="0">
                  <a:solidFill>
                    <a:srgbClr val="000000"/>
                  </a:solidFill>
                  <a:effectLst/>
                </a:rPr>
                <a:t>в</a:t>
              </a: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rot="16200000" flipV="1">
              <a:off x="5550728" y="5166477"/>
              <a:ext cx="186516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536065" y="4959237"/>
              <a:ext cx="215923" cy="2626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>
                  <a:solidFill>
                    <a:srgbClr val="000000"/>
                  </a:solidFill>
                  <a:effectLst/>
                </a:rPr>
                <a:t>А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735687" y="4959237"/>
              <a:ext cx="18388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529030" y="4785459"/>
              <a:ext cx="126072" cy="13024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6553200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i="0" dirty="0" err="1" smtClean="0">
                <a:effectLst/>
              </a:rPr>
              <a:t>См.мультимедийную</a:t>
            </a:r>
            <a:r>
              <a:rPr lang="ru-RU" sz="1200" b="0" i="0" dirty="0" smtClean="0">
                <a:effectLst/>
              </a:rPr>
              <a:t> презентацию.</a:t>
            </a:r>
            <a:endParaRPr lang="ru-RU" sz="1200" b="0" i="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40" y="2560320"/>
            <a:ext cx="3962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645" y="2533888"/>
            <a:ext cx="6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&lt;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3188" y="640080"/>
            <a:ext cx="157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тупой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 flipH="1" flipV="1">
            <a:off x="6142110" y="1371600"/>
            <a:ext cx="723275" cy="53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95020" y="2533888"/>
            <a:ext cx="7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90 </a:t>
            </a:r>
            <a:r>
              <a:rPr lang="ru-RU" baseline="30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3631605"/>
            <a:ext cx="258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   прямых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4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314450"/>
            <a:ext cx="8839200" cy="2266950"/>
          </a:xfrm>
        </p:spPr>
        <p:txBody>
          <a:bodyPr/>
          <a:lstStyle/>
          <a:p>
            <a:pPr algn="r"/>
            <a:r>
              <a:rPr lang="ru-RU" sz="5400" b="1" dirty="0" smtClean="0">
                <a:latin typeface="Georgia" pitchFamily="18" charset="0"/>
              </a:rPr>
              <a:t> </a:t>
            </a:r>
            <a:r>
              <a:rPr lang="ru-RU" sz="4400" b="1" dirty="0" smtClean="0">
                <a:latin typeface="Georgia" pitchFamily="18" charset="0"/>
              </a:rPr>
              <a:t>Медианы, биссектрисы и высоты треугольника.</a:t>
            </a:r>
            <a:endParaRPr lang="ru-RU" sz="4400" b="1" dirty="0">
              <a:latin typeface="Georgia" pitchFamily="18" charset="0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3200400" y="6172200"/>
            <a:ext cx="55514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4800" y="914400"/>
            <a:ext cx="365834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 dirty="0">
                <a:solidFill>
                  <a:srgbClr val="002060"/>
                </a:solidFill>
                <a:latin typeface="Georgia" pitchFamily="18" charset="0"/>
              </a:rPr>
              <a:t>Тема урока: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838200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Планируемые результаты.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828800"/>
            <a:ext cx="7696200" cy="4038600"/>
          </a:xfrm>
        </p:spPr>
        <p:txBody>
          <a:bodyPr/>
          <a:lstStyle/>
          <a:p>
            <a:r>
              <a:rPr lang="ru-RU" sz="2000" dirty="0" smtClean="0">
                <a:latin typeface="Cambria" pitchFamily="18" charset="0"/>
              </a:rPr>
              <a:t>Научиться различать понятия медианы, высоты и биссектрисы треугольника, перпендикуляра к прямой. </a:t>
            </a:r>
          </a:p>
          <a:p>
            <a:r>
              <a:rPr lang="x-none" sz="2000" i="1" smtClean="0">
                <a:latin typeface="Cambria" pitchFamily="18" charset="0"/>
              </a:rPr>
              <a:t>Познавательные: </a:t>
            </a:r>
            <a:r>
              <a:rPr lang="ru-RU" sz="2000" dirty="0" smtClean="0">
                <a:latin typeface="Cambria" pitchFamily="18" charset="0"/>
              </a:rPr>
              <a:t>   учиться</a:t>
            </a:r>
            <a:r>
              <a:rPr lang="x-none" sz="2000" smtClean="0">
                <a:latin typeface="Cambria" pitchFamily="18" charset="0"/>
              </a:rPr>
              <a:t> устанавливать причинно-следственные связи, строить логическое рассуждение, умозаключение.</a:t>
            </a:r>
            <a:endParaRPr lang="ru-RU" sz="2000" dirty="0" smtClean="0">
              <a:latin typeface="Cambria" pitchFamily="18" charset="0"/>
            </a:endParaRPr>
          </a:p>
          <a:p>
            <a:r>
              <a:rPr lang="x-none" sz="2000" i="1" smtClean="0">
                <a:latin typeface="Cambria" pitchFamily="18" charset="0"/>
              </a:rPr>
              <a:t>Регулятивные:</a:t>
            </a:r>
            <a:r>
              <a:rPr lang="x-none" sz="2000" smtClean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  учиться</a:t>
            </a:r>
            <a:r>
              <a:rPr lang="x-none" sz="2000" smtClean="0">
                <a:latin typeface="Cambria" pitchFamily="18" charset="0"/>
              </a:rPr>
              <a:t> самостоятельно планировать альтернативные пути достижения целей.</a:t>
            </a:r>
            <a:endParaRPr lang="ru-RU" sz="2000" dirty="0" smtClean="0">
              <a:latin typeface="Cambria" pitchFamily="18" charset="0"/>
            </a:endParaRPr>
          </a:p>
          <a:p>
            <a:r>
              <a:rPr lang="x-none" sz="2000" i="1" smtClean="0">
                <a:latin typeface="Cambria" pitchFamily="18" charset="0"/>
              </a:rPr>
              <a:t>Коммуникативные:</a:t>
            </a:r>
            <a:r>
              <a:rPr lang="x-none" sz="2000" smtClean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  учиться</a:t>
            </a:r>
            <a:r>
              <a:rPr lang="x-none" sz="2000" smtClean="0">
                <a:latin typeface="Cambria" pitchFamily="18" charset="0"/>
              </a:rPr>
              <a:t> организовывать учебное сотрудничество и совместную деятельность с учителем и сверстниками.</a:t>
            </a:r>
            <a:endParaRPr lang="ru-RU" sz="2000" dirty="0" smtClean="0">
              <a:latin typeface="Cambria" pitchFamily="18" charset="0"/>
            </a:endParaRPr>
          </a:p>
          <a:p>
            <a:r>
              <a:rPr lang="ru-RU" sz="2000" i="1" dirty="0" smtClean="0">
                <a:latin typeface="Cambria" pitchFamily="18" charset="0"/>
              </a:rPr>
              <a:t>Личностные:</a:t>
            </a:r>
            <a:r>
              <a:rPr lang="ru-RU" sz="2000" dirty="0" smtClean="0">
                <a:latin typeface="Cambria" pitchFamily="18" charset="0"/>
              </a:rPr>
              <a:t> проявлять познавательный интерес к изучению предмета</a:t>
            </a: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228600" y="5181600"/>
            <a:ext cx="419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4735513"/>
            <a:ext cx="371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7400" y="2373313"/>
            <a:ext cx="400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1524000" y="4724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524000" y="4724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981200" y="4572000"/>
            <a:ext cx="434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>
                <a:latin typeface="Calibri" panose="020F0502020204030204" pitchFamily="34" charset="0"/>
              </a:rPr>
              <a:t>Н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1828800" y="27432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1828800" y="51054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1905000" y="28956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505200" y="2110770"/>
            <a:ext cx="54324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i="0" dirty="0">
                <a:latin typeface="Calibri" panose="020F0502020204030204" pitchFamily="34" charset="0"/>
              </a:rPr>
              <a:t>Отрезок</a:t>
            </a:r>
            <a:r>
              <a:rPr lang="ru-RU" altLang="ru-RU" sz="3200" b="0" i="0" dirty="0">
                <a:latin typeface="Calibri" panose="020F0502020204030204" pitchFamily="34" charset="0"/>
              </a:rPr>
              <a:t> АН – </a:t>
            </a:r>
            <a:r>
              <a:rPr lang="ru-RU" altLang="ru-RU" sz="3200" b="0" i="0" dirty="0">
                <a:solidFill>
                  <a:srgbClr val="FF0000"/>
                </a:solidFill>
                <a:latin typeface="Calibri" panose="020F0502020204030204" pitchFamily="34" charset="0"/>
              </a:rPr>
              <a:t>перпендикуляр</a:t>
            </a:r>
            <a:r>
              <a:rPr lang="ru-RU" altLang="ru-RU" sz="3200" b="0" i="0" dirty="0">
                <a:latin typeface="Calibri" panose="020F0502020204030204" pitchFamily="34" charset="0"/>
              </a:rPr>
              <a:t>,</a:t>
            </a:r>
          </a:p>
          <a:p>
            <a:pPr algn="ctr"/>
            <a:r>
              <a:rPr lang="ru-RU" altLang="ru-RU" sz="3200" b="0" i="0" dirty="0">
                <a:latin typeface="Calibri" panose="020F0502020204030204" pitchFamily="34" charset="0"/>
              </a:rPr>
              <a:t>опущенный из </a:t>
            </a:r>
            <a:r>
              <a:rPr lang="ru-RU" altLang="ru-RU" sz="3200" b="0" dirty="0">
                <a:latin typeface="Calibri" panose="020F0502020204030204" pitchFamily="34" charset="0"/>
              </a:rPr>
              <a:t>точки А </a:t>
            </a:r>
          </a:p>
          <a:p>
            <a:pPr algn="ctr"/>
            <a:r>
              <a:rPr lang="ru-RU" altLang="ru-RU" sz="3200" b="0" dirty="0">
                <a:latin typeface="Calibri" panose="020F0502020204030204" pitchFamily="34" charset="0"/>
              </a:rPr>
              <a:t>на прямую а</a:t>
            </a:r>
            <a:r>
              <a:rPr lang="ru-RU" altLang="ru-RU" sz="3200" b="0" i="0" dirty="0">
                <a:latin typeface="Calibri" panose="020F0502020204030204" pitchFamily="34" charset="0"/>
              </a:rPr>
              <a:t>, если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04800" y="5410200"/>
            <a:ext cx="53340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1025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76288" indent="-1936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1550" indent="-1905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287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859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431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0350" indent="-1905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ru-RU" sz="2800">
                <a:latin typeface="Calibri" panose="020F0502020204030204" pitchFamily="34" charset="0"/>
              </a:rPr>
              <a:t>Основание перпендикуляра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791199" y="3916362"/>
            <a:ext cx="365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AutoNum type="arabicParenR"/>
            </a:pPr>
            <a:r>
              <a:rPr lang="ru-RU" alt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 АН </a:t>
            </a:r>
            <a:r>
              <a:rPr lang="ru-RU" altLang="ru-RU" sz="3200" b="1" i="0" dirty="0">
                <a:solidFill>
                  <a:schemeClr val="tx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</a:t>
            </a:r>
            <a:r>
              <a:rPr lang="ru-RU" altLang="ru-RU" sz="3200" b="1" dirty="0">
                <a:solidFill>
                  <a:schemeClr val="tx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а,</a:t>
            </a:r>
          </a:p>
          <a:p>
            <a:pPr algn="l">
              <a:spcBef>
                <a:spcPct val="50000"/>
              </a:spcBef>
              <a:buFontTx/>
              <a:buAutoNum type="arabicParenR"/>
            </a:pPr>
            <a:r>
              <a:rPr lang="ru-RU" altLang="ru-RU" sz="3200" b="1" dirty="0">
                <a:solidFill>
                  <a:schemeClr val="tx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А  а, Н а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838200"/>
            <a:ext cx="4648200" cy="5105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291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  <p:bldP spid="9223" grpId="0" animBg="1"/>
      <p:bldP spid="9224" grpId="0"/>
      <p:bldP spid="9226" grpId="0" animBg="1"/>
      <p:bldP spid="9227" grpId="0" animBg="1"/>
      <p:bldP spid="9230" grpId="0"/>
      <p:bldP spid="92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7136"/>
            <a:ext cx="8817735" cy="944562"/>
          </a:xfrm>
        </p:spPr>
        <p:txBody>
          <a:bodyPr/>
          <a:lstStyle/>
          <a:p>
            <a:r>
              <a:rPr lang="ru-RU" altLang="ru-RU" sz="4000" b="1" dirty="0">
                <a:solidFill>
                  <a:schemeClr val="tx2"/>
                </a:solidFill>
                <a:latin typeface="Cambria" panose="02040503050406030204" pitchFamily="18" charset="0"/>
              </a:rPr>
              <a:t>МК – перпендикуляр к прямой </a:t>
            </a:r>
            <a:r>
              <a:rPr lang="ru-RU" altLang="ru-RU" sz="4000" b="1" i="1" dirty="0">
                <a:solidFill>
                  <a:schemeClr val="tx2"/>
                </a:solidFill>
                <a:latin typeface="Cambria" panose="02040503050406030204" pitchFamily="18" charset="0"/>
              </a:rPr>
              <a:t>а</a:t>
            </a:r>
            <a:r>
              <a:rPr lang="ru-RU" altLang="ru-RU" sz="4000" b="1" dirty="0">
                <a:solidFill>
                  <a:schemeClr val="tx2"/>
                </a:solidFill>
                <a:latin typeface="Cambria" panose="02040503050406030204" pitchFamily="18" charset="0"/>
              </a:rPr>
              <a:t>?</a:t>
            </a:r>
          </a:p>
        </p:txBody>
      </p: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457200" y="1371600"/>
            <a:ext cx="3124200" cy="2271713"/>
            <a:chOff x="288" y="864"/>
            <a:chExt cx="1968" cy="1431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 flipV="1">
              <a:off x="336" y="1440"/>
              <a:ext cx="192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200" y="1104"/>
              <a:ext cx="384" cy="1008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H="1">
              <a:off x="1248" y="158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1248" y="1632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864" y="864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b="1">
                  <a:latin typeface="Calibri" panose="020F0502020204030204" pitchFamily="34" charset="0"/>
                </a:rPr>
                <a:t>М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296" y="1968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b="1">
                  <a:latin typeface="Calibri" panose="020F0502020204030204" pitchFamily="34" charset="0"/>
                </a:rPr>
                <a:t>К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88" y="1728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b="1">
                  <a:latin typeface="Calibri" panose="020F0502020204030204" pitchFamily="34" charset="0"/>
                </a:rPr>
                <a:t>а</a:t>
              </a:r>
            </a:p>
          </p:txBody>
        </p:sp>
      </p:grp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4403725" y="1065213"/>
            <a:ext cx="3121025" cy="1979612"/>
            <a:chOff x="2774" y="671"/>
            <a:chExt cx="1966" cy="1247"/>
          </a:xfrm>
        </p:grpSpPr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rot="1176378" flipV="1">
              <a:off x="2820" y="1294"/>
              <a:ext cx="192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rot="1176378">
              <a:off x="3802" y="981"/>
              <a:ext cx="209" cy="58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 rot="1176378" flipH="1">
              <a:off x="3779" y="1454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rot="1176378">
              <a:off x="3750" y="1480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3607" y="671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b="1">
                  <a:latin typeface="Calibri" panose="020F0502020204030204" pitchFamily="34" charset="0"/>
                </a:rPr>
                <a:t>М</a:t>
              </a:r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3840" y="1584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b="1">
                  <a:latin typeface="Calibri" panose="020F0502020204030204" pitchFamily="34" charset="0"/>
                </a:rPr>
                <a:t>К</a:t>
              </a:r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2774" y="1292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b="1">
                  <a:latin typeface="Calibri" panose="020F0502020204030204" pitchFamily="34" charset="0"/>
                </a:rPr>
                <a:t>а</a:t>
              </a:r>
            </a:p>
          </p:txBody>
        </p:sp>
      </p:grpSp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3429000" y="3124200"/>
            <a:ext cx="3140075" cy="3429000"/>
            <a:chOff x="2160" y="1968"/>
            <a:chExt cx="1978" cy="2160"/>
          </a:xfrm>
        </p:grpSpPr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rot="744445" flipV="1">
              <a:off x="2218" y="2401"/>
              <a:ext cx="192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rot="744445">
              <a:off x="3269" y="2978"/>
              <a:ext cx="314" cy="86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rot="744445" flipH="1">
              <a:off x="3160" y="2553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rot="744445">
              <a:off x="3141" y="2589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 rot="-163540">
              <a:off x="3360" y="2784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b="1">
                  <a:latin typeface="Calibri" panose="020F0502020204030204" pitchFamily="34" charset="0"/>
                </a:rPr>
                <a:t>М</a:t>
              </a:r>
            </a:p>
          </p:txBody>
        </p:sp>
        <p:sp>
          <p:nvSpPr>
            <p:cNvPr id="13339" name="Text Box 27"/>
            <p:cNvSpPr txBox="1">
              <a:spLocks noChangeArrowheads="1"/>
            </p:cNvSpPr>
            <p:nvPr/>
          </p:nvSpPr>
          <p:spPr bwMode="auto">
            <a:xfrm>
              <a:off x="3504" y="360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b="1">
                  <a:latin typeface="Calibri" panose="020F0502020204030204" pitchFamily="34" charset="0"/>
                </a:rPr>
                <a:t>К</a:t>
              </a:r>
            </a:p>
          </p:txBody>
        </p:sp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 rot="-335309">
              <a:off x="2160" y="2505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b="1">
                  <a:latin typeface="Calibri" panose="020F0502020204030204" pitchFamily="34" charset="0"/>
                </a:rPr>
                <a:t>а</a:t>
              </a:r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H="1" flipV="1">
              <a:off x="3216" y="1968"/>
              <a:ext cx="288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6477000" y="1295400"/>
            <a:ext cx="914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6600" b="1">
                <a:solidFill>
                  <a:srgbClr val="CC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2286000" y="1295400"/>
            <a:ext cx="914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6600" b="1">
                <a:solidFill>
                  <a:srgbClr val="CC0000"/>
                </a:solidFill>
                <a:latin typeface="Calibri" panose="020F0502020204030204" pitchFamily="34" charset="0"/>
              </a:rPr>
              <a:t>–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6172200" y="4572000"/>
            <a:ext cx="914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6600" b="1">
                <a:solidFill>
                  <a:srgbClr val="CC0000"/>
                </a:solidFill>
                <a:latin typeface="Calibri" panose="020F050202020403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53988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" grpId="0"/>
      <p:bldP spid="13344" grpId="0"/>
      <p:bldP spid="133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3079</TotalTime>
  <Words>578</Words>
  <Application>Microsoft Office PowerPoint</Application>
  <PresentationFormat>Экран (4:3)</PresentationFormat>
  <Paragraphs>178</Paragraphs>
  <Slides>26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Апекс</vt:lpstr>
      <vt:lpstr>Точечный рисунок</vt:lpstr>
      <vt:lpstr>Презентация PowerPoint</vt:lpstr>
      <vt:lpstr>Презентация PowerPoint</vt:lpstr>
      <vt:lpstr>Повторение материала.</vt:lpstr>
      <vt:lpstr>Презентация PowerPoint</vt:lpstr>
      <vt:lpstr>Презентация PowerPoint</vt:lpstr>
      <vt:lpstr> Медианы, биссектрисы и высоты треугольника.</vt:lpstr>
      <vt:lpstr>Планируемые результаты.</vt:lpstr>
      <vt:lpstr>Презентация PowerPoint</vt:lpstr>
      <vt:lpstr>МК – перпендикуляр к прямой а?</vt:lpstr>
      <vt:lpstr>Презентация PowerPoint</vt:lpstr>
      <vt:lpstr>Презентация PowerPoint</vt:lpstr>
      <vt:lpstr>Медиана треугольника</vt:lpstr>
      <vt:lpstr>Медианы в треугольнике</vt:lpstr>
      <vt:lpstr>Биссектриса треугольника</vt:lpstr>
      <vt:lpstr>Биссектрисы в треугольнике</vt:lpstr>
      <vt:lpstr>Высота треугольника</vt:lpstr>
      <vt:lpstr>Закрепление материала</vt:lpstr>
      <vt:lpstr>Высоты в треугольнике</vt:lpstr>
      <vt:lpstr>Высоты в треугольнике</vt:lpstr>
      <vt:lpstr>Диагностика усвоения понятий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Геометрия 7 класс</dc:subject>
  <dc:creator>Малая</dc:creator>
  <cp:lastModifiedBy>Светлана</cp:lastModifiedBy>
  <cp:revision>117</cp:revision>
  <cp:lastPrinted>1601-01-01T00:00:00Z</cp:lastPrinted>
  <dcterms:created xsi:type="dcterms:W3CDTF">1601-01-01T00:00:00Z</dcterms:created>
  <dcterms:modified xsi:type="dcterms:W3CDTF">2023-05-30T02:49:07Z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2749677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  <property fmtid="{D5CDD505-2E9C-101B-9397-08002B2CF9AE}" pid="5" name="Version">
    <vt:i4>1</vt:i4>
  </property>
</Properties>
</file>