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275" r:id="rId3"/>
    <p:sldId id="276" r:id="rId4"/>
    <p:sldId id="257" r:id="rId5"/>
    <p:sldId id="258" r:id="rId6"/>
    <p:sldId id="259" r:id="rId7"/>
    <p:sldId id="260" r:id="rId8"/>
    <p:sldId id="262" r:id="rId9"/>
    <p:sldId id="263" r:id="rId10"/>
    <p:sldId id="264" r:id="rId11"/>
    <p:sldId id="265" r:id="rId12"/>
    <p:sldId id="266" r:id="rId13"/>
    <p:sldId id="274" r:id="rId14"/>
    <p:sldId id="267" r:id="rId15"/>
    <p:sldId id="268" r:id="rId16"/>
    <p:sldId id="269" r:id="rId17"/>
    <p:sldId id="270"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93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214793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242852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63183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204236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2955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3801875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2867414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3537603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2420018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278449AD-1CBF-4D90-A00D-BCD1B42E6592}" type="datetimeFigureOut">
              <a:rPr lang="ru-RU" smtClean="0"/>
              <a:t>10.06.2023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373635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278449AD-1CBF-4D90-A00D-BCD1B42E6592}" type="datetimeFigureOut">
              <a:rPr lang="ru-RU" smtClean="0"/>
              <a:t>10.06.2023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842399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78449AD-1CBF-4D90-A00D-BCD1B42E6592}" type="datetimeFigureOut">
              <a:rPr lang="ru-RU" smtClean="0"/>
              <a:t>10.06.2023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3485245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78449AD-1CBF-4D90-A00D-BCD1B42E6592}" type="datetimeFigureOut">
              <a:rPr lang="ru-RU" smtClean="0"/>
              <a:t>10.06.2023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2855235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449AD-1CBF-4D90-A00D-BCD1B42E6592}" type="datetimeFigureOut">
              <a:rPr lang="ru-RU" smtClean="0"/>
              <a:t>10.06.2023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388404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278449AD-1CBF-4D90-A00D-BCD1B42E6592}" type="datetimeFigureOut">
              <a:rPr lang="ru-RU" smtClean="0"/>
              <a:t>10.06.2023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1657389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278449AD-1CBF-4D90-A00D-BCD1B42E6592}" type="datetimeFigureOut">
              <a:rPr lang="ru-RU" smtClean="0"/>
              <a:t>10.06.2023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AA6FFC0-02FD-4336-91BC-AD44D8846070}" type="slidenum">
              <a:rPr lang="ru-RU" smtClean="0"/>
              <a:t>‹#›</a:t>
            </a:fld>
            <a:endParaRPr lang="ru-RU"/>
          </a:p>
        </p:txBody>
      </p:sp>
    </p:spTree>
    <p:extLst>
      <p:ext uri="{BB962C8B-B14F-4D97-AF65-F5344CB8AC3E}">
        <p14:creationId xmlns:p14="http://schemas.microsoft.com/office/powerpoint/2010/main" val="712495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78449AD-1CBF-4D90-A00D-BCD1B42E6592}" type="datetimeFigureOut">
              <a:rPr lang="ru-RU" smtClean="0"/>
              <a:t>10.06.2023</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8AA6FFC0-02FD-4336-91BC-AD44D8846070}" type="slidenum">
              <a:rPr lang="ru-RU" smtClean="0"/>
              <a:t>‹#›</a:t>
            </a:fld>
            <a:endParaRPr lang="ru-RU"/>
          </a:p>
        </p:txBody>
      </p:sp>
    </p:spTree>
    <p:extLst>
      <p:ext uri="{BB962C8B-B14F-4D97-AF65-F5344CB8AC3E}">
        <p14:creationId xmlns:p14="http://schemas.microsoft.com/office/powerpoint/2010/main" val="121339130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3833BF-A809-9722-A355-ADC7F7C4F33E}"/>
              </a:ext>
            </a:extLst>
          </p:cNvPr>
          <p:cNvSpPr>
            <a:spLocks noGrp="1"/>
          </p:cNvSpPr>
          <p:nvPr>
            <p:ph type="ctrTitle"/>
          </p:nvPr>
        </p:nvSpPr>
        <p:spPr>
          <a:xfrm>
            <a:off x="694944" y="414529"/>
            <a:ext cx="8985504" cy="719328"/>
          </a:xfrm>
        </p:spPr>
        <p:txBody>
          <a:bodyPr/>
          <a:lstStyle/>
          <a:p>
            <a:pPr algn="ctr"/>
            <a:r>
              <a:rPr lang="ru-RU" sz="3600" dirty="0"/>
              <a:t>Внеклассное  мероприятие </a:t>
            </a:r>
          </a:p>
        </p:txBody>
      </p:sp>
      <p:sp>
        <p:nvSpPr>
          <p:cNvPr id="3" name="Подзаголовок 2">
            <a:extLst>
              <a:ext uri="{FF2B5EF4-FFF2-40B4-BE49-F238E27FC236}">
                <a16:creationId xmlns:a16="http://schemas.microsoft.com/office/drawing/2014/main" id="{9444BA2C-F187-F6D9-9A99-AC4D1D723627}"/>
              </a:ext>
            </a:extLst>
          </p:cNvPr>
          <p:cNvSpPr>
            <a:spLocks noGrp="1"/>
          </p:cNvSpPr>
          <p:nvPr>
            <p:ph type="subTitle" idx="1"/>
          </p:nvPr>
        </p:nvSpPr>
        <p:spPr>
          <a:xfrm>
            <a:off x="963168" y="2231136"/>
            <a:ext cx="9692640" cy="2560320"/>
          </a:xfrm>
        </p:spPr>
        <p:txBody>
          <a:bodyPr>
            <a:normAutofit/>
          </a:bodyPr>
          <a:lstStyle/>
          <a:p>
            <a:pPr algn="ctr"/>
            <a:r>
              <a:rPr lang="ru-RU" sz="4400" dirty="0">
                <a:solidFill>
                  <a:srgbClr val="7030A0"/>
                </a:solidFill>
              </a:rPr>
              <a:t>Краеведческая игра </a:t>
            </a:r>
          </a:p>
          <a:p>
            <a:pPr algn="ctr"/>
            <a:r>
              <a:rPr lang="ru-RU" sz="4400" dirty="0">
                <a:solidFill>
                  <a:srgbClr val="7030A0"/>
                </a:solidFill>
              </a:rPr>
              <a:t>«Люби и знай родной край!»</a:t>
            </a:r>
          </a:p>
        </p:txBody>
      </p:sp>
    </p:spTree>
    <p:extLst>
      <p:ext uri="{BB962C8B-B14F-4D97-AF65-F5344CB8AC3E}">
        <p14:creationId xmlns:p14="http://schemas.microsoft.com/office/powerpoint/2010/main" val="2756618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6068C6-C370-3C81-7A5A-969E6F340C76}"/>
              </a:ext>
            </a:extLst>
          </p:cNvPr>
          <p:cNvSpPr>
            <a:spLocks noGrp="1"/>
          </p:cNvSpPr>
          <p:nvPr>
            <p:ph type="title"/>
          </p:nvPr>
        </p:nvSpPr>
        <p:spPr>
          <a:xfrm>
            <a:off x="677334" y="609600"/>
            <a:ext cx="8596668" cy="426720"/>
          </a:xfrm>
        </p:spPr>
        <p:txBody>
          <a:bodyPr>
            <a:normAutofit fontScale="90000"/>
          </a:bodyPr>
          <a:lstStyle/>
          <a:p>
            <a:endParaRPr lang="ru-RU" sz="2400" dirty="0"/>
          </a:p>
        </p:txBody>
      </p:sp>
      <p:pic>
        <p:nvPicPr>
          <p:cNvPr id="4" name="Объект 3">
            <a:extLst>
              <a:ext uri="{FF2B5EF4-FFF2-40B4-BE49-F238E27FC236}">
                <a16:creationId xmlns:a16="http://schemas.microsoft.com/office/drawing/2014/main" id="{1A37F66F-392A-6C03-8BB2-7239B3D48AA3}"/>
              </a:ext>
            </a:extLst>
          </p:cNvPr>
          <p:cNvPicPr>
            <a:picLocks noGrp="1" noChangeAspect="1"/>
          </p:cNvPicPr>
          <p:nvPr>
            <p:ph sz="half" idx="1"/>
          </p:nvPr>
        </p:nvPicPr>
        <p:blipFill>
          <a:blip r:embed="rId2"/>
          <a:stretch>
            <a:fillRect/>
          </a:stretch>
        </p:blipFill>
        <p:spPr>
          <a:xfrm>
            <a:off x="663362" y="1450848"/>
            <a:ext cx="5432638" cy="4901184"/>
          </a:xfrm>
          <a:prstGeom prst="rect">
            <a:avLst/>
          </a:prstGeom>
        </p:spPr>
      </p:pic>
      <p:sp>
        <p:nvSpPr>
          <p:cNvPr id="3" name="Объект 2">
            <a:extLst>
              <a:ext uri="{FF2B5EF4-FFF2-40B4-BE49-F238E27FC236}">
                <a16:creationId xmlns:a16="http://schemas.microsoft.com/office/drawing/2014/main" id="{E3DA50F8-173D-23DC-3BC4-C6B804E12552}"/>
              </a:ext>
            </a:extLst>
          </p:cNvPr>
          <p:cNvSpPr>
            <a:spLocks noGrp="1"/>
          </p:cNvSpPr>
          <p:nvPr>
            <p:ph sz="half" idx="2"/>
          </p:nvPr>
        </p:nvSpPr>
        <p:spPr>
          <a:xfrm>
            <a:off x="6465442" y="1609345"/>
            <a:ext cx="5202302" cy="4432018"/>
          </a:xfrm>
        </p:spPr>
        <p:txBody>
          <a:bodyPr>
            <a:noAutofit/>
          </a:bodyPr>
          <a:lstStyle/>
          <a:p>
            <a:pPr marL="0" indent="0">
              <a:buNone/>
            </a:pPr>
            <a:r>
              <a:rPr lang="ru-RU" sz="2400" dirty="0">
                <a:solidFill>
                  <a:srgbClr val="7030A0"/>
                </a:solidFill>
              </a:rPr>
              <a:t>По поводу происхождения названия реки существует несколько версий. Слово происходит от:</a:t>
            </a:r>
            <a:br>
              <a:rPr lang="ru-RU" sz="2400" dirty="0">
                <a:solidFill>
                  <a:srgbClr val="7030A0"/>
                </a:solidFill>
              </a:rPr>
            </a:br>
            <a:r>
              <a:rPr lang="ru-RU" sz="2400" dirty="0">
                <a:solidFill>
                  <a:srgbClr val="7030A0"/>
                </a:solidFill>
              </a:rPr>
              <a:t>•	латинского «</a:t>
            </a:r>
            <a:r>
              <a:rPr lang="ru-RU" sz="2400" dirty="0" err="1">
                <a:solidFill>
                  <a:srgbClr val="7030A0"/>
                </a:solidFill>
              </a:rPr>
              <a:t>aqua</a:t>
            </a:r>
            <a:r>
              <a:rPr lang="ru-RU" sz="2400" dirty="0">
                <a:solidFill>
                  <a:srgbClr val="7030A0"/>
                </a:solidFill>
              </a:rPr>
              <a:t>» (вода);</a:t>
            </a:r>
            <a:br>
              <a:rPr lang="ru-RU" sz="2400" dirty="0">
                <a:solidFill>
                  <a:srgbClr val="7030A0"/>
                </a:solidFill>
              </a:rPr>
            </a:br>
            <a:r>
              <a:rPr lang="ru-RU" sz="2400" dirty="0">
                <a:solidFill>
                  <a:srgbClr val="7030A0"/>
                </a:solidFill>
              </a:rPr>
              <a:t>•	балтийского «</a:t>
            </a:r>
            <a:r>
              <a:rPr lang="ru-RU" sz="2400" dirty="0" err="1">
                <a:solidFill>
                  <a:srgbClr val="7030A0"/>
                </a:solidFill>
              </a:rPr>
              <a:t>aka</a:t>
            </a:r>
            <a:r>
              <a:rPr lang="ru-RU" sz="2400" dirty="0">
                <a:solidFill>
                  <a:srgbClr val="7030A0"/>
                </a:solidFill>
              </a:rPr>
              <a:t>» (прорубь, колодец);</a:t>
            </a:r>
            <a:br>
              <a:rPr lang="ru-RU" sz="2400" dirty="0">
                <a:solidFill>
                  <a:srgbClr val="7030A0"/>
                </a:solidFill>
              </a:rPr>
            </a:br>
            <a:r>
              <a:rPr lang="ru-RU" sz="2400" dirty="0">
                <a:solidFill>
                  <a:srgbClr val="7030A0"/>
                </a:solidFill>
              </a:rPr>
              <a:t>•	древненемецкого «</a:t>
            </a:r>
            <a:r>
              <a:rPr lang="ru-RU" sz="2400" dirty="0" err="1">
                <a:solidFill>
                  <a:srgbClr val="7030A0"/>
                </a:solidFill>
              </a:rPr>
              <a:t>aha</a:t>
            </a:r>
            <a:r>
              <a:rPr lang="ru-RU" sz="2400" dirty="0">
                <a:solidFill>
                  <a:srgbClr val="7030A0"/>
                </a:solidFill>
              </a:rPr>
              <a:t>» (река, вода).</a:t>
            </a:r>
            <a:br>
              <a:rPr lang="ru-RU" sz="2400" dirty="0">
                <a:solidFill>
                  <a:srgbClr val="7030A0"/>
                </a:solidFill>
              </a:rPr>
            </a:br>
            <a:r>
              <a:rPr lang="ru-RU" sz="2400" dirty="0">
                <a:solidFill>
                  <a:srgbClr val="7030A0"/>
                </a:solidFill>
              </a:rPr>
              <a:t>Также известна версия, согласно которой название реки произошло от праславянского слова «око».</a:t>
            </a:r>
            <a:br>
              <a:rPr lang="ru-RU" sz="2400" dirty="0">
                <a:solidFill>
                  <a:srgbClr val="7030A0"/>
                </a:solidFill>
              </a:rPr>
            </a:br>
            <a:endParaRPr lang="ru-RU" sz="2400" dirty="0">
              <a:solidFill>
                <a:srgbClr val="7030A0"/>
              </a:solidFill>
            </a:endParaRPr>
          </a:p>
        </p:txBody>
      </p:sp>
    </p:spTree>
    <p:extLst>
      <p:ext uri="{BB962C8B-B14F-4D97-AF65-F5344CB8AC3E}">
        <p14:creationId xmlns:p14="http://schemas.microsoft.com/office/powerpoint/2010/main" val="323905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09C70-D26A-5CFF-F87A-B5FF6215C38D}"/>
              </a:ext>
            </a:extLst>
          </p:cNvPr>
          <p:cNvSpPr>
            <a:spLocks noGrp="1"/>
          </p:cNvSpPr>
          <p:nvPr>
            <p:ph type="title"/>
          </p:nvPr>
        </p:nvSpPr>
        <p:spPr>
          <a:xfrm>
            <a:off x="677334" y="548640"/>
            <a:ext cx="8596668" cy="1381760"/>
          </a:xfrm>
        </p:spPr>
        <p:txBody>
          <a:bodyPr>
            <a:normAutofit/>
          </a:bodyPr>
          <a:lstStyle/>
          <a:p>
            <a:pPr algn="just"/>
            <a:r>
              <a:rPr lang="ru-RU" sz="2400" b="1" i="1" dirty="0">
                <a:solidFill>
                  <a:srgbClr val="FF0000"/>
                </a:solidFill>
              </a:rPr>
              <a:t>ЧТЕНИЕ</a:t>
            </a:r>
            <a:br>
              <a:rPr lang="ru-RU" sz="2400" b="1" i="1" dirty="0">
                <a:solidFill>
                  <a:srgbClr val="FF0000"/>
                </a:solidFill>
              </a:rPr>
            </a:br>
            <a:br>
              <a:rPr lang="ru-RU" sz="2400" b="1" i="1" dirty="0">
                <a:solidFill>
                  <a:srgbClr val="FF0000"/>
                </a:solidFill>
              </a:rPr>
            </a:br>
            <a:r>
              <a:rPr lang="ru-RU" sz="2400" b="1" i="1" dirty="0">
                <a:solidFill>
                  <a:srgbClr val="7030A0"/>
                </a:solidFill>
              </a:rPr>
              <a:t>Прочитай текст, ответь на вопросы.</a:t>
            </a:r>
          </a:p>
        </p:txBody>
      </p:sp>
      <p:sp>
        <p:nvSpPr>
          <p:cNvPr id="3" name="Объект 2">
            <a:extLst>
              <a:ext uri="{FF2B5EF4-FFF2-40B4-BE49-F238E27FC236}">
                <a16:creationId xmlns:a16="http://schemas.microsoft.com/office/drawing/2014/main" id="{133AAACB-0846-CA1D-E63F-B9BD1AA661F5}"/>
              </a:ext>
            </a:extLst>
          </p:cNvPr>
          <p:cNvSpPr>
            <a:spLocks noGrp="1"/>
          </p:cNvSpPr>
          <p:nvPr>
            <p:ph idx="1"/>
          </p:nvPr>
        </p:nvSpPr>
        <p:spPr>
          <a:xfrm>
            <a:off x="677334" y="1930399"/>
            <a:ext cx="10527114" cy="4677665"/>
          </a:xfrm>
        </p:spPr>
        <p:txBody>
          <a:bodyPr>
            <a:normAutofit/>
          </a:bodyPr>
          <a:lstStyle/>
          <a:p>
            <a:pPr marL="0" indent="0" algn="ctr">
              <a:buNone/>
            </a:pPr>
            <a:r>
              <a:rPr lang="ru-RU" dirty="0"/>
              <a:t> </a:t>
            </a:r>
          </a:p>
          <a:p>
            <a:pPr marL="0" indent="0" algn="ctr">
              <a:buNone/>
            </a:pPr>
            <a:r>
              <a:rPr lang="ru-RU" sz="2400" b="1" dirty="0">
                <a:solidFill>
                  <a:srgbClr val="FF0000"/>
                </a:solidFill>
              </a:rPr>
              <a:t>Хитрая рыба</a:t>
            </a:r>
          </a:p>
          <a:p>
            <a:pPr marL="0" indent="0" algn="ctr">
              <a:buNone/>
            </a:pPr>
            <a:endParaRPr lang="ru-RU" sz="2400" dirty="0"/>
          </a:p>
          <a:p>
            <a:pPr marL="0" indent="0" algn="just">
              <a:buNone/>
            </a:pPr>
            <a:r>
              <a:rPr lang="ru-RU" sz="2400" dirty="0">
                <a:solidFill>
                  <a:srgbClr val="7030A0"/>
                </a:solidFill>
              </a:rPr>
              <a:t>Долго сидел я с удочкой на берегу. Не клюют у меня пескари. А дед под кустиком сидит и уже ведерко наловил. Сел и я в тени. Сразу пескари клевать стали. Оказывается, на чистом месте тень от удочки видна. Вот и не шла к крючку хитрая рыба. (По Э. </a:t>
            </a:r>
            <a:r>
              <a:rPr lang="ru-RU" sz="2400" dirty="0" err="1">
                <a:solidFill>
                  <a:srgbClr val="7030A0"/>
                </a:solidFill>
              </a:rPr>
              <a:t>Шиму</a:t>
            </a:r>
            <a:r>
              <a:rPr lang="ru-RU" sz="2400" dirty="0">
                <a:solidFill>
                  <a:srgbClr val="7030A0"/>
                </a:solidFill>
              </a:rPr>
              <a:t>.)</a:t>
            </a:r>
          </a:p>
          <a:p>
            <a:pPr marL="0" indent="0">
              <a:buNone/>
            </a:pPr>
            <a:r>
              <a:rPr lang="ru-RU" dirty="0"/>
              <a:t>1. Где сидел дедушка?</a:t>
            </a:r>
          </a:p>
          <a:p>
            <a:pPr marL="0" indent="0">
              <a:buNone/>
            </a:pPr>
            <a:r>
              <a:rPr lang="ru-RU" dirty="0"/>
              <a:t>2. Почему у него шел лов?</a:t>
            </a:r>
          </a:p>
          <a:p>
            <a:pPr marL="0" indent="0">
              <a:buNone/>
            </a:pPr>
            <a:r>
              <a:rPr lang="ru-RU" dirty="0"/>
              <a:t>3. Почему у мальчика сначала рыба не клевала?</a:t>
            </a:r>
          </a:p>
          <a:p>
            <a:pPr marL="0" indent="0">
              <a:buNone/>
            </a:pPr>
            <a:r>
              <a:rPr lang="ru-RU" dirty="0"/>
              <a:t>4. Почему писатель назвал свой рассказ «Хитрая рыба»?</a:t>
            </a:r>
          </a:p>
          <a:p>
            <a:endParaRPr lang="ru-RU" dirty="0"/>
          </a:p>
        </p:txBody>
      </p:sp>
    </p:spTree>
    <p:extLst>
      <p:ext uri="{BB962C8B-B14F-4D97-AF65-F5344CB8AC3E}">
        <p14:creationId xmlns:p14="http://schemas.microsoft.com/office/powerpoint/2010/main" val="1016514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AB4B50-9073-CE7E-3A68-C17E4DC718C0}"/>
              </a:ext>
            </a:extLst>
          </p:cNvPr>
          <p:cNvSpPr>
            <a:spLocks noGrp="1"/>
          </p:cNvSpPr>
          <p:nvPr>
            <p:ph type="title"/>
          </p:nvPr>
        </p:nvSpPr>
        <p:spPr>
          <a:xfrm>
            <a:off x="677334" y="609600"/>
            <a:ext cx="9698058" cy="1320800"/>
          </a:xfrm>
        </p:spPr>
        <p:txBody>
          <a:bodyPr>
            <a:noAutofit/>
          </a:bodyPr>
          <a:lstStyle/>
          <a:p>
            <a:pPr algn="just"/>
            <a:r>
              <a:rPr lang="ru-RU" sz="2400" b="1" i="1" dirty="0">
                <a:solidFill>
                  <a:schemeClr val="accent6">
                    <a:lumMod val="75000"/>
                  </a:schemeClr>
                </a:solidFill>
              </a:rPr>
              <a:t>А знаете ли Вы какая рыба живет в реках нашей области?</a:t>
            </a:r>
            <a:br>
              <a:rPr lang="ru-RU" sz="2800" dirty="0">
                <a:solidFill>
                  <a:schemeClr val="accent6">
                    <a:lumMod val="75000"/>
                  </a:schemeClr>
                </a:solidFill>
              </a:rPr>
            </a:br>
            <a:br>
              <a:rPr lang="ru-RU" sz="2800" dirty="0">
                <a:solidFill>
                  <a:schemeClr val="accent6">
                    <a:lumMod val="75000"/>
                  </a:schemeClr>
                </a:solidFill>
              </a:rPr>
            </a:br>
            <a:r>
              <a:rPr lang="ru-RU" sz="2400" dirty="0">
                <a:solidFill>
                  <a:schemeClr val="tx1"/>
                </a:solidFill>
              </a:rPr>
              <a:t>В реках области живут лещ, судак, щука, жерех, язь, сом. Повсеместно в крупных реках распространены также плотва, окунь, голавль, уклея, пескарь, елец, ерш.</a:t>
            </a:r>
          </a:p>
        </p:txBody>
      </p:sp>
      <p:sp>
        <p:nvSpPr>
          <p:cNvPr id="7" name="Текст 6">
            <a:extLst>
              <a:ext uri="{FF2B5EF4-FFF2-40B4-BE49-F238E27FC236}">
                <a16:creationId xmlns:a16="http://schemas.microsoft.com/office/drawing/2014/main" id="{DEF95DFF-1DDB-F95A-B08C-A6A160C939A7}"/>
              </a:ext>
            </a:extLst>
          </p:cNvPr>
          <p:cNvSpPr>
            <a:spLocks noGrp="1"/>
          </p:cNvSpPr>
          <p:nvPr>
            <p:ph type="body" idx="1"/>
          </p:nvPr>
        </p:nvSpPr>
        <p:spPr>
          <a:xfrm>
            <a:off x="903733" y="2928630"/>
            <a:ext cx="3957635" cy="500369"/>
          </a:xfrm>
        </p:spPr>
        <p:txBody>
          <a:bodyPr/>
          <a:lstStyle/>
          <a:p>
            <a:pPr algn="ctr"/>
            <a:r>
              <a:rPr lang="ru-RU" b="1" dirty="0">
                <a:solidFill>
                  <a:srgbClr val="7030A0"/>
                </a:solidFill>
              </a:rPr>
              <a:t>ЖЕРЕХ</a:t>
            </a:r>
          </a:p>
        </p:txBody>
      </p:sp>
      <p:pic>
        <p:nvPicPr>
          <p:cNvPr id="6" name="Объект 5">
            <a:extLst>
              <a:ext uri="{FF2B5EF4-FFF2-40B4-BE49-F238E27FC236}">
                <a16:creationId xmlns:a16="http://schemas.microsoft.com/office/drawing/2014/main" id="{A2EAEA07-37A8-DE71-4DBE-5C32F7A963C0}"/>
              </a:ext>
            </a:extLst>
          </p:cNvPr>
          <p:cNvPicPr>
            <a:picLocks noGrp="1" noChangeAspect="1"/>
          </p:cNvPicPr>
          <p:nvPr>
            <p:ph sz="half" idx="2"/>
          </p:nvPr>
        </p:nvPicPr>
        <p:blipFill>
          <a:blip r:embed="rId2"/>
          <a:stretch>
            <a:fillRect/>
          </a:stretch>
        </p:blipFill>
        <p:spPr>
          <a:xfrm>
            <a:off x="903733" y="3735476"/>
            <a:ext cx="4184650" cy="2795346"/>
          </a:xfrm>
          <a:prstGeom prst="rect">
            <a:avLst/>
          </a:prstGeom>
        </p:spPr>
      </p:pic>
      <p:sp>
        <p:nvSpPr>
          <p:cNvPr id="8" name="Текст 7">
            <a:extLst>
              <a:ext uri="{FF2B5EF4-FFF2-40B4-BE49-F238E27FC236}">
                <a16:creationId xmlns:a16="http://schemas.microsoft.com/office/drawing/2014/main" id="{0BC0866C-AF0F-A700-B7BC-B2261E14720B}"/>
              </a:ext>
            </a:extLst>
          </p:cNvPr>
          <p:cNvSpPr>
            <a:spLocks noGrp="1"/>
          </p:cNvSpPr>
          <p:nvPr>
            <p:ph type="body" sz="quarter" idx="3"/>
          </p:nvPr>
        </p:nvSpPr>
        <p:spPr>
          <a:xfrm>
            <a:off x="6278880" y="2928630"/>
            <a:ext cx="3816096" cy="500369"/>
          </a:xfrm>
        </p:spPr>
        <p:txBody>
          <a:bodyPr/>
          <a:lstStyle/>
          <a:p>
            <a:pPr algn="ctr"/>
            <a:r>
              <a:rPr lang="ru-RU" b="1" dirty="0">
                <a:solidFill>
                  <a:srgbClr val="7030A0"/>
                </a:solidFill>
              </a:rPr>
              <a:t>УКЛЕЯ</a:t>
            </a:r>
          </a:p>
        </p:txBody>
      </p:sp>
      <p:pic>
        <p:nvPicPr>
          <p:cNvPr id="10" name="Объект 9">
            <a:extLst>
              <a:ext uri="{FF2B5EF4-FFF2-40B4-BE49-F238E27FC236}">
                <a16:creationId xmlns:a16="http://schemas.microsoft.com/office/drawing/2014/main" id="{F209C7B6-771E-353A-1946-D225BFAA38DF}"/>
              </a:ext>
            </a:extLst>
          </p:cNvPr>
          <p:cNvPicPr>
            <a:picLocks noGrp="1" noChangeAspect="1"/>
          </p:cNvPicPr>
          <p:nvPr>
            <p:ph sz="quarter" idx="4"/>
          </p:nvPr>
        </p:nvPicPr>
        <p:blipFill>
          <a:blip r:embed="rId3"/>
          <a:stretch>
            <a:fillRect/>
          </a:stretch>
        </p:blipFill>
        <p:spPr>
          <a:xfrm>
            <a:off x="6567726" y="3621024"/>
            <a:ext cx="4185618" cy="2909798"/>
          </a:xfrm>
          <a:prstGeom prst="rect">
            <a:avLst/>
          </a:prstGeom>
        </p:spPr>
      </p:pic>
    </p:spTree>
    <p:extLst>
      <p:ext uri="{BB962C8B-B14F-4D97-AF65-F5344CB8AC3E}">
        <p14:creationId xmlns:p14="http://schemas.microsoft.com/office/powerpoint/2010/main" val="3314088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AD40FD-7694-629B-F02B-BC482342623A}"/>
              </a:ext>
            </a:extLst>
          </p:cNvPr>
          <p:cNvSpPr>
            <a:spLocks noGrp="1"/>
          </p:cNvSpPr>
          <p:nvPr>
            <p:ph type="title"/>
          </p:nvPr>
        </p:nvSpPr>
        <p:spPr/>
        <p:txBody>
          <a:bodyPr/>
          <a:lstStyle/>
          <a:p>
            <a:endParaRPr lang="ru-RU" dirty="0"/>
          </a:p>
        </p:txBody>
      </p:sp>
      <p:sp>
        <p:nvSpPr>
          <p:cNvPr id="3" name="Текст 2">
            <a:extLst>
              <a:ext uri="{FF2B5EF4-FFF2-40B4-BE49-F238E27FC236}">
                <a16:creationId xmlns:a16="http://schemas.microsoft.com/office/drawing/2014/main" id="{50235CF0-0F42-DB4D-7524-0BE31C016B86}"/>
              </a:ext>
            </a:extLst>
          </p:cNvPr>
          <p:cNvSpPr>
            <a:spLocks noGrp="1"/>
          </p:cNvSpPr>
          <p:nvPr>
            <p:ph type="body" idx="1"/>
          </p:nvPr>
        </p:nvSpPr>
        <p:spPr/>
        <p:txBody>
          <a:bodyPr/>
          <a:lstStyle/>
          <a:p>
            <a:pPr algn="ctr"/>
            <a:r>
              <a:rPr lang="ru-RU" b="1" i="1" dirty="0">
                <a:solidFill>
                  <a:srgbClr val="7030A0"/>
                </a:solidFill>
              </a:rPr>
              <a:t>ЯЗЬ</a:t>
            </a:r>
          </a:p>
        </p:txBody>
      </p:sp>
      <p:pic>
        <p:nvPicPr>
          <p:cNvPr id="7" name="Объект 6">
            <a:extLst>
              <a:ext uri="{FF2B5EF4-FFF2-40B4-BE49-F238E27FC236}">
                <a16:creationId xmlns:a16="http://schemas.microsoft.com/office/drawing/2014/main" id="{C1EB6880-1A0C-BAD1-6B58-9655BC0D0DCC}"/>
              </a:ext>
            </a:extLst>
          </p:cNvPr>
          <p:cNvPicPr>
            <a:picLocks noGrp="1" noChangeAspect="1"/>
          </p:cNvPicPr>
          <p:nvPr>
            <p:ph sz="half" idx="2"/>
          </p:nvPr>
        </p:nvPicPr>
        <p:blipFill>
          <a:blip r:embed="rId2"/>
          <a:stretch>
            <a:fillRect/>
          </a:stretch>
        </p:blipFill>
        <p:spPr>
          <a:xfrm>
            <a:off x="304799" y="2997344"/>
            <a:ext cx="4971161" cy="3683872"/>
          </a:xfrm>
          <a:prstGeom prst="rect">
            <a:avLst/>
          </a:prstGeom>
        </p:spPr>
      </p:pic>
      <p:sp>
        <p:nvSpPr>
          <p:cNvPr id="5" name="Текст 4">
            <a:extLst>
              <a:ext uri="{FF2B5EF4-FFF2-40B4-BE49-F238E27FC236}">
                <a16:creationId xmlns:a16="http://schemas.microsoft.com/office/drawing/2014/main" id="{F4EEB57D-9FF9-089F-B996-AF453DB13C56}"/>
              </a:ext>
            </a:extLst>
          </p:cNvPr>
          <p:cNvSpPr>
            <a:spLocks noGrp="1"/>
          </p:cNvSpPr>
          <p:nvPr>
            <p:ph type="body" sz="quarter" idx="3"/>
          </p:nvPr>
        </p:nvSpPr>
        <p:spPr>
          <a:xfrm>
            <a:off x="6095999" y="2160983"/>
            <a:ext cx="4864607" cy="576262"/>
          </a:xfrm>
        </p:spPr>
        <p:txBody>
          <a:bodyPr/>
          <a:lstStyle/>
          <a:p>
            <a:pPr algn="ctr"/>
            <a:r>
              <a:rPr lang="ru-RU" b="1" i="1" dirty="0">
                <a:solidFill>
                  <a:srgbClr val="7030A0"/>
                </a:solidFill>
              </a:rPr>
              <a:t>ЕЛЕЦ</a:t>
            </a:r>
          </a:p>
        </p:txBody>
      </p:sp>
      <p:pic>
        <p:nvPicPr>
          <p:cNvPr id="8" name="Объект 7">
            <a:extLst>
              <a:ext uri="{FF2B5EF4-FFF2-40B4-BE49-F238E27FC236}">
                <a16:creationId xmlns:a16="http://schemas.microsoft.com/office/drawing/2014/main" id="{6B926A50-342D-FEF0-4F89-98DDB17A0472}"/>
              </a:ext>
            </a:extLst>
          </p:cNvPr>
          <p:cNvPicPr>
            <a:picLocks noGrp="1" noChangeAspect="1"/>
          </p:cNvPicPr>
          <p:nvPr>
            <p:ph sz="quarter" idx="4"/>
          </p:nvPr>
        </p:nvPicPr>
        <p:blipFill>
          <a:blip r:embed="rId3"/>
          <a:stretch>
            <a:fillRect/>
          </a:stretch>
        </p:blipFill>
        <p:spPr>
          <a:xfrm>
            <a:off x="6510529" y="3076306"/>
            <a:ext cx="4864607" cy="3604910"/>
          </a:xfrm>
          <a:prstGeom prst="rect">
            <a:avLst/>
          </a:prstGeom>
        </p:spPr>
      </p:pic>
    </p:spTree>
    <p:extLst>
      <p:ext uri="{BB962C8B-B14F-4D97-AF65-F5344CB8AC3E}">
        <p14:creationId xmlns:p14="http://schemas.microsoft.com/office/powerpoint/2010/main" val="22202486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9F73236-84E1-EABF-A1C2-F5CCB98A2680}"/>
              </a:ext>
            </a:extLst>
          </p:cNvPr>
          <p:cNvSpPr>
            <a:spLocks noGrp="1"/>
          </p:cNvSpPr>
          <p:nvPr>
            <p:ph type="title"/>
          </p:nvPr>
        </p:nvSpPr>
        <p:spPr/>
        <p:txBody>
          <a:bodyPr>
            <a:normAutofit/>
          </a:bodyPr>
          <a:lstStyle/>
          <a:p>
            <a:pPr algn="ctr"/>
            <a:r>
              <a:rPr lang="ru-RU" sz="2400" b="1" i="1" dirty="0">
                <a:solidFill>
                  <a:srgbClr val="7030A0"/>
                </a:solidFill>
              </a:rPr>
              <a:t>ПЕСКАРЬ</a:t>
            </a:r>
          </a:p>
        </p:txBody>
      </p:sp>
      <p:pic>
        <p:nvPicPr>
          <p:cNvPr id="7" name="Объект 6">
            <a:extLst>
              <a:ext uri="{FF2B5EF4-FFF2-40B4-BE49-F238E27FC236}">
                <a16:creationId xmlns:a16="http://schemas.microsoft.com/office/drawing/2014/main" id="{85872FDF-4F5F-0A32-420E-E621B3888FCC}"/>
              </a:ext>
            </a:extLst>
          </p:cNvPr>
          <p:cNvPicPr>
            <a:picLocks noGrp="1" noChangeAspect="1"/>
          </p:cNvPicPr>
          <p:nvPr>
            <p:ph sz="half" idx="1"/>
          </p:nvPr>
        </p:nvPicPr>
        <p:blipFill>
          <a:blip r:embed="rId2"/>
          <a:stretch>
            <a:fillRect/>
          </a:stretch>
        </p:blipFill>
        <p:spPr>
          <a:xfrm>
            <a:off x="323140" y="1414273"/>
            <a:ext cx="5431484" cy="5035296"/>
          </a:xfrm>
          <a:prstGeom prst="rect">
            <a:avLst/>
          </a:prstGeom>
        </p:spPr>
      </p:pic>
      <p:sp>
        <p:nvSpPr>
          <p:cNvPr id="6" name="Объект 5">
            <a:extLst>
              <a:ext uri="{FF2B5EF4-FFF2-40B4-BE49-F238E27FC236}">
                <a16:creationId xmlns:a16="http://schemas.microsoft.com/office/drawing/2014/main" id="{571E2CBE-5C32-C5A3-E131-EC1F8BF50922}"/>
              </a:ext>
            </a:extLst>
          </p:cNvPr>
          <p:cNvSpPr>
            <a:spLocks noGrp="1"/>
          </p:cNvSpPr>
          <p:nvPr>
            <p:ph sz="half" idx="2"/>
          </p:nvPr>
        </p:nvSpPr>
        <p:spPr>
          <a:xfrm>
            <a:off x="5754624" y="1414272"/>
            <a:ext cx="6022848" cy="5205984"/>
          </a:xfrm>
        </p:spPr>
        <p:txBody>
          <a:bodyPr>
            <a:normAutofit fontScale="25000" lnSpcReduction="20000"/>
          </a:bodyPr>
          <a:lstStyle/>
          <a:p>
            <a:pPr algn="just"/>
            <a:r>
              <a:rPr lang="ru-RU" sz="8000" dirty="0"/>
              <a:t>В длину взрослый пескарь достигает 10-15 см, но может дорастать и до более крупных размеров 20-22 см.</a:t>
            </a:r>
          </a:p>
          <a:p>
            <a:pPr algn="just"/>
            <a:r>
              <a:rPr lang="ru-RU" sz="8000" dirty="0"/>
              <a:t>Они живут у дна и питаются различной мелкой живностью. Рыба – хищник.   Растительную пищу пескари также могут поедать, но в довольно небольших количества. Водятся стайками, так что можно за короткое время наловить сразу много, но рыбаки предпочитают другую добычу, а их чаще используют как наживку.</a:t>
            </a:r>
          </a:p>
          <a:p>
            <a:pPr algn="just"/>
            <a:r>
              <a:rPr lang="ru-RU" sz="8000" dirty="0"/>
              <a:t>Верхняя часть тела бурая с зеленоватым оттенком, бока серебристые. Рыбу покрывают тёмные пятна, иногда их так много, что они сливаются в полосы.</a:t>
            </a:r>
          </a:p>
          <a:p>
            <a:pPr algn="just"/>
            <a:r>
              <a:rPr lang="ru-RU" sz="8000" dirty="0"/>
              <a:t>Такая раскраска позволяет оставаться малозаметной, когда она плавает у дна: сверху рыба может показаться частью тины или комка водорослей.</a:t>
            </a:r>
          </a:p>
          <a:p>
            <a:pPr algn="just"/>
            <a:endParaRPr lang="ru-RU" sz="8000" dirty="0"/>
          </a:p>
          <a:p>
            <a:endParaRPr lang="ru-RU" dirty="0"/>
          </a:p>
        </p:txBody>
      </p:sp>
    </p:spTree>
    <p:extLst>
      <p:ext uri="{BB962C8B-B14F-4D97-AF65-F5344CB8AC3E}">
        <p14:creationId xmlns:p14="http://schemas.microsoft.com/office/powerpoint/2010/main" val="1775520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a:extLst>
              <a:ext uri="{FF2B5EF4-FFF2-40B4-BE49-F238E27FC236}">
                <a16:creationId xmlns:a16="http://schemas.microsoft.com/office/drawing/2014/main" id="{F34CDC2A-3F83-7B36-6EA9-F72E693509E3}"/>
              </a:ext>
            </a:extLst>
          </p:cNvPr>
          <p:cNvSpPr>
            <a:spLocks noGrp="1"/>
          </p:cNvSpPr>
          <p:nvPr>
            <p:ph type="title"/>
          </p:nvPr>
        </p:nvSpPr>
        <p:spPr/>
        <p:txBody>
          <a:bodyPr>
            <a:normAutofit/>
          </a:bodyPr>
          <a:lstStyle/>
          <a:p>
            <a:pPr algn="ctr"/>
            <a:r>
              <a:rPr lang="ru-RU" sz="2400" b="1" i="1" dirty="0">
                <a:solidFill>
                  <a:srgbClr val="7030A0"/>
                </a:solidFill>
              </a:rPr>
              <a:t> ЩУКА</a:t>
            </a:r>
          </a:p>
        </p:txBody>
      </p:sp>
      <p:pic>
        <p:nvPicPr>
          <p:cNvPr id="12" name="Объект 11">
            <a:extLst>
              <a:ext uri="{FF2B5EF4-FFF2-40B4-BE49-F238E27FC236}">
                <a16:creationId xmlns:a16="http://schemas.microsoft.com/office/drawing/2014/main" id="{5CBDF00B-93AB-3758-041E-F54F8F55384D}"/>
              </a:ext>
            </a:extLst>
          </p:cNvPr>
          <p:cNvPicPr>
            <a:picLocks noGrp="1" noChangeAspect="1"/>
          </p:cNvPicPr>
          <p:nvPr>
            <p:ph sz="half" idx="1"/>
          </p:nvPr>
        </p:nvPicPr>
        <p:blipFill>
          <a:blip r:embed="rId2"/>
          <a:stretch>
            <a:fillRect/>
          </a:stretch>
        </p:blipFill>
        <p:spPr>
          <a:xfrm>
            <a:off x="304800" y="1621536"/>
            <a:ext cx="5340096" cy="4389120"/>
          </a:xfrm>
          <a:prstGeom prst="rect">
            <a:avLst/>
          </a:prstGeom>
        </p:spPr>
      </p:pic>
      <p:sp>
        <p:nvSpPr>
          <p:cNvPr id="11" name="Объект 10">
            <a:extLst>
              <a:ext uri="{FF2B5EF4-FFF2-40B4-BE49-F238E27FC236}">
                <a16:creationId xmlns:a16="http://schemas.microsoft.com/office/drawing/2014/main" id="{75BE0F8F-7D52-08EE-B351-4AEDC4985CE2}"/>
              </a:ext>
            </a:extLst>
          </p:cNvPr>
          <p:cNvSpPr>
            <a:spLocks noGrp="1"/>
          </p:cNvSpPr>
          <p:nvPr>
            <p:ph sz="half" idx="2"/>
          </p:nvPr>
        </p:nvSpPr>
        <p:spPr>
          <a:xfrm>
            <a:off x="5961888" y="1621536"/>
            <a:ext cx="5340096" cy="4998719"/>
          </a:xfrm>
        </p:spPr>
        <p:txBody>
          <a:bodyPr>
            <a:noAutofit/>
          </a:bodyPr>
          <a:lstStyle/>
          <a:p>
            <a:pPr marL="0" indent="0" algn="just">
              <a:buNone/>
            </a:pPr>
            <a:r>
              <a:rPr lang="ru-RU" sz="2400" dirty="0"/>
              <a:t>В длину тело щуки по средним меркам достигает 1 м при массе 8,0 кг. Встречаются исключения в виде гигантов длиной 1,8 м с весом около 35,0 кг. Живет от 10 до 30 лет. Хищница. Кроме рыб, в пищу годятся: раки, лягушки, мыши, кроты и даже иногда белки, мигрирующие по воде. Особо крупные представители щучьего рода могут поймать утенка, утку или селезня.</a:t>
            </a:r>
          </a:p>
        </p:txBody>
      </p:sp>
    </p:spTree>
    <p:extLst>
      <p:ext uri="{BB962C8B-B14F-4D97-AF65-F5344CB8AC3E}">
        <p14:creationId xmlns:p14="http://schemas.microsoft.com/office/powerpoint/2010/main" val="583155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5B1DF6-D788-FC4C-C0F5-A6BD9F0611C5}"/>
              </a:ext>
            </a:extLst>
          </p:cNvPr>
          <p:cNvSpPr>
            <a:spLocks noGrp="1"/>
          </p:cNvSpPr>
          <p:nvPr>
            <p:ph type="title"/>
          </p:nvPr>
        </p:nvSpPr>
        <p:spPr/>
        <p:txBody>
          <a:bodyPr>
            <a:normAutofit/>
          </a:bodyPr>
          <a:lstStyle/>
          <a:p>
            <a:pPr algn="ctr"/>
            <a:r>
              <a:rPr lang="ru-RU" sz="2400" b="1" i="1" dirty="0">
                <a:solidFill>
                  <a:srgbClr val="7030A0"/>
                </a:solidFill>
              </a:rPr>
              <a:t>НАЛИМ</a:t>
            </a:r>
          </a:p>
        </p:txBody>
      </p:sp>
      <p:pic>
        <p:nvPicPr>
          <p:cNvPr id="6" name="Объект 5">
            <a:extLst>
              <a:ext uri="{FF2B5EF4-FFF2-40B4-BE49-F238E27FC236}">
                <a16:creationId xmlns:a16="http://schemas.microsoft.com/office/drawing/2014/main" id="{2F175BEB-B48B-7304-147F-775478D3BDD6}"/>
              </a:ext>
            </a:extLst>
          </p:cNvPr>
          <p:cNvPicPr>
            <a:picLocks noGrp="1" noChangeAspect="1"/>
          </p:cNvPicPr>
          <p:nvPr>
            <p:ph sz="half" idx="1"/>
          </p:nvPr>
        </p:nvPicPr>
        <p:blipFill>
          <a:blip r:embed="rId2"/>
          <a:stretch>
            <a:fillRect/>
          </a:stretch>
        </p:blipFill>
        <p:spPr>
          <a:xfrm>
            <a:off x="829338" y="1719072"/>
            <a:ext cx="4644869" cy="4706112"/>
          </a:xfrm>
          <a:prstGeom prst="rect">
            <a:avLst/>
          </a:prstGeom>
        </p:spPr>
      </p:pic>
      <p:sp>
        <p:nvSpPr>
          <p:cNvPr id="5" name="Объект 4">
            <a:extLst>
              <a:ext uri="{FF2B5EF4-FFF2-40B4-BE49-F238E27FC236}">
                <a16:creationId xmlns:a16="http://schemas.microsoft.com/office/drawing/2014/main" id="{6001D84A-A348-6D94-E12A-CC3BE999F468}"/>
              </a:ext>
            </a:extLst>
          </p:cNvPr>
          <p:cNvSpPr>
            <a:spLocks noGrp="1"/>
          </p:cNvSpPr>
          <p:nvPr>
            <p:ph sz="half" idx="2"/>
          </p:nvPr>
        </p:nvSpPr>
        <p:spPr>
          <a:xfrm>
            <a:off x="6242586" y="1804416"/>
            <a:ext cx="4644869" cy="4620767"/>
          </a:xfrm>
        </p:spPr>
        <p:txBody>
          <a:bodyPr>
            <a:normAutofit/>
          </a:bodyPr>
          <a:lstStyle/>
          <a:p>
            <a:pPr marL="0" indent="0" algn="ctr">
              <a:buNone/>
            </a:pPr>
            <a:r>
              <a:rPr lang="ru-RU" sz="2400" dirty="0">
                <a:solidFill>
                  <a:srgbClr val="7030A0"/>
                </a:solidFill>
              </a:rPr>
              <a:t>Средний вес составляет 2-3 кг., а некоторые экземпляры могут весить даже более 10-12 кг.</a:t>
            </a:r>
          </a:p>
        </p:txBody>
      </p:sp>
    </p:spTree>
    <p:extLst>
      <p:ext uri="{BB962C8B-B14F-4D97-AF65-F5344CB8AC3E}">
        <p14:creationId xmlns:p14="http://schemas.microsoft.com/office/powerpoint/2010/main" val="3706505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2A19B21-6C46-C1C3-1A22-E3EB10A2E8AB}"/>
              </a:ext>
            </a:extLst>
          </p:cNvPr>
          <p:cNvSpPr>
            <a:spLocks noGrp="1"/>
          </p:cNvSpPr>
          <p:nvPr>
            <p:ph type="title"/>
          </p:nvPr>
        </p:nvSpPr>
        <p:spPr>
          <a:xfrm>
            <a:off x="677334" y="609599"/>
            <a:ext cx="10453962" cy="2135229"/>
          </a:xfrm>
        </p:spPr>
        <p:txBody>
          <a:bodyPr>
            <a:normAutofit fontScale="90000"/>
          </a:bodyPr>
          <a:lstStyle/>
          <a:p>
            <a:pPr algn="ctr"/>
            <a:r>
              <a:rPr lang="ru-RU" dirty="0"/>
              <a:t> </a:t>
            </a:r>
            <a:r>
              <a:rPr lang="ru-RU" sz="2700" b="1" dirty="0">
                <a:solidFill>
                  <a:srgbClr val="FF0000"/>
                </a:solidFill>
              </a:rPr>
              <a:t>ОКРУЖАЮЩИЙ МИР</a:t>
            </a:r>
            <a:br>
              <a:rPr lang="ru-RU" sz="2700" b="1" dirty="0">
                <a:solidFill>
                  <a:srgbClr val="FF0000"/>
                </a:solidFill>
              </a:rPr>
            </a:br>
            <a:br>
              <a:rPr lang="ru-RU" dirty="0"/>
            </a:br>
            <a:r>
              <a:rPr lang="ru-RU" dirty="0">
                <a:solidFill>
                  <a:srgbClr val="7030A0"/>
                </a:solidFill>
              </a:rPr>
              <a:t>Найдите названия рыб, которые обитают в  нашей области.</a:t>
            </a:r>
            <a:br>
              <a:rPr lang="ru-RU" dirty="0">
                <a:solidFill>
                  <a:srgbClr val="7030A0"/>
                </a:solidFill>
              </a:rPr>
            </a:br>
            <a:br>
              <a:rPr lang="ru-RU" dirty="0">
                <a:solidFill>
                  <a:srgbClr val="7030A0"/>
                </a:solidFill>
              </a:rPr>
            </a:br>
            <a:endParaRPr lang="ru-RU" dirty="0">
              <a:solidFill>
                <a:srgbClr val="7030A0"/>
              </a:solidFill>
            </a:endParaRPr>
          </a:p>
        </p:txBody>
      </p:sp>
      <p:graphicFrame>
        <p:nvGraphicFramePr>
          <p:cNvPr id="5" name="Объект 4">
            <a:extLst>
              <a:ext uri="{FF2B5EF4-FFF2-40B4-BE49-F238E27FC236}">
                <a16:creationId xmlns:a16="http://schemas.microsoft.com/office/drawing/2014/main" id="{5D98E70A-EB8E-8C17-DA59-8096F4A742D3}"/>
              </a:ext>
            </a:extLst>
          </p:cNvPr>
          <p:cNvGraphicFramePr>
            <a:graphicFrameLocks noGrp="1"/>
          </p:cNvGraphicFramePr>
          <p:nvPr>
            <p:ph idx="1"/>
            <p:extLst>
              <p:ext uri="{D42A27DB-BD31-4B8C-83A1-F6EECF244321}">
                <p14:modId xmlns:p14="http://schemas.microsoft.com/office/powerpoint/2010/main" val="939991197"/>
              </p:ext>
            </p:extLst>
          </p:nvPr>
        </p:nvGraphicFramePr>
        <p:xfrm>
          <a:off x="2008981" y="3072383"/>
          <a:ext cx="5934075" cy="3176022"/>
        </p:xfrm>
        <a:graphic>
          <a:graphicData uri="http://schemas.openxmlformats.org/drawingml/2006/table">
            <a:tbl>
              <a:tblPr firstRow="1" firstCol="1" bandRow="1"/>
              <a:tblGrid>
                <a:gridCol w="847725">
                  <a:extLst>
                    <a:ext uri="{9D8B030D-6E8A-4147-A177-3AD203B41FA5}">
                      <a16:colId xmlns:a16="http://schemas.microsoft.com/office/drawing/2014/main" val="2067840858"/>
                    </a:ext>
                  </a:extLst>
                </a:gridCol>
                <a:gridCol w="847725">
                  <a:extLst>
                    <a:ext uri="{9D8B030D-6E8A-4147-A177-3AD203B41FA5}">
                      <a16:colId xmlns:a16="http://schemas.microsoft.com/office/drawing/2014/main" val="1637281510"/>
                    </a:ext>
                  </a:extLst>
                </a:gridCol>
                <a:gridCol w="847725">
                  <a:extLst>
                    <a:ext uri="{9D8B030D-6E8A-4147-A177-3AD203B41FA5}">
                      <a16:colId xmlns:a16="http://schemas.microsoft.com/office/drawing/2014/main" val="1975898726"/>
                    </a:ext>
                  </a:extLst>
                </a:gridCol>
                <a:gridCol w="847725">
                  <a:extLst>
                    <a:ext uri="{9D8B030D-6E8A-4147-A177-3AD203B41FA5}">
                      <a16:colId xmlns:a16="http://schemas.microsoft.com/office/drawing/2014/main" val="2991882669"/>
                    </a:ext>
                  </a:extLst>
                </a:gridCol>
                <a:gridCol w="847725">
                  <a:extLst>
                    <a:ext uri="{9D8B030D-6E8A-4147-A177-3AD203B41FA5}">
                      <a16:colId xmlns:a16="http://schemas.microsoft.com/office/drawing/2014/main" val="2714998894"/>
                    </a:ext>
                  </a:extLst>
                </a:gridCol>
                <a:gridCol w="847725">
                  <a:extLst>
                    <a:ext uri="{9D8B030D-6E8A-4147-A177-3AD203B41FA5}">
                      <a16:colId xmlns:a16="http://schemas.microsoft.com/office/drawing/2014/main" val="12475352"/>
                    </a:ext>
                  </a:extLst>
                </a:gridCol>
                <a:gridCol w="847725">
                  <a:extLst>
                    <a:ext uri="{9D8B030D-6E8A-4147-A177-3AD203B41FA5}">
                      <a16:colId xmlns:a16="http://schemas.microsoft.com/office/drawing/2014/main" val="1240309620"/>
                    </a:ext>
                  </a:extLst>
                </a:gridCol>
              </a:tblGrid>
              <a:tr h="529337">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Щ</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Р</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П</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0912766"/>
                  </a:ext>
                </a:extLst>
              </a:tr>
              <a:tr h="529337">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С</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Э</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4928836"/>
                  </a:ext>
                </a:extLst>
              </a:tr>
              <a:tr h="529337">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Е</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Щ</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018698"/>
                  </a:ext>
                </a:extLst>
              </a:tr>
              <a:tr h="529337">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Д</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О</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П</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1433153"/>
                  </a:ext>
                </a:extLst>
              </a:tr>
              <a:tr h="529337">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Н</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Л</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В</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4435155"/>
                  </a:ext>
                </a:extLst>
              </a:tr>
              <a:tr h="529337">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Ь</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К</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М</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Щ</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У</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a:effectLst/>
                          <a:latin typeface="Times New Roman" panose="02020603050405020304" pitchFamily="18" charset="0"/>
                          <a:ea typeface="Calibri" panose="020F0502020204030204" pitchFamily="34" charset="0"/>
                          <a:cs typeface="Times New Roman" panose="02020603050405020304" pitchFamily="18" charset="0"/>
                        </a:rPr>
                        <a:t>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ru-RU" sz="2800" b="1" dirty="0">
                          <a:effectLst/>
                          <a:latin typeface="Times New Roman" panose="02020603050405020304" pitchFamily="18" charset="0"/>
                          <a:ea typeface="Calibri" panose="020F0502020204030204" pitchFamily="34" charset="0"/>
                          <a:cs typeface="Times New Roman" panose="02020603050405020304" pitchFamily="18" charset="0"/>
                        </a:rPr>
                        <a:t>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7448052"/>
                  </a:ext>
                </a:extLst>
              </a:tr>
            </a:tbl>
          </a:graphicData>
        </a:graphic>
      </p:graphicFrame>
    </p:spTree>
    <p:extLst>
      <p:ext uri="{BB962C8B-B14F-4D97-AF65-F5344CB8AC3E}">
        <p14:creationId xmlns:p14="http://schemas.microsoft.com/office/powerpoint/2010/main" val="152404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F4F11C2-BD97-8E79-2B42-1E669BC1064B}"/>
              </a:ext>
            </a:extLst>
          </p:cNvPr>
          <p:cNvSpPr>
            <a:spLocks noGrp="1"/>
          </p:cNvSpPr>
          <p:nvPr>
            <p:ph type="title"/>
          </p:nvPr>
        </p:nvSpPr>
        <p:spPr>
          <a:xfrm>
            <a:off x="677334" y="609600"/>
            <a:ext cx="9673674" cy="644315"/>
          </a:xfrm>
        </p:spPr>
        <p:txBody>
          <a:bodyPr>
            <a:normAutofit/>
          </a:bodyPr>
          <a:lstStyle/>
          <a:p>
            <a:pPr algn="ctr"/>
            <a:r>
              <a:rPr lang="ru-RU" sz="2400" b="1" dirty="0">
                <a:solidFill>
                  <a:srgbClr val="FF0000"/>
                </a:solidFill>
              </a:rPr>
              <a:t>ОТГАДАЙТЕ    ЗАГАДКУ</a:t>
            </a:r>
          </a:p>
        </p:txBody>
      </p:sp>
      <p:sp>
        <p:nvSpPr>
          <p:cNvPr id="5" name="Объект 4">
            <a:extLst>
              <a:ext uri="{FF2B5EF4-FFF2-40B4-BE49-F238E27FC236}">
                <a16:creationId xmlns:a16="http://schemas.microsoft.com/office/drawing/2014/main" id="{482B5931-17C4-FA8D-FB8D-20068350A7D7}"/>
              </a:ext>
            </a:extLst>
          </p:cNvPr>
          <p:cNvSpPr>
            <a:spLocks noGrp="1"/>
          </p:cNvSpPr>
          <p:nvPr>
            <p:ph sz="half" idx="1"/>
          </p:nvPr>
        </p:nvSpPr>
        <p:spPr/>
        <p:txBody>
          <a:bodyPr>
            <a:normAutofit/>
          </a:bodyPr>
          <a:lstStyle/>
          <a:p>
            <a:pPr marL="0" indent="0">
              <a:buNone/>
            </a:pPr>
            <a:endParaRPr lang="ru-RU" dirty="0"/>
          </a:p>
          <a:p>
            <a:pPr marL="0" indent="0">
              <a:buNone/>
            </a:pPr>
            <a:endParaRPr lang="ru-RU" dirty="0"/>
          </a:p>
        </p:txBody>
      </p:sp>
      <p:sp>
        <p:nvSpPr>
          <p:cNvPr id="6" name="Объект 5">
            <a:extLst>
              <a:ext uri="{FF2B5EF4-FFF2-40B4-BE49-F238E27FC236}">
                <a16:creationId xmlns:a16="http://schemas.microsoft.com/office/drawing/2014/main" id="{7005BA2F-3D4A-416F-B64B-D5BB96C9D645}"/>
              </a:ext>
            </a:extLst>
          </p:cNvPr>
          <p:cNvSpPr>
            <a:spLocks noGrp="1"/>
          </p:cNvSpPr>
          <p:nvPr>
            <p:ph sz="half" idx="2"/>
          </p:nvPr>
        </p:nvSpPr>
        <p:spPr>
          <a:xfrm>
            <a:off x="512064" y="1840993"/>
            <a:ext cx="6973824" cy="4200370"/>
          </a:xfrm>
        </p:spPr>
        <p:txBody>
          <a:bodyPr>
            <a:normAutofit/>
          </a:bodyPr>
          <a:lstStyle/>
          <a:p>
            <a:pPr marL="0" indent="0" algn="just">
              <a:buNone/>
            </a:pPr>
            <a:r>
              <a:rPr lang="ru-RU" sz="2800" b="1" dirty="0">
                <a:solidFill>
                  <a:srgbClr val="7030A0"/>
                </a:solidFill>
              </a:rPr>
              <a:t>Лентой вьётся на просторе,</a:t>
            </a:r>
          </a:p>
          <a:p>
            <a:pPr marL="0" indent="0" algn="just">
              <a:buNone/>
            </a:pPr>
            <a:r>
              <a:rPr lang="ru-RU" sz="2800" b="1" dirty="0">
                <a:solidFill>
                  <a:srgbClr val="7030A0"/>
                </a:solidFill>
              </a:rPr>
              <a:t>А потом впадает в море. </a:t>
            </a:r>
          </a:p>
          <a:p>
            <a:pPr marL="0" indent="0" algn="just">
              <a:buNone/>
            </a:pPr>
            <a:r>
              <a:rPr lang="ru-RU" sz="2800" b="1" dirty="0">
                <a:solidFill>
                  <a:srgbClr val="7030A0"/>
                </a:solidFill>
              </a:rPr>
              <a:t>Широка и глубока… </a:t>
            </a:r>
          </a:p>
          <a:p>
            <a:pPr marL="0" indent="0" algn="just">
              <a:buNone/>
            </a:pPr>
            <a:r>
              <a:rPr lang="ru-RU" sz="2800" b="1" dirty="0">
                <a:solidFill>
                  <a:srgbClr val="7030A0"/>
                </a:solidFill>
              </a:rPr>
              <a:t>Как зовём её…</a:t>
            </a:r>
          </a:p>
          <a:p>
            <a:pPr algn="just"/>
            <a:endParaRPr lang="ru-RU" b="1" dirty="0">
              <a:solidFill>
                <a:srgbClr val="7030A0"/>
              </a:solidFill>
            </a:endParaRPr>
          </a:p>
          <a:p>
            <a:pPr marL="0" indent="0">
              <a:buNone/>
            </a:pPr>
            <a:endParaRPr lang="ru-RU" dirty="0"/>
          </a:p>
        </p:txBody>
      </p:sp>
      <p:pic>
        <p:nvPicPr>
          <p:cNvPr id="7" name="Рисунок 6">
            <a:extLst>
              <a:ext uri="{FF2B5EF4-FFF2-40B4-BE49-F238E27FC236}">
                <a16:creationId xmlns:a16="http://schemas.microsoft.com/office/drawing/2014/main" id="{DCD12DF9-D2C0-8578-368C-5DB090AA6B5A}"/>
              </a:ext>
            </a:extLst>
          </p:cNvPr>
          <p:cNvPicPr>
            <a:picLocks noChangeAspect="1"/>
          </p:cNvPicPr>
          <p:nvPr/>
        </p:nvPicPr>
        <p:blipFill>
          <a:blip r:embed="rId2"/>
          <a:stretch>
            <a:fillRect/>
          </a:stretch>
        </p:blipFill>
        <p:spPr>
          <a:xfrm>
            <a:off x="5120640" y="2840736"/>
            <a:ext cx="5998464" cy="3787705"/>
          </a:xfrm>
          <a:prstGeom prst="rect">
            <a:avLst/>
          </a:prstGeom>
        </p:spPr>
      </p:pic>
    </p:spTree>
    <p:extLst>
      <p:ext uri="{BB962C8B-B14F-4D97-AF65-F5344CB8AC3E}">
        <p14:creationId xmlns:p14="http://schemas.microsoft.com/office/powerpoint/2010/main" val="3388979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A612614-CDE6-61D5-7C9A-6972F9AA9216}"/>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42D61F10-04FF-FAEF-9C16-27F1F73D2317}"/>
              </a:ext>
            </a:extLst>
          </p:cNvPr>
          <p:cNvPicPr>
            <a:picLocks noGrp="1" noChangeAspect="1"/>
          </p:cNvPicPr>
          <p:nvPr>
            <p:ph sz="half" idx="1"/>
          </p:nvPr>
        </p:nvPicPr>
        <p:blipFill>
          <a:blip r:embed="rId2"/>
          <a:stretch>
            <a:fillRect/>
          </a:stretch>
        </p:blipFill>
        <p:spPr>
          <a:xfrm>
            <a:off x="402336" y="1133856"/>
            <a:ext cx="5315712" cy="5114544"/>
          </a:xfrm>
          <a:prstGeom prst="rect">
            <a:avLst/>
          </a:prstGeom>
        </p:spPr>
      </p:pic>
      <p:sp>
        <p:nvSpPr>
          <p:cNvPr id="4" name="Объект 3">
            <a:extLst>
              <a:ext uri="{FF2B5EF4-FFF2-40B4-BE49-F238E27FC236}">
                <a16:creationId xmlns:a16="http://schemas.microsoft.com/office/drawing/2014/main" id="{DED01BCC-DDFC-9A4C-CC42-FBF00C32FAF7}"/>
              </a:ext>
            </a:extLst>
          </p:cNvPr>
          <p:cNvSpPr>
            <a:spLocks noGrp="1"/>
          </p:cNvSpPr>
          <p:nvPr>
            <p:ph sz="half" idx="2"/>
          </p:nvPr>
        </p:nvSpPr>
        <p:spPr>
          <a:xfrm>
            <a:off x="6291072" y="2160589"/>
            <a:ext cx="5023104" cy="3880773"/>
          </a:xfrm>
        </p:spPr>
        <p:txBody>
          <a:bodyPr/>
          <a:lstStyle/>
          <a:p>
            <a:pPr marL="0" indent="0">
              <a:buNone/>
            </a:pPr>
            <a:r>
              <a:rPr lang="ru-RU" sz="2400" b="1" dirty="0">
                <a:solidFill>
                  <a:srgbClr val="7030A0"/>
                </a:solidFill>
              </a:rPr>
              <a:t>Край родной, река родная</a:t>
            </a:r>
          </a:p>
          <a:p>
            <a:pPr marL="0" indent="0">
              <a:buNone/>
            </a:pPr>
            <a:r>
              <a:rPr lang="ru-RU" sz="2400" b="1" dirty="0">
                <a:solidFill>
                  <a:srgbClr val="7030A0"/>
                </a:solidFill>
              </a:rPr>
              <a:t>Нет тебе ни дна, ни края.</a:t>
            </a:r>
          </a:p>
          <a:p>
            <a:pPr marL="0" indent="0">
              <a:buNone/>
            </a:pPr>
            <a:r>
              <a:rPr lang="ru-RU" sz="2400" b="1" dirty="0">
                <a:solidFill>
                  <a:srgbClr val="7030A0"/>
                </a:solidFill>
              </a:rPr>
              <a:t>Широка и глубока</a:t>
            </a:r>
          </a:p>
          <a:p>
            <a:pPr marL="0" indent="0">
              <a:buNone/>
            </a:pPr>
            <a:r>
              <a:rPr lang="ru-RU" sz="2400" b="1" dirty="0">
                <a:solidFill>
                  <a:srgbClr val="7030A0"/>
                </a:solidFill>
              </a:rPr>
              <a:t>Наша русская река.</a:t>
            </a:r>
          </a:p>
          <a:p>
            <a:endParaRPr lang="ru-RU" dirty="0"/>
          </a:p>
        </p:txBody>
      </p:sp>
    </p:spTree>
    <p:extLst>
      <p:ext uri="{BB962C8B-B14F-4D97-AF65-F5344CB8AC3E}">
        <p14:creationId xmlns:p14="http://schemas.microsoft.com/office/powerpoint/2010/main" val="1522412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CFF8CD-023B-1070-60C5-45686E59F0A0}"/>
              </a:ext>
            </a:extLst>
          </p:cNvPr>
          <p:cNvSpPr>
            <a:spLocks noGrp="1"/>
          </p:cNvSpPr>
          <p:nvPr>
            <p:ph type="title"/>
          </p:nvPr>
        </p:nvSpPr>
        <p:spPr>
          <a:xfrm>
            <a:off x="426720" y="609600"/>
            <a:ext cx="10655808" cy="2230628"/>
          </a:xfrm>
        </p:spPr>
        <p:txBody>
          <a:bodyPr>
            <a:noAutofit/>
          </a:bodyPr>
          <a:lstStyle/>
          <a:p>
            <a:pPr algn="ctr"/>
            <a:r>
              <a:rPr lang="ru-RU" sz="2400" b="1" i="1" dirty="0">
                <a:solidFill>
                  <a:srgbClr val="FF0000"/>
                </a:solidFill>
              </a:rPr>
              <a:t>РУССКИЙ ЯЗЫК</a:t>
            </a:r>
            <a:br>
              <a:rPr lang="ru-RU" sz="2400" b="1" dirty="0">
                <a:solidFill>
                  <a:schemeClr val="accent6">
                    <a:lumMod val="75000"/>
                  </a:schemeClr>
                </a:solidFill>
              </a:rPr>
            </a:br>
            <a:br>
              <a:rPr lang="ru-RU" sz="2400" b="1" dirty="0">
                <a:solidFill>
                  <a:schemeClr val="accent6">
                    <a:lumMod val="75000"/>
                  </a:schemeClr>
                </a:solidFill>
              </a:rPr>
            </a:br>
            <a:r>
              <a:rPr lang="ru-RU" sz="2400" b="1" dirty="0">
                <a:solidFill>
                  <a:schemeClr val="accent6">
                    <a:lumMod val="75000"/>
                  </a:schemeClr>
                </a:solidFill>
              </a:rPr>
              <a:t> Найди в каждой строчке лишнюю букву, выпиши ее, прочитай   получившееся слово-название реки, которая протекает в нашей области.</a:t>
            </a:r>
            <a:br>
              <a:rPr lang="ru-RU" sz="2400" b="1" dirty="0">
                <a:solidFill>
                  <a:schemeClr val="accent6">
                    <a:lumMod val="75000"/>
                  </a:schemeClr>
                </a:solidFill>
              </a:rPr>
            </a:br>
            <a:endParaRPr lang="ru-RU" sz="2400" b="1" dirty="0">
              <a:solidFill>
                <a:schemeClr val="accent6">
                  <a:lumMod val="75000"/>
                </a:schemeClr>
              </a:solidFill>
            </a:endParaRPr>
          </a:p>
        </p:txBody>
      </p:sp>
      <p:sp>
        <p:nvSpPr>
          <p:cNvPr id="5" name="Rectangle 1">
            <a:extLst>
              <a:ext uri="{FF2B5EF4-FFF2-40B4-BE49-F238E27FC236}">
                <a16:creationId xmlns:a16="http://schemas.microsoft.com/office/drawing/2014/main" id="{864DA2B5-176B-D356-6D3B-F939EFD25645}"/>
              </a:ext>
            </a:extLst>
          </p:cNvPr>
          <p:cNvSpPr>
            <a:spLocks noChangeArrowheads="1"/>
          </p:cNvSpPr>
          <p:nvPr/>
        </p:nvSpPr>
        <p:spPr bwMode="auto">
          <a:xfrm>
            <a:off x="219456" y="0"/>
            <a:ext cx="13175971" cy="634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sz="3600"/>
          </a:p>
        </p:txBody>
      </p:sp>
      <p:graphicFrame>
        <p:nvGraphicFramePr>
          <p:cNvPr id="11" name="Объект 10">
            <a:extLst>
              <a:ext uri="{FF2B5EF4-FFF2-40B4-BE49-F238E27FC236}">
                <a16:creationId xmlns:a16="http://schemas.microsoft.com/office/drawing/2014/main" id="{E080483D-929C-2387-E7A7-1481816A7E3F}"/>
              </a:ext>
            </a:extLst>
          </p:cNvPr>
          <p:cNvGraphicFramePr>
            <a:graphicFrameLocks noGrp="1"/>
          </p:cNvGraphicFramePr>
          <p:nvPr>
            <p:ph idx="1"/>
            <p:extLst>
              <p:ext uri="{D42A27DB-BD31-4B8C-83A1-F6EECF244321}">
                <p14:modId xmlns:p14="http://schemas.microsoft.com/office/powerpoint/2010/main" val="432756101"/>
              </p:ext>
            </p:extLst>
          </p:nvPr>
        </p:nvGraphicFramePr>
        <p:xfrm>
          <a:off x="2377440" y="2985102"/>
          <a:ext cx="6303263" cy="3013364"/>
        </p:xfrm>
        <a:graphic>
          <a:graphicData uri="http://schemas.openxmlformats.org/drawingml/2006/table">
            <a:tbl>
              <a:tblPr firstRow="1" firstCol="1" bandRow="1">
                <a:tableStyleId>{5C22544A-7EE6-4342-B048-85BDC9FD1C3A}</a:tableStyleId>
              </a:tblPr>
              <a:tblGrid>
                <a:gridCol w="1299293">
                  <a:extLst>
                    <a:ext uri="{9D8B030D-6E8A-4147-A177-3AD203B41FA5}">
                      <a16:colId xmlns:a16="http://schemas.microsoft.com/office/drawing/2014/main" val="1648687121"/>
                    </a:ext>
                  </a:extLst>
                </a:gridCol>
                <a:gridCol w="1667752">
                  <a:extLst>
                    <a:ext uri="{9D8B030D-6E8A-4147-A177-3AD203B41FA5}">
                      <a16:colId xmlns:a16="http://schemas.microsoft.com/office/drawing/2014/main" val="262252994"/>
                    </a:ext>
                  </a:extLst>
                </a:gridCol>
                <a:gridCol w="1667752">
                  <a:extLst>
                    <a:ext uri="{9D8B030D-6E8A-4147-A177-3AD203B41FA5}">
                      <a16:colId xmlns:a16="http://schemas.microsoft.com/office/drawing/2014/main" val="1945085445"/>
                    </a:ext>
                  </a:extLst>
                </a:gridCol>
                <a:gridCol w="1668466">
                  <a:extLst>
                    <a:ext uri="{9D8B030D-6E8A-4147-A177-3AD203B41FA5}">
                      <a16:colId xmlns:a16="http://schemas.microsoft.com/office/drawing/2014/main" val="2192064456"/>
                    </a:ext>
                  </a:extLst>
                </a:gridCol>
              </a:tblGrid>
              <a:tr h="753341">
                <a:tc>
                  <a:txBody>
                    <a:bodyPr/>
                    <a:lstStyle/>
                    <a:p>
                      <a:pPr>
                        <a:lnSpc>
                          <a:spcPct val="107000"/>
                        </a:lnSpc>
                        <a:spcAft>
                          <a:spcPts val="800"/>
                        </a:spcAft>
                      </a:pPr>
                      <a:r>
                        <a:rPr lang="ru-RU" sz="3600" dirty="0">
                          <a:solidFill>
                            <a:schemeClr val="tx1"/>
                          </a:solidFill>
                          <a:effectLst/>
                        </a:rPr>
                        <a:t>о</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dirty="0">
                          <a:solidFill>
                            <a:schemeClr val="tx1"/>
                          </a:solidFill>
                          <a:effectLst/>
                        </a:rPr>
                        <a:t>Л</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dirty="0">
                          <a:solidFill>
                            <a:schemeClr val="tx1"/>
                          </a:solidFill>
                          <a:effectLst/>
                        </a:rPr>
                        <a:t>и</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dirty="0">
                          <a:solidFill>
                            <a:schemeClr val="tx1"/>
                          </a:solidFill>
                          <a:effectLst/>
                        </a:rPr>
                        <a:t>к</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61495819"/>
                  </a:ext>
                </a:extLst>
              </a:tr>
              <a:tr h="753341">
                <a:tc>
                  <a:txBody>
                    <a:bodyPr/>
                    <a:lstStyle/>
                    <a:p>
                      <a:pPr>
                        <a:lnSpc>
                          <a:spcPct val="107000"/>
                        </a:lnSpc>
                        <a:spcAft>
                          <a:spcPts val="800"/>
                        </a:spcAft>
                      </a:pPr>
                      <a:r>
                        <a:rPr lang="ru-RU" sz="3600" dirty="0">
                          <a:solidFill>
                            <a:schemeClr val="tx1"/>
                          </a:solidFill>
                          <a:effectLst/>
                        </a:rPr>
                        <a:t>К</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у</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a:effectLst/>
                        </a:rPr>
                        <a:t>П</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a:effectLst/>
                        </a:rPr>
                        <a:t>С</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0488548"/>
                  </a:ext>
                </a:extLst>
              </a:tr>
              <a:tr h="753341">
                <a:tc>
                  <a:txBody>
                    <a:bodyPr/>
                    <a:lstStyle/>
                    <a:p>
                      <a:pPr>
                        <a:lnSpc>
                          <a:spcPct val="107000"/>
                        </a:lnSpc>
                        <a:spcAft>
                          <a:spcPts val="800"/>
                        </a:spcAft>
                      </a:pPr>
                      <a:r>
                        <a:rPr lang="ru-RU" sz="3600" dirty="0">
                          <a:solidFill>
                            <a:schemeClr val="tx1"/>
                          </a:solidFill>
                          <a:effectLst/>
                        </a:rPr>
                        <a:t>е</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a:effectLst/>
                        </a:rPr>
                        <a:t>ж</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я</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ю</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1594882"/>
                  </a:ext>
                </a:extLst>
              </a:tr>
              <a:tr h="753341">
                <a:tc>
                  <a:txBody>
                    <a:bodyPr/>
                    <a:lstStyle/>
                    <a:p>
                      <a:pPr>
                        <a:lnSpc>
                          <a:spcPct val="107000"/>
                        </a:lnSpc>
                        <a:spcAft>
                          <a:spcPts val="800"/>
                        </a:spcAft>
                      </a:pPr>
                      <a:r>
                        <a:rPr lang="ru-RU" sz="3600" dirty="0">
                          <a:solidFill>
                            <a:schemeClr val="tx1"/>
                          </a:solidFill>
                          <a:effectLst/>
                        </a:rPr>
                        <a:t>Т</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a:effectLst/>
                        </a:rPr>
                        <a:t>а</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a:effectLst/>
                        </a:rPr>
                        <a:t>П</a:t>
                      </a:r>
                      <a:endParaRPr lang="ru-RU" sz="11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з</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4046675"/>
                  </a:ext>
                </a:extLst>
              </a:tr>
            </a:tbl>
          </a:graphicData>
        </a:graphic>
      </p:graphicFrame>
    </p:spTree>
    <p:extLst>
      <p:ext uri="{BB962C8B-B14F-4D97-AF65-F5344CB8AC3E}">
        <p14:creationId xmlns:p14="http://schemas.microsoft.com/office/powerpoint/2010/main" val="2823794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071FD1-E480-906E-830D-B9775FD7896E}"/>
              </a:ext>
            </a:extLst>
          </p:cNvPr>
          <p:cNvSpPr>
            <a:spLocks noGrp="1"/>
          </p:cNvSpPr>
          <p:nvPr>
            <p:ph type="title"/>
          </p:nvPr>
        </p:nvSpPr>
        <p:spPr>
          <a:xfrm>
            <a:off x="390144" y="609599"/>
            <a:ext cx="10899648" cy="1550989"/>
          </a:xfrm>
        </p:spPr>
        <p:txBody>
          <a:bodyPr>
            <a:noAutofit/>
          </a:bodyPr>
          <a:lstStyle/>
          <a:p>
            <a:pPr algn="ctr"/>
            <a:r>
              <a:rPr lang="ru-RU" sz="2400" b="1" dirty="0">
                <a:solidFill>
                  <a:schemeClr val="accent6">
                    <a:lumMod val="75000"/>
                  </a:schemeClr>
                </a:solidFill>
              </a:rPr>
              <a:t>На территории Калужской области протекает 2045 рек. Одна из красивейших рек области - Лужа. Её длина — 159 км. Живописные берега удивляют разнообразием. Здесь лесистые участки </a:t>
            </a:r>
            <a:br>
              <a:rPr lang="ru-RU" sz="2400" b="1" dirty="0">
                <a:solidFill>
                  <a:schemeClr val="accent6">
                    <a:lumMod val="75000"/>
                  </a:schemeClr>
                </a:solidFill>
              </a:rPr>
            </a:br>
            <a:r>
              <a:rPr lang="ru-RU" sz="2400" b="1" dirty="0">
                <a:solidFill>
                  <a:schemeClr val="accent6">
                    <a:lumMod val="75000"/>
                  </a:schemeClr>
                </a:solidFill>
              </a:rPr>
              <a:t>чередуются  с луговыми полянами. </a:t>
            </a:r>
            <a:br>
              <a:rPr lang="ru-RU" sz="2000" b="1" dirty="0">
                <a:solidFill>
                  <a:schemeClr val="accent6">
                    <a:lumMod val="75000"/>
                  </a:schemeClr>
                </a:solidFill>
              </a:rPr>
            </a:br>
            <a:endParaRPr lang="ru-RU" sz="2000" b="1" dirty="0">
              <a:solidFill>
                <a:schemeClr val="accent6">
                  <a:lumMod val="75000"/>
                </a:schemeClr>
              </a:solidFill>
            </a:endParaRPr>
          </a:p>
        </p:txBody>
      </p:sp>
      <p:pic>
        <p:nvPicPr>
          <p:cNvPr id="4" name="Объект 3">
            <a:extLst>
              <a:ext uri="{FF2B5EF4-FFF2-40B4-BE49-F238E27FC236}">
                <a16:creationId xmlns:a16="http://schemas.microsoft.com/office/drawing/2014/main" id="{5D695608-BFA2-6686-FBBF-C4E3A98FF14E}"/>
              </a:ext>
            </a:extLst>
          </p:cNvPr>
          <p:cNvPicPr>
            <a:picLocks noGrp="1" noChangeAspect="1"/>
          </p:cNvPicPr>
          <p:nvPr>
            <p:ph sz="half" idx="1"/>
          </p:nvPr>
        </p:nvPicPr>
        <p:blipFill>
          <a:blip r:embed="rId2"/>
          <a:stretch>
            <a:fillRect/>
          </a:stretch>
        </p:blipFill>
        <p:spPr>
          <a:xfrm>
            <a:off x="572221" y="2621280"/>
            <a:ext cx="4938564" cy="3763229"/>
          </a:xfrm>
          <a:prstGeom prst="rect">
            <a:avLst/>
          </a:prstGeom>
        </p:spPr>
      </p:pic>
      <p:sp>
        <p:nvSpPr>
          <p:cNvPr id="5" name="Объект 4">
            <a:extLst>
              <a:ext uri="{FF2B5EF4-FFF2-40B4-BE49-F238E27FC236}">
                <a16:creationId xmlns:a16="http://schemas.microsoft.com/office/drawing/2014/main" id="{3C983E3E-03D1-E2D8-7D59-F28D80847142}"/>
              </a:ext>
            </a:extLst>
          </p:cNvPr>
          <p:cNvSpPr>
            <a:spLocks noGrp="1"/>
          </p:cNvSpPr>
          <p:nvPr>
            <p:ph sz="half" idx="2"/>
          </p:nvPr>
        </p:nvSpPr>
        <p:spPr>
          <a:xfrm>
            <a:off x="6096000" y="2160589"/>
            <a:ext cx="5315712" cy="3880773"/>
          </a:xfrm>
        </p:spPr>
        <p:txBody>
          <a:bodyPr>
            <a:normAutofit lnSpcReduction="10000"/>
          </a:bodyPr>
          <a:lstStyle/>
          <a:p>
            <a:pPr marL="0" indent="0">
              <a:buNone/>
            </a:pPr>
            <a:endParaRPr lang="ru-RU" dirty="0"/>
          </a:p>
          <a:p>
            <a:pPr marL="0" indent="0" algn="ctr">
              <a:buNone/>
            </a:pPr>
            <a:endParaRPr lang="ru-RU" sz="2400" dirty="0"/>
          </a:p>
          <a:p>
            <a:pPr marL="0" indent="0" algn="ctr">
              <a:buNone/>
            </a:pPr>
            <a:r>
              <a:rPr lang="ru-RU" sz="2400" dirty="0"/>
              <a:t>Существует по меньшей мере три варианта названия реки Лужа:</a:t>
            </a:r>
            <a:br>
              <a:rPr lang="ru-RU" sz="2400" dirty="0"/>
            </a:br>
            <a:r>
              <a:rPr lang="ru-RU" sz="2400" dirty="0"/>
              <a:t>• заливные берега.</a:t>
            </a:r>
            <a:br>
              <a:rPr lang="ru-RU" sz="2400" dirty="0"/>
            </a:br>
            <a:r>
              <a:rPr lang="ru-RU" sz="2400" dirty="0"/>
              <a:t>•	литовское слово «</a:t>
            </a:r>
            <a:r>
              <a:rPr lang="ru-RU" sz="2400" dirty="0" err="1"/>
              <a:t>луша</a:t>
            </a:r>
            <a:r>
              <a:rPr lang="ru-RU" sz="2400" dirty="0"/>
              <a:t>», означающее «рысь».  </a:t>
            </a:r>
            <a:br>
              <a:rPr lang="ru-RU" sz="2400" dirty="0"/>
            </a:br>
            <a:r>
              <a:rPr lang="ru-RU" sz="2400" dirty="0"/>
              <a:t>•	«ложе»: углубление в почве или русло, по которому течёт водоём.</a:t>
            </a:r>
            <a:br>
              <a:rPr lang="ru-RU" sz="2400" dirty="0"/>
            </a:br>
            <a:endParaRPr lang="ru-RU" sz="2400" dirty="0"/>
          </a:p>
        </p:txBody>
      </p:sp>
    </p:spTree>
    <p:extLst>
      <p:ext uri="{BB962C8B-B14F-4D97-AF65-F5344CB8AC3E}">
        <p14:creationId xmlns:p14="http://schemas.microsoft.com/office/powerpoint/2010/main" val="977035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C1F903C-EB53-37F8-05B6-6B83218B3D31}"/>
              </a:ext>
            </a:extLst>
          </p:cNvPr>
          <p:cNvSpPr>
            <a:spLocks noGrp="1"/>
          </p:cNvSpPr>
          <p:nvPr>
            <p:ph type="title"/>
          </p:nvPr>
        </p:nvSpPr>
        <p:spPr>
          <a:xfrm>
            <a:off x="487680" y="585216"/>
            <a:ext cx="10558272" cy="3237388"/>
          </a:xfrm>
        </p:spPr>
        <p:txBody>
          <a:bodyPr>
            <a:normAutofit fontScale="90000"/>
          </a:bodyPr>
          <a:lstStyle/>
          <a:p>
            <a:pPr algn="ctr"/>
            <a:r>
              <a:rPr lang="ru-RU" dirty="0"/>
              <a:t> </a:t>
            </a:r>
            <a:r>
              <a:rPr lang="ru-RU" sz="2700" b="1" i="1" dirty="0">
                <a:solidFill>
                  <a:srgbClr val="FF0000"/>
                </a:solidFill>
              </a:rPr>
              <a:t>МАТЕМАТИКА</a:t>
            </a:r>
            <a:br>
              <a:rPr lang="ru-RU" sz="2700" b="1" i="1" dirty="0">
                <a:solidFill>
                  <a:srgbClr val="FF0000"/>
                </a:solidFill>
              </a:rPr>
            </a:br>
            <a:br>
              <a:rPr lang="ru-RU" dirty="0"/>
            </a:br>
            <a:r>
              <a:rPr lang="ru-RU" sz="3100" b="1" dirty="0">
                <a:solidFill>
                  <a:srgbClr val="7030A0"/>
                </a:solidFill>
              </a:rPr>
              <a:t>Вычисли и расположи ответы в порядке убывания. Прочитай название реки, которая протекает  в Калужской области.</a:t>
            </a:r>
            <a:br>
              <a:rPr lang="ru-RU" sz="3100" b="1" dirty="0">
                <a:solidFill>
                  <a:srgbClr val="7030A0"/>
                </a:solidFill>
              </a:rPr>
            </a:br>
            <a:br>
              <a:rPr lang="ru-RU" sz="3100" dirty="0"/>
            </a:br>
            <a:r>
              <a:rPr lang="ru-RU" dirty="0"/>
              <a:t> 10-4=            7-5=            5+3=          5+4=</a:t>
            </a:r>
            <a:br>
              <a:rPr lang="ru-RU" dirty="0"/>
            </a:br>
            <a:endParaRPr lang="ru-RU" dirty="0"/>
          </a:p>
        </p:txBody>
      </p:sp>
      <p:graphicFrame>
        <p:nvGraphicFramePr>
          <p:cNvPr id="10" name="Объект 9">
            <a:extLst>
              <a:ext uri="{FF2B5EF4-FFF2-40B4-BE49-F238E27FC236}">
                <a16:creationId xmlns:a16="http://schemas.microsoft.com/office/drawing/2014/main" id="{EDC4E877-371E-CE37-A9D5-4AE7067C69D6}"/>
              </a:ext>
            </a:extLst>
          </p:cNvPr>
          <p:cNvGraphicFramePr>
            <a:graphicFrameLocks noGrp="1"/>
          </p:cNvGraphicFramePr>
          <p:nvPr>
            <p:ph idx="1"/>
            <p:extLst>
              <p:ext uri="{D42A27DB-BD31-4B8C-83A1-F6EECF244321}">
                <p14:modId xmlns:p14="http://schemas.microsoft.com/office/powerpoint/2010/main" val="1708915481"/>
              </p:ext>
            </p:extLst>
          </p:nvPr>
        </p:nvGraphicFramePr>
        <p:xfrm>
          <a:off x="2548128" y="4511040"/>
          <a:ext cx="5394929" cy="1761744"/>
        </p:xfrm>
        <a:graphic>
          <a:graphicData uri="http://schemas.openxmlformats.org/drawingml/2006/table">
            <a:tbl>
              <a:tblPr firstRow="1" firstCol="1" bandRow="1">
                <a:tableStyleId>{5C22544A-7EE6-4342-B048-85BDC9FD1C3A}</a:tableStyleId>
              </a:tblPr>
              <a:tblGrid>
                <a:gridCol w="1348588">
                  <a:extLst>
                    <a:ext uri="{9D8B030D-6E8A-4147-A177-3AD203B41FA5}">
                      <a16:colId xmlns:a16="http://schemas.microsoft.com/office/drawing/2014/main" val="1507065093"/>
                    </a:ext>
                  </a:extLst>
                </a:gridCol>
                <a:gridCol w="1348588">
                  <a:extLst>
                    <a:ext uri="{9D8B030D-6E8A-4147-A177-3AD203B41FA5}">
                      <a16:colId xmlns:a16="http://schemas.microsoft.com/office/drawing/2014/main" val="2105541664"/>
                    </a:ext>
                  </a:extLst>
                </a:gridCol>
                <a:gridCol w="1348588">
                  <a:extLst>
                    <a:ext uri="{9D8B030D-6E8A-4147-A177-3AD203B41FA5}">
                      <a16:colId xmlns:a16="http://schemas.microsoft.com/office/drawing/2014/main" val="1283111573"/>
                    </a:ext>
                  </a:extLst>
                </a:gridCol>
                <a:gridCol w="1349165">
                  <a:extLst>
                    <a:ext uri="{9D8B030D-6E8A-4147-A177-3AD203B41FA5}">
                      <a16:colId xmlns:a16="http://schemas.microsoft.com/office/drawing/2014/main" val="1546832166"/>
                    </a:ext>
                  </a:extLst>
                </a:gridCol>
              </a:tblGrid>
              <a:tr h="880872">
                <a:tc>
                  <a:txBody>
                    <a:bodyPr/>
                    <a:lstStyle/>
                    <a:p>
                      <a:pPr>
                        <a:lnSpc>
                          <a:spcPct val="107000"/>
                        </a:lnSpc>
                        <a:spcAft>
                          <a:spcPts val="800"/>
                        </a:spcAft>
                      </a:pPr>
                      <a:r>
                        <a:rPr lang="ru-RU" sz="3600" dirty="0">
                          <a:solidFill>
                            <a:schemeClr val="tx1"/>
                          </a:solidFill>
                          <a:effectLst/>
                        </a:rPr>
                        <a:t>9</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dirty="0">
                          <a:solidFill>
                            <a:schemeClr val="tx1"/>
                          </a:solidFill>
                          <a:effectLst/>
                        </a:rPr>
                        <a:t>8</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dirty="0">
                          <a:solidFill>
                            <a:schemeClr val="tx1"/>
                          </a:solidFill>
                          <a:effectLst/>
                        </a:rPr>
                        <a:t>6</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dirty="0">
                          <a:solidFill>
                            <a:schemeClr val="tx1"/>
                          </a:solidFill>
                          <a:effectLst/>
                        </a:rPr>
                        <a:t>2</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90494132"/>
                  </a:ext>
                </a:extLst>
              </a:tr>
              <a:tr h="880872">
                <a:tc>
                  <a:txBody>
                    <a:bodyPr/>
                    <a:lstStyle/>
                    <a:p>
                      <a:pPr>
                        <a:lnSpc>
                          <a:spcPct val="107000"/>
                        </a:lnSpc>
                        <a:spcAft>
                          <a:spcPts val="800"/>
                        </a:spcAft>
                      </a:pPr>
                      <a:r>
                        <a:rPr lang="ru-RU" sz="3600" b="1" dirty="0">
                          <a:solidFill>
                            <a:schemeClr val="tx1"/>
                          </a:solidFill>
                          <a:effectLst/>
                        </a:rPr>
                        <a:t>У</a:t>
                      </a:r>
                      <a:endParaRPr lang="ru-RU" sz="11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Г</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Р</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3600" b="1" dirty="0">
                          <a:effectLst/>
                        </a:rPr>
                        <a:t>А</a:t>
                      </a:r>
                      <a:endParaRPr lang="ru-RU"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676239"/>
                  </a:ext>
                </a:extLst>
              </a:tr>
            </a:tbl>
          </a:graphicData>
        </a:graphic>
      </p:graphicFrame>
    </p:spTree>
    <p:extLst>
      <p:ext uri="{BB962C8B-B14F-4D97-AF65-F5344CB8AC3E}">
        <p14:creationId xmlns:p14="http://schemas.microsoft.com/office/powerpoint/2010/main" val="4107143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8F4CE7A-023B-81D6-9CCD-90F5D610ADAA}"/>
              </a:ext>
            </a:extLst>
          </p:cNvPr>
          <p:cNvSpPr>
            <a:spLocks noGrp="1"/>
          </p:cNvSpPr>
          <p:nvPr>
            <p:ph type="title"/>
          </p:nvPr>
        </p:nvSpPr>
        <p:spPr>
          <a:xfrm>
            <a:off x="789604" y="475488"/>
            <a:ext cx="8596668" cy="585216"/>
          </a:xfrm>
        </p:spPr>
        <p:txBody>
          <a:bodyPr>
            <a:normAutofit fontScale="90000"/>
          </a:bodyPr>
          <a:lstStyle/>
          <a:p>
            <a:pPr algn="ctr"/>
            <a:r>
              <a:rPr lang="ru-RU" b="1" i="1" dirty="0"/>
              <a:t>УГРА</a:t>
            </a:r>
          </a:p>
        </p:txBody>
      </p:sp>
      <p:sp>
        <p:nvSpPr>
          <p:cNvPr id="6" name="Объект 5">
            <a:extLst>
              <a:ext uri="{FF2B5EF4-FFF2-40B4-BE49-F238E27FC236}">
                <a16:creationId xmlns:a16="http://schemas.microsoft.com/office/drawing/2014/main" id="{2466D0DD-48C5-63E2-4C62-518DC930A3CA}"/>
              </a:ext>
            </a:extLst>
          </p:cNvPr>
          <p:cNvSpPr>
            <a:spLocks noGrp="1"/>
          </p:cNvSpPr>
          <p:nvPr>
            <p:ph sz="half" idx="2"/>
          </p:nvPr>
        </p:nvSpPr>
        <p:spPr>
          <a:xfrm>
            <a:off x="329184" y="1304544"/>
            <a:ext cx="5132832" cy="4803649"/>
          </a:xfrm>
        </p:spPr>
        <p:txBody>
          <a:bodyPr>
            <a:noAutofit/>
          </a:bodyPr>
          <a:lstStyle/>
          <a:p>
            <a:pPr marL="0" indent="0" algn="just">
              <a:buNone/>
            </a:pPr>
            <a:r>
              <a:rPr lang="ru-RU" sz="2400" dirty="0"/>
              <a:t> </a:t>
            </a:r>
            <a:r>
              <a:rPr lang="ru-RU" sz="2400" dirty="0">
                <a:solidFill>
                  <a:srgbClr val="7030A0"/>
                </a:solidFill>
              </a:rPr>
              <a:t>Крупнейшая река в Калужской области, левый приток Оки. Её длина — 399 км. Здесь можно поймать самую разную рыбу: щуку, налима, плотву, леща, густеру, стерлядь, сома или судака. На ее берегах свершилось множество славных ратных подвигов во имя Отечества. Широкую известность приобрело так называемое «стояние» на этой  реке .Река считается заповедной. На ее берегах раскинулся национальный парк «Угра». </a:t>
            </a:r>
          </a:p>
        </p:txBody>
      </p:sp>
      <p:pic>
        <p:nvPicPr>
          <p:cNvPr id="9" name="Объект 8">
            <a:extLst>
              <a:ext uri="{FF2B5EF4-FFF2-40B4-BE49-F238E27FC236}">
                <a16:creationId xmlns:a16="http://schemas.microsoft.com/office/drawing/2014/main" id="{6FF326E8-D608-99FB-2DC2-8B5E5B5B8280}"/>
              </a:ext>
            </a:extLst>
          </p:cNvPr>
          <p:cNvPicPr>
            <a:picLocks noGrp="1" noChangeAspect="1"/>
          </p:cNvPicPr>
          <p:nvPr>
            <p:ph sz="quarter" idx="4"/>
          </p:nvPr>
        </p:nvPicPr>
        <p:blipFill>
          <a:blip r:embed="rId2"/>
          <a:stretch>
            <a:fillRect/>
          </a:stretch>
        </p:blipFill>
        <p:spPr>
          <a:xfrm>
            <a:off x="5669280" y="1304544"/>
            <a:ext cx="6047232" cy="5010911"/>
          </a:xfrm>
          <a:prstGeom prst="rect">
            <a:avLst/>
          </a:prstGeom>
        </p:spPr>
      </p:pic>
    </p:spTree>
    <p:extLst>
      <p:ext uri="{BB962C8B-B14F-4D97-AF65-F5344CB8AC3E}">
        <p14:creationId xmlns:p14="http://schemas.microsoft.com/office/powerpoint/2010/main" val="427488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C5309D0-5098-20C3-5A8D-DB36B4F8B375}"/>
              </a:ext>
            </a:extLst>
          </p:cNvPr>
          <p:cNvSpPr>
            <a:spLocks noGrp="1"/>
          </p:cNvSpPr>
          <p:nvPr>
            <p:ph type="title"/>
          </p:nvPr>
        </p:nvSpPr>
        <p:spPr>
          <a:xfrm>
            <a:off x="677334" y="585216"/>
            <a:ext cx="10393002" cy="2633472"/>
          </a:xfrm>
        </p:spPr>
        <p:txBody>
          <a:bodyPr>
            <a:normAutofit fontScale="90000"/>
          </a:bodyPr>
          <a:lstStyle/>
          <a:p>
            <a:pPr algn="just"/>
            <a:r>
              <a:rPr lang="ru-RU" sz="2700" b="1" dirty="0">
                <a:solidFill>
                  <a:srgbClr val="7030A0"/>
                </a:solidFill>
              </a:rPr>
              <a:t>Вычисли и расположи ответы в порядке возрастания.  Прочитай название самой крупной реки, которая протекает  в черте  города Калуги.</a:t>
            </a:r>
            <a:br>
              <a:rPr lang="ru-RU" sz="2700" b="1" dirty="0">
                <a:solidFill>
                  <a:srgbClr val="7030A0"/>
                </a:solidFill>
              </a:rPr>
            </a:br>
            <a:br>
              <a:rPr lang="ru-RU" sz="2700" b="1" dirty="0">
                <a:solidFill>
                  <a:srgbClr val="7030A0"/>
                </a:solidFill>
              </a:rPr>
            </a:br>
            <a:br>
              <a:rPr lang="ru-RU" dirty="0"/>
            </a:br>
            <a:r>
              <a:rPr lang="ru-RU" dirty="0">
                <a:solidFill>
                  <a:schemeClr val="tx1"/>
                </a:solidFill>
              </a:rPr>
              <a:t>12+4=        15+2=      19-4=</a:t>
            </a:r>
            <a:br>
              <a:rPr lang="ru-RU" dirty="0">
                <a:solidFill>
                  <a:schemeClr val="tx1"/>
                </a:solidFill>
              </a:rPr>
            </a:br>
            <a:r>
              <a:rPr lang="ru-RU" dirty="0"/>
              <a:t> </a:t>
            </a:r>
          </a:p>
        </p:txBody>
      </p:sp>
      <p:graphicFrame>
        <p:nvGraphicFramePr>
          <p:cNvPr id="4" name="Объект 3">
            <a:extLst>
              <a:ext uri="{FF2B5EF4-FFF2-40B4-BE49-F238E27FC236}">
                <a16:creationId xmlns:a16="http://schemas.microsoft.com/office/drawing/2014/main" id="{0BC88446-AC8A-7280-0BF1-2EBFDF5497E0}"/>
              </a:ext>
            </a:extLst>
          </p:cNvPr>
          <p:cNvGraphicFramePr>
            <a:graphicFrameLocks noGrp="1"/>
          </p:cNvGraphicFramePr>
          <p:nvPr>
            <p:ph idx="1"/>
            <p:extLst>
              <p:ext uri="{D42A27DB-BD31-4B8C-83A1-F6EECF244321}">
                <p14:modId xmlns:p14="http://schemas.microsoft.com/office/powerpoint/2010/main" val="1353811532"/>
              </p:ext>
            </p:extLst>
          </p:nvPr>
        </p:nvGraphicFramePr>
        <p:xfrm>
          <a:off x="2008981" y="3729196"/>
          <a:ext cx="5934075" cy="1232948"/>
        </p:xfrm>
        <a:graphic>
          <a:graphicData uri="http://schemas.openxmlformats.org/drawingml/2006/table">
            <a:tbl>
              <a:tblPr firstRow="1" firstCol="1" bandRow="1">
                <a:tableStyleId>{5C22544A-7EE6-4342-B048-85BDC9FD1C3A}</a:tableStyleId>
              </a:tblPr>
              <a:tblGrid>
                <a:gridCol w="1978025">
                  <a:extLst>
                    <a:ext uri="{9D8B030D-6E8A-4147-A177-3AD203B41FA5}">
                      <a16:colId xmlns:a16="http://schemas.microsoft.com/office/drawing/2014/main" val="3196497810"/>
                    </a:ext>
                  </a:extLst>
                </a:gridCol>
                <a:gridCol w="1978025">
                  <a:extLst>
                    <a:ext uri="{9D8B030D-6E8A-4147-A177-3AD203B41FA5}">
                      <a16:colId xmlns:a16="http://schemas.microsoft.com/office/drawing/2014/main" val="713230470"/>
                    </a:ext>
                  </a:extLst>
                </a:gridCol>
                <a:gridCol w="1978025">
                  <a:extLst>
                    <a:ext uri="{9D8B030D-6E8A-4147-A177-3AD203B41FA5}">
                      <a16:colId xmlns:a16="http://schemas.microsoft.com/office/drawing/2014/main" val="1915493888"/>
                    </a:ext>
                  </a:extLst>
                </a:gridCol>
              </a:tblGrid>
              <a:tr h="616474">
                <a:tc>
                  <a:txBody>
                    <a:bodyPr/>
                    <a:lstStyle/>
                    <a:p>
                      <a:pPr>
                        <a:lnSpc>
                          <a:spcPct val="107000"/>
                        </a:lnSpc>
                        <a:spcAft>
                          <a:spcPts val="800"/>
                        </a:spcAft>
                      </a:pPr>
                      <a:r>
                        <a:rPr lang="ru-RU" sz="2400" dirty="0">
                          <a:solidFill>
                            <a:schemeClr val="tx1"/>
                          </a:solidFill>
                          <a:effectLst/>
                        </a:rPr>
                        <a:t>15</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2400" dirty="0">
                          <a:solidFill>
                            <a:schemeClr val="tx1"/>
                          </a:solidFill>
                          <a:effectLst/>
                        </a:rPr>
                        <a:t>16</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2400" dirty="0">
                          <a:solidFill>
                            <a:schemeClr val="tx1"/>
                          </a:solidFill>
                          <a:effectLst/>
                        </a:rPr>
                        <a:t>17</a:t>
                      </a:r>
                      <a:endParaRPr lang="ru-RU"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58948249"/>
                  </a:ext>
                </a:extLst>
              </a:tr>
              <a:tr h="616474">
                <a:tc>
                  <a:txBody>
                    <a:bodyPr/>
                    <a:lstStyle/>
                    <a:p>
                      <a:pPr>
                        <a:lnSpc>
                          <a:spcPct val="107000"/>
                        </a:lnSpc>
                        <a:spcAft>
                          <a:spcPts val="800"/>
                        </a:spcAft>
                      </a:pPr>
                      <a:r>
                        <a:rPr lang="ru-RU" sz="2800" b="1" i="1" dirty="0">
                          <a:solidFill>
                            <a:schemeClr val="tx1"/>
                          </a:solidFill>
                          <a:effectLst/>
                        </a:rPr>
                        <a:t>О</a:t>
                      </a:r>
                      <a:endParaRPr lang="ru-RU" sz="28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2800" b="1" i="1">
                          <a:effectLst/>
                        </a:rPr>
                        <a:t>К</a:t>
                      </a:r>
                      <a:endParaRPr lang="ru-RU" sz="2800" b="1" i="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ru-RU" sz="2800" b="1" i="1" dirty="0">
                          <a:effectLst/>
                        </a:rPr>
                        <a:t>А</a:t>
                      </a:r>
                      <a:endParaRPr lang="ru-RU" sz="28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4297919"/>
                  </a:ext>
                </a:extLst>
              </a:tr>
            </a:tbl>
          </a:graphicData>
        </a:graphic>
      </p:graphicFrame>
    </p:spTree>
    <p:extLst>
      <p:ext uri="{BB962C8B-B14F-4D97-AF65-F5344CB8AC3E}">
        <p14:creationId xmlns:p14="http://schemas.microsoft.com/office/powerpoint/2010/main" val="295797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432C97-5C06-1E5F-73AA-01320B7FBC42}"/>
              </a:ext>
            </a:extLst>
          </p:cNvPr>
          <p:cNvSpPr>
            <a:spLocks noGrp="1"/>
          </p:cNvSpPr>
          <p:nvPr>
            <p:ph type="title"/>
          </p:nvPr>
        </p:nvSpPr>
        <p:spPr>
          <a:xfrm>
            <a:off x="677334" y="377952"/>
            <a:ext cx="8596668" cy="1552448"/>
          </a:xfrm>
        </p:spPr>
        <p:txBody>
          <a:bodyPr>
            <a:normAutofit/>
          </a:bodyPr>
          <a:lstStyle/>
          <a:p>
            <a:pPr algn="ctr"/>
            <a:br>
              <a:rPr lang="ru-RU" dirty="0"/>
            </a:br>
            <a:r>
              <a:rPr lang="ru-RU" b="1" i="1" dirty="0"/>
              <a:t>ОКА</a:t>
            </a:r>
          </a:p>
        </p:txBody>
      </p:sp>
      <p:pic>
        <p:nvPicPr>
          <p:cNvPr id="4" name="Объект 3">
            <a:extLst>
              <a:ext uri="{FF2B5EF4-FFF2-40B4-BE49-F238E27FC236}">
                <a16:creationId xmlns:a16="http://schemas.microsoft.com/office/drawing/2014/main" id="{18C82338-C4D4-7AF4-FB96-2B9F581CB5BD}"/>
              </a:ext>
            </a:extLst>
          </p:cNvPr>
          <p:cNvPicPr>
            <a:picLocks noGrp="1" noChangeAspect="1"/>
          </p:cNvPicPr>
          <p:nvPr>
            <p:ph sz="half" idx="1"/>
          </p:nvPr>
        </p:nvPicPr>
        <p:blipFill>
          <a:blip r:embed="rId2"/>
          <a:stretch>
            <a:fillRect/>
          </a:stretch>
        </p:blipFill>
        <p:spPr>
          <a:xfrm>
            <a:off x="402336" y="1930400"/>
            <a:ext cx="4925568" cy="4549648"/>
          </a:xfrm>
          <a:prstGeom prst="rect">
            <a:avLst/>
          </a:prstGeom>
        </p:spPr>
      </p:pic>
      <p:sp>
        <p:nvSpPr>
          <p:cNvPr id="3" name="Объект 2">
            <a:extLst>
              <a:ext uri="{FF2B5EF4-FFF2-40B4-BE49-F238E27FC236}">
                <a16:creationId xmlns:a16="http://schemas.microsoft.com/office/drawing/2014/main" id="{B7698D1D-E8D7-9E4E-D734-693FAABE5F01}"/>
              </a:ext>
            </a:extLst>
          </p:cNvPr>
          <p:cNvSpPr>
            <a:spLocks noGrp="1"/>
          </p:cNvSpPr>
          <p:nvPr>
            <p:ph sz="half" idx="2"/>
          </p:nvPr>
        </p:nvSpPr>
        <p:spPr>
          <a:xfrm>
            <a:off x="6096000" y="1930400"/>
            <a:ext cx="5218176" cy="4409440"/>
          </a:xfrm>
        </p:spPr>
        <p:txBody>
          <a:bodyPr>
            <a:noAutofit/>
          </a:bodyPr>
          <a:lstStyle/>
          <a:p>
            <a:pPr marL="0" indent="0" algn="just">
              <a:buNone/>
            </a:pPr>
            <a:r>
              <a:rPr lang="ru-RU" sz="2400" dirty="0">
                <a:solidFill>
                  <a:srgbClr val="7030A0"/>
                </a:solidFill>
              </a:rPr>
              <a:t>Самая крупная река в Калуге, протекающая в черте города.  Это крупнейший правый приток Волги. Её длина — 1500 км, в Калужской области – 180 км.</a:t>
            </a:r>
          </a:p>
          <a:p>
            <a:pPr marL="0" indent="0" algn="just">
              <a:buNone/>
            </a:pPr>
            <a:br>
              <a:rPr lang="ru-RU" sz="2400" dirty="0">
                <a:solidFill>
                  <a:srgbClr val="7030A0"/>
                </a:solidFill>
              </a:rPr>
            </a:br>
            <a:r>
              <a:rPr lang="ru-RU" sz="2400" dirty="0">
                <a:solidFill>
                  <a:srgbClr val="7030A0"/>
                </a:solidFill>
              </a:rPr>
              <a:t>Ока протекает через несколько крупных областей. Помимо Калуги на ее берегах находятся города Орел, Рязань, Муром, Нижний Новгород.  </a:t>
            </a:r>
            <a:br>
              <a:rPr lang="ru-RU" sz="2400" dirty="0">
                <a:solidFill>
                  <a:srgbClr val="7030A0"/>
                </a:solidFill>
              </a:rPr>
            </a:br>
            <a:endParaRPr lang="ru-RU" sz="2400" dirty="0">
              <a:solidFill>
                <a:srgbClr val="7030A0"/>
              </a:solidFill>
            </a:endParaRPr>
          </a:p>
        </p:txBody>
      </p:sp>
    </p:spTree>
    <p:extLst>
      <p:ext uri="{BB962C8B-B14F-4D97-AF65-F5344CB8AC3E}">
        <p14:creationId xmlns:p14="http://schemas.microsoft.com/office/powerpoint/2010/main" val="3709482345"/>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Аспект</Template>
  <TotalTime>311</TotalTime>
  <Words>892</Words>
  <Application>Microsoft Office PowerPoint</Application>
  <PresentationFormat>Широкоэкранный</PresentationFormat>
  <Paragraphs>121</Paragraphs>
  <Slides>17</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17</vt:i4>
      </vt:variant>
    </vt:vector>
  </HeadingPairs>
  <TitlesOfParts>
    <vt:vector size="23" baseType="lpstr">
      <vt:lpstr>Arial</vt:lpstr>
      <vt:lpstr>Calibri</vt:lpstr>
      <vt:lpstr>Times New Roman</vt:lpstr>
      <vt:lpstr>Trebuchet MS</vt:lpstr>
      <vt:lpstr>Wingdings 3</vt:lpstr>
      <vt:lpstr>Аспект</vt:lpstr>
      <vt:lpstr>Внеклассное  мероприятие </vt:lpstr>
      <vt:lpstr>ОТГАДАЙТЕ    ЗАГАДКУ</vt:lpstr>
      <vt:lpstr>Презентация PowerPoint</vt:lpstr>
      <vt:lpstr>РУССКИЙ ЯЗЫК   Найди в каждой строчке лишнюю букву, выпиши ее, прочитай   получившееся слово-название реки, которая протекает в нашей области. </vt:lpstr>
      <vt:lpstr>На территории Калужской области протекает 2045 рек. Одна из красивейших рек области - Лужа. Её длина — 159 км. Живописные берега удивляют разнообразием. Здесь лесистые участки  чередуются  с луговыми полянами.  </vt:lpstr>
      <vt:lpstr> МАТЕМАТИКА  Вычисли и расположи ответы в порядке убывания. Прочитай название реки, которая протекает  в Калужской области.   10-4=            7-5=            5+3=          5+4= </vt:lpstr>
      <vt:lpstr>УГРА</vt:lpstr>
      <vt:lpstr>Вычисли и расположи ответы в порядке возрастания.  Прочитай название самой крупной реки, которая протекает  в черте  города Калуги.   12+4=        15+2=      19-4=  </vt:lpstr>
      <vt:lpstr> ОКА</vt:lpstr>
      <vt:lpstr>Презентация PowerPoint</vt:lpstr>
      <vt:lpstr>ЧТЕНИЕ  Прочитай текст, ответь на вопросы.</vt:lpstr>
      <vt:lpstr>А знаете ли Вы какая рыба живет в реках нашей области?  В реках области живут лещ, судак, щука, жерех, язь, сом. Повсеместно в крупных реках распространены также плотва, окунь, голавль, уклея, пескарь, елец, ерш.</vt:lpstr>
      <vt:lpstr>Презентация PowerPoint</vt:lpstr>
      <vt:lpstr>ПЕСКАРЬ</vt:lpstr>
      <vt:lpstr> ЩУКА</vt:lpstr>
      <vt:lpstr>НАЛИМ</vt:lpstr>
      <vt:lpstr> ОКРУЖАЮЩИЙ МИР  Найдите названия рыб, которые обитают в  нашей области.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6</cp:revision>
  <dcterms:created xsi:type="dcterms:W3CDTF">2023-06-09T17:52:02Z</dcterms:created>
  <dcterms:modified xsi:type="dcterms:W3CDTF">2023-06-10T16:11:07Z</dcterms:modified>
</cp:coreProperties>
</file>