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256" r:id="rId2"/>
    <p:sldId id="257" r:id="rId3"/>
    <p:sldId id="258" r:id="rId4"/>
    <p:sldId id="268" r:id="rId5"/>
    <p:sldId id="277" r:id="rId6"/>
    <p:sldId id="269" r:id="rId7"/>
    <p:sldId id="266" r:id="rId8"/>
    <p:sldId id="278" r:id="rId9"/>
    <p:sldId id="270" r:id="rId10"/>
    <p:sldId id="259" r:id="rId11"/>
    <p:sldId id="272" r:id="rId12"/>
    <p:sldId id="260" r:id="rId13"/>
    <p:sldId id="261" r:id="rId14"/>
    <p:sldId id="262" r:id="rId15"/>
    <p:sldId id="263" r:id="rId16"/>
    <p:sldId id="274" r:id="rId17"/>
    <p:sldId id="264" r:id="rId18"/>
    <p:sldId id="275" r:id="rId19"/>
    <p:sldId id="271" r:id="rId20"/>
    <p:sldId id="276" r:id="rId21"/>
    <p:sldId id="265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71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26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4CA94-0283-44CA-AE15-5A13D9455678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66B6A-3B20-49A5-A6BB-588AF399E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1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Диалог-это способ научиться думать.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66B6A-3B20-49A5-A6BB-588AF399E9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9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66B6A-3B20-49A5-A6BB-588AF399E9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6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3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5F0ADA-6634-4814-80EE-C7215175D635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F73CDD-0C89-4443-9FDF-7556B4BA86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1395" y="-243408"/>
            <a:ext cx="7632848" cy="3571876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sz="3100" dirty="0"/>
            </a:b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«Образовательный диалог как контекст проявления и становления мышления»</a:t>
            </a:r>
            <a:endParaRPr lang="ru-RU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55836"/>
            <a:ext cx="6048672" cy="8031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образовательного диалога: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44824"/>
            <a:ext cx="7848872" cy="4536504"/>
          </a:xfrm>
        </p:spPr>
        <p:txBody>
          <a:bodyPr>
            <a:normAutofit fontScale="77500" lnSpcReduction="20000"/>
          </a:bodyPr>
          <a:lstStyle/>
          <a:p>
            <a:pPr lvl="0">
              <a:buClrTx/>
              <a:buSzPct val="80000"/>
              <a:buFont typeface="Wingdings" pitchFamily="2" charset="2"/>
              <a:buChar char="q"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Развивать умения понимать разнообразные инициативные обращения (сообщение, вопросы, побуждения);</a:t>
            </a:r>
          </a:p>
          <a:p>
            <a:pPr lvl="0">
              <a:buClrTx/>
              <a:buSzPct val="80000"/>
              <a:buFont typeface="Wingdings" pitchFamily="2" charset="2"/>
              <a:buChar char="q"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Pct val="80000"/>
              <a:buFont typeface="Wingdings" pitchFamily="2" charset="2"/>
              <a:buChar char="q"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Учить детей вступать в речевое общение различными способами: сообщать о своих впечатлениях, переживаниях; задавать вопросы; побуждать партнера по общению к совместной деятельности;</a:t>
            </a:r>
          </a:p>
          <a:p>
            <a:pPr lvl="0">
              <a:buClrTx/>
              <a:buSzPct val="80000"/>
              <a:buFont typeface="Wingdings" pitchFamily="2" charset="2"/>
              <a:buChar char="q"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Pct val="80000"/>
              <a:buFont typeface="Wingdings" pitchFamily="2" charset="2"/>
              <a:buChar char="q"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Формировать у детей умение пользоваться интонацией, мимикой, жестами;</a:t>
            </a:r>
          </a:p>
          <a:p>
            <a:pPr lvl="0">
              <a:buClrTx/>
              <a:buSzPct val="80000"/>
              <a:buFont typeface="Wingdings" pitchFamily="2" charset="2"/>
              <a:buChar char="q"/>
            </a:pP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Pct val="80000"/>
              <a:buFont typeface="Wingdings" pitchFamily="2" charset="2"/>
              <a:buChar char="q"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Развивать умение следовать правилам ведения диалога.</a:t>
            </a:r>
          </a:p>
          <a:p>
            <a:pPr lvl="0">
              <a:buClrTx/>
              <a:buSzPct val="80000"/>
              <a:buFont typeface="Wingdings" pitchFamily="2" charset="2"/>
              <a:buChar char="q"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Pct val="80000"/>
              <a:buFont typeface="Wingdings" pitchFamily="2" charset="2"/>
              <a:buChar char="q"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Pct val="80000"/>
              <a:buFont typeface="Wingdings" pitchFamily="2" charset="2"/>
              <a:buChar char="q"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Tx/>
              <a:buSzPct val="80000"/>
              <a:buFont typeface="Wingdings" pitchFamily="2" charset="2"/>
              <a:buChar char="q"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04" y="35511"/>
            <a:ext cx="2304256" cy="14547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4968553" cy="56612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  <a:latin typeface="Georgia" panose="02040502050405020303" pitchFamily="18" charset="0"/>
              </a:rPr>
              <a:t>                    </a:t>
            </a:r>
          </a:p>
          <a:p>
            <a:pPr marL="0" indent="0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100" b="1" u="sng" dirty="0">
                <a:latin typeface="Times New Roman" pitchFamily="18" charset="0"/>
                <a:cs typeface="Times New Roman" pitchFamily="18" charset="0"/>
              </a:rPr>
              <a:t>Педагог – модератор:</a:t>
            </a:r>
            <a:br>
              <a:rPr lang="ru-RU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3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80000"/>
              <a:buFont typeface="Wingdings"/>
              <a:buChar char="q"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Ставит проблему;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помощью открытых</a:t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вопросов пытается включить</a:t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 в активно мыслящий процесс;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прерывает и не торопит детей;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даёт готовых ответов;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Использует противоречия;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Аргументирует свой ответ.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Старается не упустить ни одного ребенка;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Отвечает на вопросы детей;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Помогает ребенку сформулировать мысль и высказать ее, чтобы группа детей ее поняла.</a:t>
            </a:r>
            <a:b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620" y="116632"/>
            <a:ext cx="84158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сделать диалог образовательным( развивающим)?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68" y="1070739"/>
            <a:ext cx="4077696" cy="56400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702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16824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обучения детей началам образовательного диалога: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208912" cy="537321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создание проблемных ситуаций;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постановка проблемных вопросов;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 с правилами;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круги доверия (работа в парах, мини группах).</a:t>
            </a: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ДОЛЖЕН УЧИТЫВАТЬ  ВОСПИТАТЕЛЬ?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Интересы и потребности детей;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Опыт;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Возраст;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Индивидуальные особенности детей;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Текущие события в группе.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767328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алгоритм ведения проблемных ситуаций: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1556792"/>
            <a:ext cx="7807804" cy="50167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Задается проблемный вопрос( Как Вы думаете? Как Вы считаете?)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предлагают варианты ответов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Варианты ответов с указанием авторства фиксируются взрослым.( словесно или картинкой)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поводу одного из вариантов предлагается всем согласиться или не согласиться.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поводу своего согласия предлагается привести аргументы.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Предлагается привести возражение на обсуждаемый ответ.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Предлагается задать вопросы, вопросы фиксируются и становятся предметом дальнейшего обсуждения.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3" y="1095127"/>
            <a:ext cx="124976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/>
              <a:t>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7776864" cy="17281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вопросы.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Любознательным и общительным можно считать только того, кто хочет и может задавать вопросы.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517763"/>
            <a:ext cx="7776864" cy="4340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Существуют вопросы следующего характера:</a:t>
            </a:r>
          </a:p>
          <a:p>
            <a:pPr lvl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Субъективный (Что вы думаете об этом?)</a:t>
            </a:r>
          </a:p>
          <a:p>
            <a:pPr lvl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Уточняющий (Верно ли?)</a:t>
            </a:r>
          </a:p>
          <a:p>
            <a:pPr lvl="1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Почемучкин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(Объясните, почему?)</a:t>
            </a:r>
          </a:p>
          <a:p>
            <a:pPr lvl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Оценочный (Что хорошего? Что плохого? В чём различие?)</a:t>
            </a:r>
          </a:p>
          <a:p>
            <a:pPr lvl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Воображаемый (Что было бы если? Предположите, что будет, если)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1361" y="149019"/>
            <a:ext cx="135235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/>
              <a:t>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28092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Правила возникают на основе разных ситуаций и обсуждаются с детьми. Дошкольники задают проблемные вопросы, высказывают свои мнения, и в ходе детских обсуждений рождается правило. Ребёнку предоставляется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выбор в фиксации правил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(пиктограмма, предметная картинка в цвете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361" y="149019"/>
            <a:ext cx="145495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118241"/>
            <a:ext cx="4636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ПРАВИЛАМИ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5" y="3521837"/>
            <a:ext cx="4531929" cy="30106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3667604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1098"/>
            <a:ext cx="7920880" cy="1320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ведения диалога: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374441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 ПРОДУМЫВАЙТЕ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ДАВАЙТЕ  ГОТОВЫХ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ГОВОРИТЕ «НЕ   ПРАВИЛЬНО!»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ПОКАЗЫВАЙТЕ   ДЕТЯМ, ЧТО ВСЕ   ИХ ИДЕИ И   ГИПОТЕЗЫ ОЧЕНЬ    ИНТЕРЕСНЫ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ДЕТСКУЮ    ИНИЦИАТИВУ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139952" y="1340768"/>
            <a:ext cx="4032448" cy="5112568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РЕЗЮМИРУЙТЕ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ОТ ВРЕМЕНИ ТО, ЧТО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СКАЗАНО, НАЗЫВАЯ ДЕТЕЙ  ПО ИМЕНАМ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ПОЗВОЛЯЙТЕ  ДЕТЯМ САМИМ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И  ПОНЯТЬ СУТЬ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ПРОТИВОРЕЧИВОЙ СИТУАЦИИ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ПОЗВОЛЯЙТЕ ДЕТЯМ САМИМ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ОБСУДИТЬ, ЧТО  ПРОИЗОШЛО</a:t>
            </a:r>
          </a:p>
          <a:p>
            <a:pPr marL="285750" indent="-285750">
              <a:buSzPct val="9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 НА  СЕБЯ РАЗЛИЧНЫЕ   РОЛИ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301" y="74509"/>
            <a:ext cx="6840155" cy="112224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круги доверия (утренний</a:t>
            </a:r>
            <a:r>
              <a:rPr lang="en-US" sz="3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вечерний круг)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8103" y="1412776"/>
            <a:ext cx="8276345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направлены на взаимодействие детей друг с другом в процессе обмена информацией.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103" y="379851"/>
            <a:ext cx="146700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dirty="0"/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708920"/>
            <a:ext cx="5040560" cy="3528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08920"/>
            <a:ext cx="3131840" cy="34941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744"/>
            <a:ext cx="6000328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для детей: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3960440" cy="506916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ГОВОРЯЩЕГО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ИДЕИ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ОБЪЯСНЯТЬ, ПОЧЕМУ ТЫ ТАК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СЧИТАЕШЬ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355976" y="1988840"/>
            <a:ext cx="3657600" cy="4572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ПО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ПОВТОРЯТЬСЯ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НА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ПОСТАВЛЕННЫЙ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36" y="22133"/>
            <a:ext cx="3476928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7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916832"/>
            <a:ext cx="8820472" cy="6199046"/>
          </a:xfrm>
        </p:spPr>
        <p:txBody>
          <a:bodyPr>
            <a:normAutofit/>
          </a:bodyPr>
          <a:lstStyle/>
          <a:p>
            <a:br>
              <a:rPr lang="ru-RU" sz="2800" dirty="0">
                <a:solidFill>
                  <a:schemeClr val="accent2"/>
                </a:solidFill>
                <a:latin typeface="Georgia" panose="02040502050405020303" pitchFamily="18" charset="0"/>
              </a:rPr>
            </a:br>
            <a:b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b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b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b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endParaRPr lang="ru-RU" sz="2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5932"/>
            <a:ext cx="584403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результаты: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836712"/>
            <a:ext cx="86409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навыков общения, умения доброжелательно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взаимодействовать со   сверстниками, готовности к совместной    деятельности;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познавательного интереса, умения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формулировать свою мысль, ставить задачи, искать пути решения.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умения соблюдать установленные  нормы и правила.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Ознакомление с  окружающим миром,  развитие речи.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Обеспечение    эмоционального комфорта.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65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образовательный диалог?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064896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Образовательный диалог-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обсуждение с детьми проблемной(противоречивой, парадоксальной) ситуации, в результате которого появляются новые идеи и ставятся новые задачи. Развивающий диалог предусматривает не давать прямых объяснений и готовых ответов, а подводить детей к тому, чтобы они рассуждали и сами приходили к правильному ответу.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554106"/>
            <a:ext cx="7776864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образовательном диалоге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ритм «вопрос-ответ-аргументация-возражение».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92888" cy="165618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УСПЕШНОСТИ ОБРАЗОВАТЕЛЬНОГО</a:t>
            </a:r>
            <a:br>
              <a:rPr lang="ru-RU" sz="3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882" y="2492896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Появляется разнообразие ответов( вопросов, способов взаимодействия между детьми)</a:t>
            </a:r>
          </a:p>
          <a:p>
            <a:pPr marL="342900" indent="-342900">
              <a:buFont typeface="+mj-lt"/>
              <a:buAutoNum type="arabicPeriod"/>
            </a:pP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Содержание диалога переходит на новый уровень: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Охвачено большинство детей;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проявляют свое отношение к сказанному;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высказывают свое мнение и аргументируют его.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Возникает диалог между детьми.</a:t>
            </a:r>
          </a:p>
        </p:txBody>
      </p:sp>
    </p:spTree>
    <p:extLst>
      <p:ext uri="{BB962C8B-B14F-4D97-AF65-F5344CB8AC3E}">
        <p14:creationId xmlns:p14="http://schemas.microsoft.com/office/powerpoint/2010/main" val="3524614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36"/>
            <a:ext cx="7467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«Образовательный диалог» рекомендуется использовать с 4 лет.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35292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возрасте 4-5 лет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задаём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«тонкие» вопросы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(Кто? Что? Как звать? Когда?)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этом этапе речь дошкольника становится разнообразней, точнее и богаче по содержанию. В возрасте 5-6 лет дети устанавливают и поддерживают контакты с окружающими детьми. В этом возрасте дошкольников называют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«почемучками»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поэтому вопрос Почему? используется в их речи чаще всего. Этот вопрос они задают, как взрослым, так и своим друзьям. Поэтому систематически используем круги доверия, которые помогают ребёнку задавать «толстые» вопросы, побуждают их к рассуждению, анализу, находят новые пути решения проблемных ситуаций. Осуществляем работу с правилами, где дети придумывают и закрепляют нормы и правила поведения.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16127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диалог - это прежде всего не методика, а новое отношение к себе, другим и миру!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85143"/>
            <a:ext cx="6096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2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58" y="476672"/>
            <a:ext cx="7258072" cy="1725602"/>
          </a:xfrm>
        </p:spPr>
        <p:txBody>
          <a:bodyPr>
            <a:normAutofit/>
          </a:bodyPr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136904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Цель образовательного диалога-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помочь развитию творческого, продуктивного, диалектического мышления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7488832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376" y="1844824"/>
            <a:ext cx="7920880" cy="6192688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311487"/>
            <a:ext cx="7202761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8664" y="0"/>
            <a:ext cx="576064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признаки образовательного диалога: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052736"/>
            <a:ext cx="903649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активно включаются в диалог;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задают вопросы;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поддерживают беседу;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Детям интересно мнение других;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Проявляют свое отношение к сказанному;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Высказывают свое мнение;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Аргументируют свое мнение;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Используют новые слова;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Появляются суждения;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521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2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ребенок может быть интересен взрослому?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208912" cy="4873752"/>
          </a:xfrm>
        </p:spPr>
        <p:txBody>
          <a:bodyPr/>
          <a:lstStyle/>
          <a:p>
            <a:pPr>
              <a:buClrTx/>
              <a:buFont typeface="Wingdings" pitchFamily="2" charset="2"/>
              <a:buChar char="q"/>
            </a:pPr>
            <a:r>
              <a:rPr lang="ru-RU" dirty="0"/>
              <a:t>готовность играть, а в игре уже присутствует способность быть «самому себе режиссером», субъектом своего действия.</a:t>
            </a:r>
          </a:p>
          <a:p>
            <a:pPr>
              <a:buClrTx/>
              <a:buFont typeface="Wingdings" pitchFamily="2" charset="2"/>
              <a:buChar char="q"/>
            </a:pPr>
            <a:endParaRPr lang="ru-RU" dirty="0"/>
          </a:p>
          <a:p>
            <a:pPr>
              <a:buClrTx/>
              <a:buFont typeface="Wingdings" pitchFamily="2" charset="2"/>
              <a:buChar char="q"/>
            </a:pPr>
            <a:r>
              <a:rPr lang="ru-RU" dirty="0"/>
              <a:t>готовность экспериментировать и пробовать, в том числе пробовать свои собственные силы и границы в отношениях с другими людьми.</a:t>
            </a:r>
          </a:p>
          <a:p>
            <a:pPr>
              <a:buClrTx/>
              <a:buFont typeface="Wingdings" pitchFamily="2" charset="2"/>
              <a:buChar char="q"/>
            </a:pPr>
            <a:endParaRPr lang="ru-RU" dirty="0"/>
          </a:p>
          <a:p>
            <a:pPr>
              <a:buClrTx/>
              <a:buFont typeface="Wingdings" pitchFamily="2" charset="2"/>
              <a:buChar char="q"/>
            </a:pPr>
            <a:r>
              <a:rPr lang="ru-RU" dirty="0"/>
              <a:t>живость воображения</a:t>
            </a:r>
          </a:p>
          <a:p>
            <a:pPr>
              <a:buClrTx/>
              <a:buFont typeface="Wingdings" pitchFamily="2" charset="2"/>
              <a:buChar char="q"/>
            </a:pPr>
            <a:endParaRPr lang="ru-RU" dirty="0"/>
          </a:p>
          <a:p>
            <a:pPr>
              <a:buClrTx/>
              <a:buFont typeface="Wingdings" pitchFamily="2" charset="2"/>
              <a:buChar char="q"/>
            </a:pPr>
            <a:r>
              <a:rPr lang="ru-RU" dirty="0"/>
              <a:t>Любопытство</a:t>
            </a:r>
          </a:p>
          <a:p>
            <a:pPr>
              <a:buClrTx/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51519" y="6180977"/>
            <a:ext cx="78488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 слышать голос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393819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977227"/>
            <a:ext cx="8496944" cy="37641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«Если между ребёнком и взрослым не будет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заинтересованного диалога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между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равными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партнёрами, ребёнок окажется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ситуации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исполнителя чужих правил,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в этом случае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нельзя говорить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ни о самостоятельности, ни об инициативности, ни о творчестве»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Е.Е. Крашенинников, О.Л. Холодова</a:t>
            </a:r>
            <a:br>
              <a:rPr lang="ru-RU" sz="2000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77768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задачи стоят перед педагогом?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личности ребенка;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Обеспечить развитие самого диалога;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79" y="936749"/>
            <a:ext cx="2108777" cy="177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4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928992" cy="22048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диалог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это «поиск ответа на вопрос,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на который «очень хочется ответить, а ответа пока нет».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Мышление развивается, когда человек решает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трудные задачи, которые требуют времени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 значительных самостоятельных усилий.</a:t>
            </a:r>
            <a:br>
              <a:rPr lang="ru-RU" dirty="0">
                <a:latin typeface="Georgia" panose="02040502050405020303" pitchFamily="18" charset="0"/>
              </a:rPr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8964488" cy="46104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585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23528" y="1648398"/>
            <a:ext cx="8352928" cy="51741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Вера( отказываюсь от ожиданий)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 (вступаю в личный контакт)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Уважение ( соблюдаю права)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Любовь( вижу, слышу,  чувствую)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Смирение(отказываюсь от гордыни, исследую)</a:t>
            </a:r>
          </a:p>
          <a:p>
            <a:pPr>
              <a:buClrTx/>
              <a:buSzPct val="80000"/>
              <a:buFont typeface="Wingdings" pitchFamily="2" charset="2"/>
              <a:buChar char="q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80000"/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Благодарность ( даю позитивную обратную связь)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38215"/>
            <a:ext cx="835292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Диалогических отношений-ценностей шесть, каждое из них выражается в конкретном действии:</a:t>
            </a:r>
          </a:p>
        </p:txBody>
      </p:sp>
    </p:spTree>
    <p:extLst>
      <p:ext uri="{BB962C8B-B14F-4D97-AF65-F5344CB8AC3E}">
        <p14:creationId xmlns:p14="http://schemas.microsoft.com/office/powerpoint/2010/main" val="293476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12" y="0"/>
            <a:ext cx="8648644" cy="11952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образовательного( развивающего) диалога: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5688632" cy="5677544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Высказывания детьми своего </a:t>
            </a:r>
          </a:p>
          <a:p>
            <a:pPr>
              <a:buClr>
                <a:schemeClr val="tx1"/>
              </a:buClr>
              <a:buSzPct val="80000"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отношения к проблемной ситуации;</a:t>
            </a: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Обсуждение проблемы;</a:t>
            </a: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Структурирование ответов детей;</a:t>
            </a: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высказываний;</a:t>
            </a: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Формулирование гипотезы;</a:t>
            </a: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endParaRPr lang="ru-RU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chemeClr val="tx1"/>
              </a:buClr>
              <a:buSzPct val="80000"/>
              <a:buFont typeface="Wingdings" pitchFamily="2" charset="2"/>
              <a:buChar char="ü"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гипотезы и вывод.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6130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401</TotalTime>
  <Words>1202</Words>
  <Application>Microsoft Office PowerPoint</Application>
  <PresentationFormat>Экран (4:3)</PresentationFormat>
  <Paragraphs>192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Schoolbook</vt:lpstr>
      <vt:lpstr>Georgia</vt:lpstr>
      <vt:lpstr>Times New Roman</vt:lpstr>
      <vt:lpstr>Wingdings</vt:lpstr>
      <vt:lpstr>Wingdings 2</vt:lpstr>
      <vt:lpstr>Эркер</vt:lpstr>
      <vt:lpstr>      «Образовательный диалог как контекст проявления и становления мышления»</vt:lpstr>
      <vt:lpstr>      Что такое образовательный диалог?</vt:lpstr>
      <vt:lpstr> </vt:lpstr>
      <vt:lpstr>   </vt:lpstr>
      <vt:lpstr>Чем ребенок может быть интересен взрослому?</vt:lpstr>
      <vt:lpstr>Презентация PowerPoint</vt:lpstr>
      <vt:lpstr>Презентация PowerPoint</vt:lpstr>
      <vt:lpstr>Презентация PowerPoint</vt:lpstr>
      <vt:lpstr>Структура образовательного( развивающего) диалога:</vt:lpstr>
      <vt:lpstr>Задачи образовательного диалога: </vt:lpstr>
      <vt:lpstr>Презентация PowerPoint</vt:lpstr>
      <vt:lpstr>Этапы обучения детей началам образовательного диалога:</vt:lpstr>
      <vt:lpstr>Существует алгоритм ведения проблемных ситуаций: </vt:lpstr>
      <vt:lpstr>                    - проблемные вопросы.   Любознательным и общительным можно считать только того, кто хочет и может задавать вопросы.  </vt:lpstr>
      <vt:lpstr>Презентация PowerPoint</vt:lpstr>
      <vt:lpstr>Правила ведения диалога: </vt:lpstr>
      <vt:lpstr> круги доверия (утренний-вечерний круг)</vt:lpstr>
      <vt:lpstr>Правила для детей: </vt:lpstr>
      <vt:lpstr>Презентация PowerPoint</vt:lpstr>
      <vt:lpstr>ПОКАЗАТЕЛИ УСПЕШНОСТИ ОБРАЗОВАТЕЛЬНОГО ДИАЛОГА </vt:lpstr>
      <vt:lpstr>Технологию «Образовательный диалог» рекомендуется использовать с 4 лет.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образовательная технология – «Развивающий диалог»</dc:title>
  <dc:creator>User</dc:creator>
  <cp:lastModifiedBy>Анна Шубина</cp:lastModifiedBy>
  <cp:revision>50</cp:revision>
  <dcterms:created xsi:type="dcterms:W3CDTF">2021-02-07T14:04:09Z</dcterms:created>
  <dcterms:modified xsi:type="dcterms:W3CDTF">2023-06-22T13:55:32Z</dcterms:modified>
</cp:coreProperties>
</file>