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69" r:id="rId11"/>
    <p:sldId id="270" r:id="rId12"/>
    <p:sldId id="271" r:id="rId13"/>
    <p:sldId id="272" r:id="rId14"/>
    <p:sldId id="273" r:id="rId15"/>
    <p:sldId id="261" r:id="rId16"/>
    <p:sldId id="262" r:id="rId17"/>
    <p:sldId id="263" r:id="rId18"/>
    <p:sldId id="264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90" r:id="rId28"/>
    <p:sldId id="291" r:id="rId29"/>
    <p:sldId id="292" r:id="rId30"/>
    <p:sldId id="293" r:id="rId31"/>
    <p:sldId id="294" r:id="rId32"/>
    <p:sldId id="295" r:id="rId33"/>
    <p:sldId id="284" r:id="rId34"/>
    <p:sldId id="285" r:id="rId35"/>
    <p:sldId id="286" r:id="rId36"/>
    <p:sldId id="287" r:id="rId37"/>
    <p:sldId id="288" r:id="rId38"/>
    <p:sldId id="289" r:id="rId39"/>
    <p:sldId id="283" r:id="rId40"/>
    <p:sldId id="296" r:id="rId41"/>
    <p:sldId id="297" r:id="rId42"/>
    <p:sldId id="298" r:id="rId43"/>
    <p:sldId id="299" r:id="rId44"/>
    <p:sldId id="280" r:id="rId45"/>
    <p:sldId id="300" r:id="rId46"/>
  </p:sldIdLst>
  <p:sldSz cx="9144000" cy="6858000" type="screen4x3"/>
  <p:notesSz cx="6858000" cy="10052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76471" autoAdjust="0"/>
  </p:normalViewPr>
  <p:slideViewPr>
    <p:cSldViewPr>
      <p:cViewPr varScale="1">
        <p:scale>
          <a:sx n="51" d="100"/>
          <a:sy n="51" d="100"/>
        </p:scale>
        <p:origin x="-171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375AD-9B16-4C99-818C-4BACCC5E0BD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87E918-0405-4867-8421-E2F984918D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92F266F-1A42-4E46-9269-F8266638533F}" type="parTrans" cxnId="{96A8EE95-10AE-40A0-9C86-5E59CE2CC593}">
      <dgm:prSet/>
      <dgm:spPr/>
      <dgm:t>
        <a:bodyPr/>
        <a:lstStyle/>
        <a:p>
          <a:endParaRPr lang="ru-RU"/>
        </a:p>
      </dgm:t>
    </dgm:pt>
    <dgm:pt modelId="{215FE12F-D34B-4816-92CA-8D60D029B44E}" type="sibTrans" cxnId="{96A8EE95-10AE-40A0-9C86-5E59CE2CC593}">
      <dgm:prSet/>
      <dgm:spPr/>
      <dgm:t>
        <a:bodyPr/>
        <a:lstStyle/>
        <a:p>
          <a:endParaRPr lang="ru-RU"/>
        </a:p>
      </dgm:t>
    </dgm:pt>
    <dgm:pt modelId="{3D48C5AD-63E0-4FCA-BDD5-ED0B0779EAE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2D643F9-B5E9-4B41-BCEA-0096977400A3}" type="parTrans" cxnId="{31056B86-3447-4D82-9A26-BD5662F19CE8}">
      <dgm:prSet/>
      <dgm:spPr/>
      <dgm:t>
        <a:bodyPr/>
        <a:lstStyle/>
        <a:p>
          <a:endParaRPr lang="ru-RU"/>
        </a:p>
      </dgm:t>
    </dgm:pt>
    <dgm:pt modelId="{09D61A62-1623-4F1B-8EFC-38CD2F2FB484}" type="sibTrans" cxnId="{31056B86-3447-4D82-9A26-BD5662F19CE8}">
      <dgm:prSet/>
      <dgm:spPr/>
      <dgm:t>
        <a:bodyPr/>
        <a:lstStyle/>
        <a:p>
          <a:endParaRPr lang="ru-RU"/>
        </a:p>
      </dgm:t>
    </dgm:pt>
    <dgm:pt modelId="{C78DCFA5-B64D-4F3E-AA7B-D16135B64B8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69ADD1FC-6BA0-480E-9457-037AEE3E6866}" type="parTrans" cxnId="{2875CAD0-A20E-4C42-9E0B-4524EA45BC25}">
      <dgm:prSet/>
      <dgm:spPr/>
      <dgm:t>
        <a:bodyPr/>
        <a:lstStyle/>
        <a:p>
          <a:endParaRPr lang="ru-RU"/>
        </a:p>
      </dgm:t>
    </dgm:pt>
    <dgm:pt modelId="{A4DDEAEF-D710-4A02-95E8-F88CEFDADE40}" type="sibTrans" cxnId="{2875CAD0-A20E-4C42-9E0B-4524EA45BC25}">
      <dgm:prSet/>
      <dgm:spPr/>
      <dgm:t>
        <a:bodyPr/>
        <a:lstStyle/>
        <a:p>
          <a:endParaRPr lang="ru-RU"/>
        </a:p>
      </dgm:t>
    </dgm:pt>
    <dgm:pt modelId="{BBE6EAA2-A9BB-47C4-85DC-6E8C9F9CAE1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C21B8280-E735-4B6F-A109-809EBF72F9F7}" type="parTrans" cxnId="{1449736A-035F-44FC-A271-7CB5B98CADE7}">
      <dgm:prSet/>
      <dgm:spPr/>
      <dgm:t>
        <a:bodyPr/>
        <a:lstStyle/>
        <a:p>
          <a:endParaRPr lang="ru-RU"/>
        </a:p>
      </dgm:t>
    </dgm:pt>
    <dgm:pt modelId="{75702E03-A744-4EB5-AA4E-31B91AD55F1D}" type="sibTrans" cxnId="{1449736A-035F-44FC-A271-7CB5B98CADE7}">
      <dgm:prSet/>
      <dgm:spPr/>
      <dgm:t>
        <a:bodyPr/>
        <a:lstStyle/>
        <a:p>
          <a:endParaRPr lang="ru-RU"/>
        </a:p>
      </dgm:t>
    </dgm:pt>
    <dgm:pt modelId="{C7DB9D77-768B-483C-B9EF-EC0F9832FA42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AD8EC7BD-A1B8-476E-A441-166A567840C8}" type="parTrans" cxnId="{085817B7-DDB8-4F5A-9743-55EA1C227890}">
      <dgm:prSet/>
      <dgm:spPr/>
      <dgm:t>
        <a:bodyPr/>
        <a:lstStyle/>
        <a:p>
          <a:endParaRPr lang="ru-RU"/>
        </a:p>
      </dgm:t>
    </dgm:pt>
    <dgm:pt modelId="{3608958F-E69D-4E3A-A5FA-F5CC807EE4D9}" type="sibTrans" cxnId="{085817B7-DDB8-4F5A-9743-55EA1C227890}">
      <dgm:prSet/>
      <dgm:spPr/>
      <dgm:t>
        <a:bodyPr/>
        <a:lstStyle/>
        <a:p>
          <a:endParaRPr lang="ru-RU"/>
        </a:p>
      </dgm:t>
    </dgm:pt>
    <dgm:pt modelId="{2EFE58A4-44A0-45AA-9D67-835328B1079D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C68138AC-D8D3-4E66-87EA-B0352A19EEFD}" type="parTrans" cxnId="{102273E1-98FA-4613-A1A7-B59DFC9A4B83}">
      <dgm:prSet/>
      <dgm:spPr/>
      <dgm:t>
        <a:bodyPr/>
        <a:lstStyle/>
        <a:p>
          <a:endParaRPr lang="ru-RU"/>
        </a:p>
      </dgm:t>
    </dgm:pt>
    <dgm:pt modelId="{8E7E1D52-F7DD-490B-9132-D35F8C056626}" type="sibTrans" cxnId="{102273E1-98FA-4613-A1A7-B59DFC9A4B83}">
      <dgm:prSet/>
      <dgm:spPr/>
      <dgm:t>
        <a:bodyPr/>
        <a:lstStyle/>
        <a:p>
          <a:endParaRPr lang="ru-RU"/>
        </a:p>
      </dgm:t>
    </dgm:pt>
    <dgm:pt modelId="{ECE6F8EC-252E-4661-9C01-E5A01D7AE868}" type="pres">
      <dgm:prSet presAssocID="{A03375AD-9B16-4C99-818C-4BACCC5E0B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B89ED-9BD6-48AD-8665-1CB479B43142}" type="pres">
      <dgm:prSet presAssocID="{E087E918-0405-4867-8421-E2F984918D1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021A0-5410-4C1F-BCC0-97176AF4EDF9}" type="pres">
      <dgm:prSet presAssocID="{215FE12F-D34B-4816-92CA-8D60D029B44E}" presName="sibTrans" presStyleLbl="sibTrans2D1" presStyleIdx="0" presStyleCnt="6"/>
      <dgm:spPr/>
      <dgm:t>
        <a:bodyPr/>
        <a:lstStyle/>
        <a:p>
          <a:endParaRPr lang="ru-RU"/>
        </a:p>
      </dgm:t>
    </dgm:pt>
    <dgm:pt modelId="{3EAE7900-44D4-454B-AF94-D9DC1BA5E050}" type="pres">
      <dgm:prSet presAssocID="{215FE12F-D34B-4816-92CA-8D60D029B44E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99E2F6A-323C-4D8A-B0C2-EBA707260842}" type="pres">
      <dgm:prSet presAssocID="{3D48C5AD-63E0-4FCA-BDD5-ED0B0779EA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4A019-DC52-4F69-A480-AD2865E8D2E4}" type="pres">
      <dgm:prSet presAssocID="{09D61A62-1623-4F1B-8EFC-38CD2F2FB48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841F87E-4761-4B36-8EB6-A9C687E4813F}" type="pres">
      <dgm:prSet presAssocID="{09D61A62-1623-4F1B-8EFC-38CD2F2FB48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71386FB-1CDE-4AFE-A15B-90CCB42E11B9}" type="pres">
      <dgm:prSet presAssocID="{C78DCFA5-B64D-4F3E-AA7B-D16135B64B8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87FF2-AF0D-4925-B141-A9975881C7E0}" type="pres">
      <dgm:prSet presAssocID="{A4DDEAEF-D710-4A02-95E8-F88CEFDADE40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3FABFE3-CF87-42D0-9C97-2ABAADB3E37F}" type="pres">
      <dgm:prSet presAssocID="{A4DDEAEF-D710-4A02-95E8-F88CEFDADE4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45DC36C-F4B2-475D-9387-9F569DB5FC67}" type="pres">
      <dgm:prSet presAssocID="{BBE6EAA2-A9BB-47C4-85DC-6E8C9F9CAE1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E3A72-5941-4D47-BB9C-5E143D6AD4D9}" type="pres">
      <dgm:prSet presAssocID="{75702E03-A744-4EB5-AA4E-31B91AD55F1D}" presName="sibTrans" presStyleLbl="sibTrans2D1" presStyleIdx="3" presStyleCnt="6"/>
      <dgm:spPr/>
      <dgm:t>
        <a:bodyPr/>
        <a:lstStyle/>
        <a:p>
          <a:endParaRPr lang="ru-RU"/>
        </a:p>
      </dgm:t>
    </dgm:pt>
    <dgm:pt modelId="{9408CF74-2320-4BA5-8374-1D9D8E43ABC2}" type="pres">
      <dgm:prSet presAssocID="{75702E03-A744-4EB5-AA4E-31B91AD55F1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A54C89B-FD97-4664-B7F6-5F14E2968831}" type="pres">
      <dgm:prSet presAssocID="{2EFE58A4-44A0-45AA-9D67-835328B1079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E84B1-B652-4640-87AD-E3F956DA597B}" type="pres">
      <dgm:prSet presAssocID="{8E7E1D52-F7DD-490B-9132-D35F8C056626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9DE8B10-D9FE-40C5-8B0C-077129D2D3DA}" type="pres">
      <dgm:prSet presAssocID="{8E7E1D52-F7DD-490B-9132-D35F8C05662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387283F-1DE9-4BE0-AEF4-85307B0576EB}" type="pres">
      <dgm:prSet presAssocID="{C7DB9D77-768B-483C-B9EF-EC0F9832FA4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874C8-563A-4B3E-BD4B-8F8B35126FBA}" type="pres">
      <dgm:prSet presAssocID="{3608958F-E69D-4E3A-A5FA-F5CC807EE4D9}" presName="sibTrans" presStyleLbl="sibTrans2D1" presStyleIdx="5" presStyleCnt="6"/>
      <dgm:spPr/>
      <dgm:t>
        <a:bodyPr/>
        <a:lstStyle/>
        <a:p>
          <a:endParaRPr lang="ru-RU"/>
        </a:p>
      </dgm:t>
    </dgm:pt>
    <dgm:pt modelId="{C0184A75-AF10-4FCB-A226-E9426200E57A}" type="pres">
      <dgm:prSet presAssocID="{3608958F-E69D-4E3A-A5FA-F5CC807EE4D9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D7816EBF-8E21-4FD0-8A04-5661E2253C8F}" type="presOf" srcId="{3608958F-E69D-4E3A-A5FA-F5CC807EE4D9}" destId="{04D874C8-563A-4B3E-BD4B-8F8B35126FBA}" srcOrd="0" destOrd="0" presId="urn:microsoft.com/office/officeart/2005/8/layout/cycle2"/>
    <dgm:cxn modelId="{3C5F08A2-37DC-485C-A77A-B6ED294890F9}" type="presOf" srcId="{C78DCFA5-B64D-4F3E-AA7B-D16135B64B8B}" destId="{B71386FB-1CDE-4AFE-A15B-90CCB42E11B9}" srcOrd="0" destOrd="0" presId="urn:microsoft.com/office/officeart/2005/8/layout/cycle2"/>
    <dgm:cxn modelId="{A781B107-01C9-448D-82C1-3316FE621108}" type="presOf" srcId="{75702E03-A744-4EB5-AA4E-31B91AD55F1D}" destId="{228E3A72-5941-4D47-BB9C-5E143D6AD4D9}" srcOrd="0" destOrd="0" presId="urn:microsoft.com/office/officeart/2005/8/layout/cycle2"/>
    <dgm:cxn modelId="{7042C93D-7C6A-48E1-8142-170866EAE7A0}" type="presOf" srcId="{09D61A62-1623-4F1B-8EFC-38CD2F2FB484}" destId="{3841F87E-4761-4B36-8EB6-A9C687E4813F}" srcOrd="1" destOrd="0" presId="urn:microsoft.com/office/officeart/2005/8/layout/cycle2"/>
    <dgm:cxn modelId="{EE200623-8B49-4F57-A631-4969A3EAFD84}" type="presOf" srcId="{E087E918-0405-4867-8421-E2F984918D10}" destId="{297B89ED-9BD6-48AD-8665-1CB479B43142}" srcOrd="0" destOrd="0" presId="urn:microsoft.com/office/officeart/2005/8/layout/cycle2"/>
    <dgm:cxn modelId="{572643AF-D814-45D1-8D98-271E8037BC15}" type="presOf" srcId="{3D48C5AD-63E0-4FCA-BDD5-ED0B0779EAE6}" destId="{299E2F6A-323C-4D8A-B0C2-EBA707260842}" srcOrd="0" destOrd="0" presId="urn:microsoft.com/office/officeart/2005/8/layout/cycle2"/>
    <dgm:cxn modelId="{2875CAD0-A20E-4C42-9E0B-4524EA45BC25}" srcId="{A03375AD-9B16-4C99-818C-4BACCC5E0BDA}" destId="{C78DCFA5-B64D-4F3E-AA7B-D16135B64B8B}" srcOrd="2" destOrd="0" parTransId="{69ADD1FC-6BA0-480E-9457-037AEE3E6866}" sibTransId="{A4DDEAEF-D710-4A02-95E8-F88CEFDADE40}"/>
    <dgm:cxn modelId="{B6C805D9-C672-40B1-A677-92F1CABD74BF}" type="presOf" srcId="{75702E03-A744-4EB5-AA4E-31B91AD55F1D}" destId="{9408CF74-2320-4BA5-8374-1D9D8E43ABC2}" srcOrd="1" destOrd="0" presId="urn:microsoft.com/office/officeart/2005/8/layout/cycle2"/>
    <dgm:cxn modelId="{170CAE6D-FBA2-402D-BE41-EA24E7F7CA53}" type="presOf" srcId="{2EFE58A4-44A0-45AA-9D67-835328B1079D}" destId="{8A54C89B-FD97-4664-B7F6-5F14E2968831}" srcOrd="0" destOrd="0" presId="urn:microsoft.com/office/officeart/2005/8/layout/cycle2"/>
    <dgm:cxn modelId="{B57B82CF-4E35-42CB-A642-0E3600E2AC6C}" type="presOf" srcId="{BBE6EAA2-A9BB-47C4-85DC-6E8C9F9CAE18}" destId="{945DC36C-F4B2-475D-9387-9F569DB5FC67}" srcOrd="0" destOrd="0" presId="urn:microsoft.com/office/officeart/2005/8/layout/cycle2"/>
    <dgm:cxn modelId="{E6185AAC-3733-43B7-BC31-E87D017F66FF}" type="presOf" srcId="{A4DDEAEF-D710-4A02-95E8-F88CEFDADE40}" destId="{A6387FF2-AF0D-4925-B141-A9975881C7E0}" srcOrd="0" destOrd="0" presId="urn:microsoft.com/office/officeart/2005/8/layout/cycle2"/>
    <dgm:cxn modelId="{1449736A-035F-44FC-A271-7CB5B98CADE7}" srcId="{A03375AD-9B16-4C99-818C-4BACCC5E0BDA}" destId="{BBE6EAA2-A9BB-47C4-85DC-6E8C9F9CAE18}" srcOrd="3" destOrd="0" parTransId="{C21B8280-E735-4B6F-A109-809EBF72F9F7}" sibTransId="{75702E03-A744-4EB5-AA4E-31B91AD55F1D}"/>
    <dgm:cxn modelId="{F567E455-012E-4B70-8948-8C3F0A9199C1}" type="presOf" srcId="{3608958F-E69D-4E3A-A5FA-F5CC807EE4D9}" destId="{C0184A75-AF10-4FCB-A226-E9426200E57A}" srcOrd="1" destOrd="0" presId="urn:microsoft.com/office/officeart/2005/8/layout/cycle2"/>
    <dgm:cxn modelId="{2EAC5C43-515C-4DFF-9952-4C312D508339}" type="presOf" srcId="{09D61A62-1623-4F1B-8EFC-38CD2F2FB484}" destId="{9864A019-DC52-4F69-A480-AD2865E8D2E4}" srcOrd="0" destOrd="0" presId="urn:microsoft.com/office/officeart/2005/8/layout/cycle2"/>
    <dgm:cxn modelId="{675358E0-EE93-4809-AEDB-A2A6E890AB53}" type="presOf" srcId="{A03375AD-9B16-4C99-818C-4BACCC5E0BDA}" destId="{ECE6F8EC-252E-4661-9C01-E5A01D7AE868}" srcOrd="0" destOrd="0" presId="urn:microsoft.com/office/officeart/2005/8/layout/cycle2"/>
    <dgm:cxn modelId="{31056B86-3447-4D82-9A26-BD5662F19CE8}" srcId="{A03375AD-9B16-4C99-818C-4BACCC5E0BDA}" destId="{3D48C5AD-63E0-4FCA-BDD5-ED0B0779EAE6}" srcOrd="1" destOrd="0" parTransId="{52D643F9-B5E9-4B41-BCEA-0096977400A3}" sibTransId="{09D61A62-1623-4F1B-8EFC-38CD2F2FB484}"/>
    <dgm:cxn modelId="{102273E1-98FA-4613-A1A7-B59DFC9A4B83}" srcId="{A03375AD-9B16-4C99-818C-4BACCC5E0BDA}" destId="{2EFE58A4-44A0-45AA-9D67-835328B1079D}" srcOrd="4" destOrd="0" parTransId="{C68138AC-D8D3-4E66-87EA-B0352A19EEFD}" sibTransId="{8E7E1D52-F7DD-490B-9132-D35F8C056626}"/>
    <dgm:cxn modelId="{3C93AFA9-B182-44CB-8621-D44215193C31}" type="presOf" srcId="{C7DB9D77-768B-483C-B9EF-EC0F9832FA42}" destId="{D387283F-1DE9-4BE0-AEF4-85307B0576EB}" srcOrd="0" destOrd="0" presId="urn:microsoft.com/office/officeart/2005/8/layout/cycle2"/>
    <dgm:cxn modelId="{085817B7-DDB8-4F5A-9743-55EA1C227890}" srcId="{A03375AD-9B16-4C99-818C-4BACCC5E0BDA}" destId="{C7DB9D77-768B-483C-B9EF-EC0F9832FA42}" srcOrd="5" destOrd="0" parTransId="{AD8EC7BD-A1B8-476E-A441-166A567840C8}" sibTransId="{3608958F-E69D-4E3A-A5FA-F5CC807EE4D9}"/>
    <dgm:cxn modelId="{96EAADE1-6D36-4293-9356-D6C7D2930325}" type="presOf" srcId="{8E7E1D52-F7DD-490B-9132-D35F8C056626}" destId="{829E84B1-B652-4640-87AD-E3F956DA597B}" srcOrd="0" destOrd="0" presId="urn:microsoft.com/office/officeart/2005/8/layout/cycle2"/>
    <dgm:cxn modelId="{96A8EE95-10AE-40A0-9C86-5E59CE2CC593}" srcId="{A03375AD-9B16-4C99-818C-4BACCC5E0BDA}" destId="{E087E918-0405-4867-8421-E2F984918D10}" srcOrd="0" destOrd="0" parTransId="{892F266F-1A42-4E46-9269-F8266638533F}" sibTransId="{215FE12F-D34B-4816-92CA-8D60D029B44E}"/>
    <dgm:cxn modelId="{1174754D-1B34-4EC6-B550-59BF373D1D41}" type="presOf" srcId="{A4DDEAEF-D710-4A02-95E8-F88CEFDADE40}" destId="{D3FABFE3-CF87-42D0-9C97-2ABAADB3E37F}" srcOrd="1" destOrd="0" presId="urn:microsoft.com/office/officeart/2005/8/layout/cycle2"/>
    <dgm:cxn modelId="{AC43E60E-5B02-4A58-803B-7E516051B508}" type="presOf" srcId="{215FE12F-D34B-4816-92CA-8D60D029B44E}" destId="{3EAE7900-44D4-454B-AF94-D9DC1BA5E050}" srcOrd="1" destOrd="0" presId="urn:microsoft.com/office/officeart/2005/8/layout/cycle2"/>
    <dgm:cxn modelId="{2056018F-09F6-4F72-A240-E029F3BBADB5}" type="presOf" srcId="{8E7E1D52-F7DD-490B-9132-D35F8C056626}" destId="{89DE8B10-D9FE-40C5-8B0C-077129D2D3DA}" srcOrd="1" destOrd="0" presId="urn:microsoft.com/office/officeart/2005/8/layout/cycle2"/>
    <dgm:cxn modelId="{176E4B3A-B2F9-449A-B225-369B2FAD9DC4}" type="presOf" srcId="{215FE12F-D34B-4816-92CA-8D60D029B44E}" destId="{B73021A0-5410-4C1F-BCC0-97176AF4EDF9}" srcOrd="0" destOrd="0" presId="urn:microsoft.com/office/officeart/2005/8/layout/cycle2"/>
    <dgm:cxn modelId="{7B1CF1E4-B9CA-4527-9763-680CA8C4673E}" type="presParOf" srcId="{ECE6F8EC-252E-4661-9C01-E5A01D7AE868}" destId="{297B89ED-9BD6-48AD-8665-1CB479B43142}" srcOrd="0" destOrd="0" presId="urn:microsoft.com/office/officeart/2005/8/layout/cycle2"/>
    <dgm:cxn modelId="{4ABCD419-06E2-4F96-A99E-2C19691DA9B5}" type="presParOf" srcId="{ECE6F8EC-252E-4661-9C01-E5A01D7AE868}" destId="{B73021A0-5410-4C1F-BCC0-97176AF4EDF9}" srcOrd="1" destOrd="0" presId="urn:microsoft.com/office/officeart/2005/8/layout/cycle2"/>
    <dgm:cxn modelId="{534BEC9E-CBAD-4A96-8F5F-983738CD5371}" type="presParOf" srcId="{B73021A0-5410-4C1F-BCC0-97176AF4EDF9}" destId="{3EAE7900-44D4-454B-AF94-D9DC1BA5E050}" srcOrd="0" destOrd="0" presId="urn:microsoft.com/office/officeart/2005/8/layout/cycle2"/>
    <dgm:cxn modelId="{E301F4A2-6F66-458C-B29F-BCFCD0CFD9D7}" type="presParOf" srcId="{ECE6F8EC-252E-4661-9C01-E5A01D7AE868}" destId="{299E2F6A-323C-4D8A-B0C2-EBA707260842}" srcOrd="2" destOrd="0" presId="urn:microsoft.com/office/officeart/2005/8/layout/cycle2"/>
    <dgm:cxn modelId="{36F00C9B-4FD7-497E-88CF-43CEE41CD8EE}" type="presParOf" srcId="{ECE6F8EC-252E-4661-9C01-E5A01D7AE868}" destId="{9864A019-DC52-4F69-A480-AD2865E8D2E4}" srcOrd="3" destOrd="0" presId="urn:microsoft.com/office/officeart/2005/8/layout/cycle2"/>
    <dgm:cxn modelId="{7BB27428-B813-4AAD-B549-E94E8A04D1DC}" type="presParOf" srcId="{9864A019-DC52-4F69-A480-AD2865E8D2E4}" destId="{3841F87E-4761-4B36-8EB6-A9C687E4813F}" srcOrd="0" destOrd="0" presId="urn:microsoft.com/office/officeart/2005/8/layout/cycle2"/>
    <dgm:cxn modelId="{2A5D978B-189E-42D1-880C-A2876D9DBBA9}" type="presParOf" srcId="{ECE6F8EC-252E-4661-9C01-E5A01D7AE868}" destId="{B71386FB-1CDE-4AFE-A15B-90CCB42E11B9}" srcOrd="4" destOrd="0" presId="urn:microsoft.com/office/officeart/2005/8/layout/cycle2"/>
    <dgm:cxn modelId="{DEAD2C76-1212-4E9F-ACE1-FE42B3279415}" type="presParOf" srcId="{ECE6F8EC-252E-4661-9C01-E5A01D7AE868}" destId="{A6387FF2-AF0D-4925-B141-A9975881C7E0}" srcOrd="5" destOrd="0" presId="urn:microsoft.com/office/officeart/2005/8/layout/cycle2"/>
    <dgm:cxn modelId="{0662BC3B-E7CF-4EA0-9A36-97976CD6228C}" type="presParOf" srcId="{A6387FF2-AF0D-4925-B141-A9975881C7E0}" destId="{D3FABFE3-CF87-42D0-9C97-2ABAADB3E37F}" srcOrd="0" destOrd="0" presId="urn:microsoft.com/office/officeart/2005/8/layout/cycle2"/>
    <dgm:cxn modelId="{BA34EB8C-3304-4A7E-B680-FFDD01AC0535}" type="presParOf" srcId="{ECE6F8EC-252E-4661-9C01-E5A01D7AE868}" destId="{945DC36C-F4B2-475D-9387-9F569DB5FC67}" srcOrd="6" destOrd="0" presId="urn:microsoft.com/office/officeart/2005/8/layout/cycle2"/>
    <dgm:cxn modelId="{33295B72-D23A-4AE5-AA5C-A0077745AD50}" type="presParOf" srcId="{ECE6F8EC-252E-4661-9C01-E5A01D7AE868}" destId="{228E3A72-5941-4D47-BB9C-5E143D6AD4D9}" srcOrd="7" destOrd="0" presId="urn:microsoft.com/office/officeart/2005/8/layout/cycle2"/>
    <dgm:cxn modelId="{B0517033-300B-489A-BFA3-9DC6813065F0}" type="presParOf" srcId="{228E3A72-5941-4D47-BB9C-5E143D6AD4D9}" destId="{9408CF74-2320-4BA5-8374-1D9D8E43ABC2}" srcOrd="0" destOrd="0" presId="urn:microsoft.com/office/officeart/2005/8/layout/cycle2"/>
    <dgm:cxn modelId="{A40023F3-AFDD-4D7E-8D67-D61DE501E1B1}" type="presParOf" srcId="{ECE6F8EC-252E-4661-9C01-E5A01D7AE868}" destId="{8A54C89B-FD97-4664-B7F6-5F14E2968831}" srcOrd="8" destOrd="0" presId="urn:microsoft.com/office/officeart/2005/8/layout/cycle2"/>
    <dgm:cxn modelId="{792E051B-3B2A-4705-BB4F-05B9D8D2C284}" type="presParOf" srcId="{ECE6F8EC-252E-4661-9C01-E5A01D7AE868}" destId="{829E84B1-B652-4640-87AD-E3F956DA597B}" srcOrd="9" destOrd="0" presId="urn:microsoft.com/office/officeart/2005/8/layout/cycle2"/>
    <dgm:cxn modelId="{C33CB973-BCB5-4CBC-97F6-C54B15AA4C9C}" type="presParOf" srcId="{829E84B1-B652-4640-87AD-E3F956DA597B}" destId="{89DE8B10-D9FE-40C5-8B0C-077129D2D3DA}" srcOrd="0" destOrd="0" presId="urn:microsoft.com/office/officeart/2005/8/layout/cycle2"/>
    <dgm:cxn modelId="{FB473028-00F5-4003-A5D3-BA3526CA6315}" type="presParOf" srcId="{ECE6F8EC-252E-4661-9C01-E5A01D7AE868}" destId="{D387283F-1DE9-4BE0-AEF4-85307B0576EB}" srcOrd="10" destOrd="0" presId="urn:microsoft.com/office/officeart/2005/8/layout/cycle2"/>
    <dgm:cxn modelId="{261DC657-3B67-4D96-A95A-A64F9A3E5F53}" type="presParOf" srcId="{ECE6F8EC-252E-4661-9C01-E5A01D7AE868}" destId="{04D874C8-563A-4B3E-BD4B-8F8B35126FBA}" srcOrd="11" destOrd="0" presId="urn:microsoft.com/office/officeart/2005/8/layout/cycle2"/>
    <dgm:cxn modelId="{113F508F-D393-4776-A729-D2E931AA4946}" type="presParOf" srcId="{04D874C8-563A-4B3E-BD4B-8F8B35126FBA}" destId="{C0184A75-AF10-4FCB-A226-E9426200E5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7B89ED-9BD6-48AD-8665-1CB479B43142}">
      <dsp:nvSpPr>
        <dsp:cNvPr id="0" name=""/>
        <dsp:cNvSpPr/>
      </dsp:nvSpPr>
      <dsp:spPr>
        <a:xfrm>
          <a:off x="3202577" y="80"/>
          <a:ext cx="1333934" cy="1333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1</a:t>
          </a:r>
          <a:endParaRPr lang="ru-RU" sz="6000" kern="1200" dirty="0"/>
        </a:p>
      </dsp:txBody>
      <dsp:txXfrm>
        <a:off x="3202577" y="80"/>
        <a:ext cx="1333934" cy="1333934"/>
      </dsp:txXfrm>
    </dsp:sp>
    <dsp:sp modelId="{B73021A0-5410-4C1F-BCC0-97176AF4EDF9}">
      <dsp:nvSpPr>
        <dsp:cNvPr id="0" name=""/>
        <dsp:cNvSpPr/>
      </dsp:nvSpPr>
      <dsp:spPr>
        <a:xfrm rot="1800000">
          <a:off x="4550897" y="937711"/>
          <a:ext cx="354677" cy="450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800000">
        <a:off x="4550897" y="937711"/>
        <a:ext cx="354677" cy="450203"/>
      </dsp:txXfrm>
    </dsp:sp>
    <dsp:sp modelId="{299E2F6A-323C-4D8A-B0C2-EBA707260842}">
      <dsp:nvSpPr>
        <dsp:cNvPr id="0" name=""/>
        <dsp:cNvSpPr/>
      </dsp:nvSpPr>
      <dsp:spPr>
        <a:xfrm>
          <a:off x="4937345" y="1001648"/>
          <a:ext cx="1333934" cy="1333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2</a:t>
          </a:r>
          <a:endParaRPr lang="ru-RU" sz="6000" kern="1200" dirty="0"/>
        </a:p>
      </dsp:txBody>
      <dsp:txXfrm>
        <a:off x="4937345" y="1001648"/>
        <a:ext cx="1333934" cy="1333934"/>
      </dsp:txXfrm>
    </dsp:sp>
    <dsp:sp modelId="{9864A019-DC52-4F69-A480-AD2865E8D2E4}">
      <dsp:nvSpPr>
        <dsp:cNvPr id="0" name=""/>
        <dsp:cNvSpPr/>
      </dsp:nvSpPr>
      <dsp:spPr>
        <a:xfrm rot="5400000">
          <a:off x="5426973" y="2435044"/>
          <a:ext cx="354677" cy="450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5400000">
        <a:off x="5426973" y="2435044"/>
        <a:ext cx="354677" cy="450203"/>
      </dsp:txXfrm>
    </dsp:sp>
    <dsp:sp modelId="{B71386FB-1CDE-4AFE-A15B-90CCB42E11B9}">
      <dsp:nvSpPr>
        <dsp:cNvPr id="0" name=""/>
        <dsp:cNvSpPr/>
      </dsp:nvSpPr>
      <dsp:spPr>
        <a:xfrm>
          <a:off x="4937345" y="3004785"/>
          <a:ext cx="1333934" cy="1333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3</a:t>
          </a:r>
          <a:endParaRPr lang="ru-RU" sz="6000" kern="1200" dirty="0"/>
        </a:p>
      </dsp:txBody>
      <dsp:txXfrm>
        <a:off x="4937345" y="3004785"/>
        <a:ext cx="1333934" cy="1333934"/>
      </dsp:txXfrm>
    </dsp:sp>
    <dsp:sp modelId="{A6387FF2-AF0D-4925-B141-A9975881C7E0}">
      <dsp:nvSpPr>
        <dsp:cNvPr id="0" name=""/>
        <dsp:cNvSpPr/>
      </dsp:nvSpPr>
      <dsp:spPr>
        <a:xfrm rot="9000000">
          <a:off x="4568283" y="3942416"/>
          <a:ext cx="354677" cy="450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000000">
        <a:off x="4568283" y="3942416"/>
        <a:ext cx="354677" cy="450203"/>
      </dsp:txXfrm>
    </dsp:sp>
    <dsp:sp modelId="{945DC36C-F4B2-475D-9387-9F569DB5FC67}">
      <dsp:nvSpPr>
        <dsp:cNvPr id="0" name=""/>
        <dsp:cNvSpPr/>
      </dsp:nvSpPr>
      <dsp:spPr>
        <a:xfrm>
          <a:off x="3202577" y="4006354"/>
          <a:ext cx="1333934" cy="1333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4</a:t>
          </a:r>
          <a:endParaRPr lang="ru-RU" sz="6000" kern="1200" dirty="0"/>
        </a:p>
      </dsp:txBody>
      <dsp:txXfrm>
        <a:off x="3202577" y="4006354"/>
        <a:ext cx="1333934" cy="1333934"/>
      </dsp:txXfrm>
    </dsp:sp>
    <dsp:sp modelId="{228E3A72-5941-4D47-BB9C-5E143D6AD4D9}">
      <dsp:nvSpPr>
        <dsp:cNvPr id="0" name=""/>
        <dsp:cNvSpPr/>
      </dsp:nvSpPr>
      <dsp:spPr>
        <a:xfrm rot="12600000">
          <a:off x="2833515" y="3952454"/>
          <a:ext cx="354677" cy="450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2600000">
        <a:off x="2833515" y="3952454"/>
        <a:ext cx="354677" cy="450203"/>
      </dsp:txXfrm>
    </dsp:sp>
    <dsp:sp modelId="{8A54C89B-FD97-4664-B7F6-5F14E2968831}">
      <dsp:nvSpPr>
        <dsp:cNvPr id="0" name=""/>
        <dsp:cNvSpPr/>
      </dsp:nvSpPr>
      <dsp:spPr>
        <a:xfrm>
          <a:off x="1467810" y="3004785"/>
          <a:ext cx="1333934" cy="1333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5</a:t>
          </a:r>
          <a:endParaRPr lang="ru-RU" sz="6000" kern="1200" dirty="0"/>
        </a:p>
      </dsp:txBody>
      <dsp:txXfrm>
        <a:off x="1467810" y="3004785"/>
        <a:ext cx="1333934" cy="1333934"/>
      </dsp:txXfrm>
    </dsp:sp>
    <dsp:sp modelId="{829E84B1-B652-4640-87AD-E3F956DA597B}">
      <dsp:nvSpPr>
        <dsp:cNvPr id="0" name=""/>
        <dsp:cNvSpPr/>
      </dsp:nvSpPr>
      <dsp:spPr>
        <a:xfrm rot="16200000">
          <a:off x="1957438" y="2455121"/>
          <a:ext cx="354677" cy="450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6200000">
        <a:off x="1957438" y="2455121"/>
        <a:ext cx="354677" cy="450203"/>
      </dsp:txXfrm>
    </dsp:sp>
    <dsp:sp modelId="{D387283F-1DE9-4BE0-AEF4-85307B0576EB}">
      <dsp:nvSpPr>
        <dsp:cNvPr id="0" name=""/>
        <dsp:cNvSpPr/>
      </dsp:nvSpPr>
      <dsp:spPr>
        <a:xfrm>
          <a:off x="1467810" y="1001648"/>
          <a:ext cx="1333934" cy="1333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6</a:t>
          </a:r>
          <a:endParaRPr lang="ru-RU" sz="6000" kern="1200" dirty="0"/>
        </a:p>
      </dsp:txBody>
      <dsp:txXfrm>
        <a:off x="1467810" y="1001648"/>
        <a:ext cx="1333934" cy="1333934"/>
      </dsp:txXfrm>
    </dsp:sp>
    <dsp:sp modelId="{04D874C8-563A-4B3E-BD4B-8F8B35126FBA}">
      <dsp:nvSpPr>
        <dsp:cNvPr id="0" name=""/>
        <dsp:cNvSpPr/>
      </dsp:nvSpPr>
      <dsp:spPr>
        <a:xfrm rot="19800000">
          <a:off x="2816129" y="947749"/>
          <a:ext cx="354677" cy="4502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9800000">
        <a:off x="2816129" y="947749"/>
        <a:ext cx="354677" cy="450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382" cy="5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618" y="0"/>
            <a:ext cx="2971382" cy="5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0135"/>
            <a:ext cx="2971382" cy="5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618" y="9550135"/>
            <a:ext cx="2971382" cy="5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26B062C8-1D9A-43BE-81B9-73EBD141E47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382" cy="5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18" y="0"/>
            <a:ext cx="2971382" cy="5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54063"/>
            <a:ext cx="5026025" cy="377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669" y="4775068"/>
            <a:ext cx="5030663" cy="452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0135"/>
            <a:ext cx="2971382" cy="5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18" y="9550135"/>
            <a:ext cx="2971382" cy="50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C222E822-8632-48A5-A3F9-724A0BBFDEF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Управление презентацией: стрелки – нажимаем переходим на следующий слайд;</a:t>
            </a:r>
            <a:r>
              <a:rPr lang="ru-RU" baseline="0" dirty="0" smtClean="0"/>
              <a:t> домик – возвращаемся на игровое поле.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Бывает так, что у нас дети заболели из группы и нет необходимости идти дальше по занятиям, чтобы отсутствующим ребятам не надо было нагонять. В то же время надо занять малую группу учащихся в количестве 2-4 человек.  Мы можем делать 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игру-ходилку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которая ведётся одновременно в двух плоскостях: виртуальной и реальной. Предлагаю подобную игру «Чудеса света», рассчитанную на учащихся 3-4 классов. Если дети не в состоянии ответить на вопросы, то психолог стимулирует поисковое поведение. Мы, например, пользовались 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макбуками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и сетью интернет.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Цель занятия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развитие познавательной активности, воображения, мышления.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Основные задачи занятия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 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знакомить с наследием человечества – 7 чудесами света и с новыми чудесами;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развивать память, мышление, познавательную активность.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Необходимые материалы для занятия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Игровое поле (1)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Фишки – фигурки (по количеству играющих)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Кубик 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Материалы для 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паззлов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воссоздания (Приложение 1)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Презентация (Приложение 2)</a:t>
            </a:r>
          </a:p>
          <a:p>
            <a:pPr lvl="0"/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Макбуки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(по количеству играющих)</a:t>
            </a:r>
          </a:p>
          <a:p>
            <a:r>
              <a:rPr kumimoji="1"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План занятия</a:t>
            </a:r>
            <a:endParaRPr kumimoji="1"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Организационный момент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Разминка 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Игра </a:t>
            </a:r>
          </a:p>
          <a:p>
            <a:pPr lvl="0"/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Подведение итогов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АРТЕМИДА: 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Ида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тема, март, тара, Рита, мера, Рим, мир, тир, да, Марат, 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Дамир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три, ре, ми, Дима, рама, там…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АЗИИ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пирамиды – </a:t>
            </a:r>
            <a:r>
              <a:rPr kumimoji="1"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Египет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сады Семирамиды – современная территория Ирака - </a:t>
            </a:r>
            <a:r>
              <a:rPr kumimoji="1" lang="ru-RU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Азия 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(Вавилон, Междуречье), храм Артемиды – греческий город Эфес (</a:t>
            </a:r>
            <a:r>
              <a:rPr kumimoji="1" lang="ru-RU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Азия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), статуя Зевса – Олимпия, Элида область, </a:t>
            </a:r>
            <a:r>
              <a:rPr kumimoji="1"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Греция 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(полуостров 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Пелопонес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), мавзолей – 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Галикарнас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совр.Бодрум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Турция - </a:t>
            </a:r>
            <a:r>
              <a:rPr kumimoji="1" lang="ru-RU" sz="12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Азия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), колосс – Родос, </a:t>
            </a:r>
            <a:r>
              <a:rPr kumimoji="1"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Греция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маяк – Александрия, </a:t>
            </a:r>
            <a:r>
              <a:rPr kumimoji="1"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Египет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Александрийский маяк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30 метров</a:t>
            </a:r>
          </a:p>
          <a:p>
            <a:r>
              <a:rPr lang="ru-RU" dirty="0" smtClean="0"/>
              <a:t>38 метров с постаментом</a:t>
            </a:r>
          </a:p>
          <a:p>
            <a:r>
              <a:rPr lang="ru-RU" dirty="0" smtClean="0"/>
              <a:t>(трио, царь - изображения)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Бразилия (раз, бра, или, я)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Мексика (как, 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мекка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симка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Китай (кит, 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кай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тик)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Индия (яд, иди, дни)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Москва (</a:t>
            </a:r>
            <a:r>
              <a:rPr kumimoji="1"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ква</a:t>
            </a:r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сок, коса, ком)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Ответ: пирамиды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Этот и другие слайды: нажимаем на изображение</a:t>
            </a:r>
            <a:r>
              <a:rPr lang="ru-RU" baseline="0" dirty="0" smtClean="0"/>
              <a:t> левой кнопкой мыши. Если ответ верен раздаются аплодисменты, если нет – то мы слышим шум ветра.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Заранее готовятся</a:t>
            </a:r>
            <a:r>
              <a:rPr lang="ru-RU" baseline="0" dirty="0" smtClean="0"/>
              <a:t> цветные изображения различных архитектурных объектов, которые после распечатывания разрезаются на элементы. Учащиеся собирают получившийся </a:t>
            </a:r>
            <a:r>
              <a:rPr lang="ru-RU" baseline="0" dirty="0" err="1" smtClean="0"/>
              <a:t>паззл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* Каждый </a:t>
            </a:r>
            <a:r>
              <a:rPr lang="ru-RU" baseline="0" dirty="0" err="1" smtClean="0"/>
              <a:t>паззл</a:t>
            </a:r>
            <a:r>
              <a:rPr lang="ru-RU" baseline="0" dirty="0" smtClean="0"/>
              <a:t> складывается в конверт с номером.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приблизительно 52 см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65 лет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приблизительно 33 см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2E822-8632-48A5-A3F9-724A0BBFDEF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E2DD4C-D88F-475D-962E-D83F2D0C90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92B72-8B62-44AD-9DE7-122291CF6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C628-87EC-4548-BB8B-1FA6AFEB0B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41CF9-33F8-4630-B435-A4A9144EBB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23556-0147-40E9-B65A-A96F8C9BB2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A3D36-C73A-4C6F-A82C-D087B45D1D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5B64F-8BAA-4E19-9B3E-B4234F567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84656-47A4-4E3A-A253-C8A20453BE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ABE2-E777-484D-A6C2-1327ED3139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4653A-0742-4F41-8003-93C205E1D1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2C993-1FBD-4184-A22C-1F9882AAE2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5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782F1E61-8708-469C-942B-71B0D84C1BE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5.xml"/><Relationship Id="rId18" Type="http://schemas.openxmlformats.org/officeDocument/2006/relationships/slide" Target="slide9.xml"/><Relationship Id="rId26" Type="http://schemas.openxmlformats.org/officeDocument/2006/relationships/slide" Target="slide37.xml"/><Relationship Id="rId39" Type="http://schemas.openxmlformats.org/officeDocument/2006/relationships/slide" Target="slide3.xml"/><Relationship Id="rId3" Type="http://schemas.openxmlformats.org/officeDocument/2006/relationships/slide" Target="slide22.xml"/><Relationship Id="rId21" Type="http://schemas.openxmlformats.org/officeDocument/2006/relationships/slide" Target="slide12.xml"/><Relationship Id="rId34" Type="http://schemas.openxmlformats.org/officeDocument/2006/relationships/slide" Target="slide41.xml"/><Relationship Id="rId42" Type="http://schemas.openxmlformats.org/officeDocument/2006/relationships/image" Target="../media/image4.gif"/><Relationship Id="rId47" Type="http://schemas.openxmlformats.org/officeDocument/2006/relationships/slide" Target="slide17.xml"/><Relationship Id="rId50" Type="http://schemas.openxmlformats.org/officeDocument/2006/relationships/image" Target="../media/image9.jpeg"/><Relationship Id="rId7" Type="http://schemas.openxmlformats.org/officeDocument/2006/relationships/slide" Target="slide26.xml"/><Relationship Id="rId12" Type="http://schemas.openxmlformats.org/officeDocument/2006/relationships/slide" Target="slide18.xml"/><Relationship Id="rId17" Type="http://schemas.openxmlformats.org/officeDocument/2006/relationships/slide" Target="slide8.xml"/><Relationship Id="rId25" Type="http://schemas.openxmlformats.org/officeDocument/2006/relationships/slide" Target="slide39.xml"/><Relationship Id="rId33" Type="http://schemas.openxmlformats.org/officeDocument/2006/relationships/slide" Target="slide29.xml"/><Relationship Id="rId38" Type="http://schemas.openxmlformats.org/officeDocument/2006/relationships/slide" Target="slide45.xml"/><Relationship Id="rId46" Type="http://schemas.openxmlformats.org/officeDocument/2006/relationships/image" Target="../media/image7.jpeg"/><Relationship Id="rId2" Type="http://schemas.openxmlformats.org/officeDocument/2006/relationships/slide" Target="slide21.xml"/><Relationship Id="rId16" Type="http://schemas.openxmlformats.org/officeDocument/2006/relationships/slide" Target="slide7.xml"/><Relationship Id="rId20" Type="http://schemas.openxmlformats.org/officeDocument/2006/relationships/slide" Target="slide11.xml"/><Relationship Id="rId29" Type="http://schemas.openxmlformats.org/officeDocument/2006/relationships/slide" Target="slide34.xml"/><Relationship Id="rId41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19.xml"/><Relationship Id="rId24" Type="http://schemas.openxmlformats.org/officeDocument/2006/relationships/slide" Target="slide40.xml"/><Relationship Id="rId32" Type="http://schemas.openxmlformats.org/officeDocument/2006/relationships/slide" Target="slide30.xml"/><Relationship Id="rId37" Type="http://schemas.openxmlformats.org/officeDocument/2006/relationships/slide" Target="slide44.xml"/><Relationship Id="rId40" Type="http://schemas.openxmlformats.org/officeDocument/2006/relationships/slide" Target="slide4.xml"/><Relationship Id="rId45" Type="http://schemas.openxmlformats.org/officeDocument/2006/relationships/image" Target="../media/image6.jpeg"/><Relationship Id="rId5" Type="http://schemas.openxmlformats.org/officeDocument/2006/relationships/slide" Target="slide24.xml"/><Relationship Id="rId15" Type="http://schemas.openxmlformats.org/officeDocument/2006/relationships/slide" Target="slide6.xml"/><Relationship Id="rId23" Type="http://schemas.openxmlformats.org/officeDocument/2006/relationships/slide" Target="slide14.xml"/><Relationship Id="rId28" Type="http://schemas.openxmlformats.org/officeDocument/2006/relationships/slide" Target="slide35.xml"/><Relationship Id="rId36" Type="http://schemas.openxmlformats.org/officeDocument/2006/relationships/slide" Target="slide43.xml"/><Relationship Id="rId49" Type="http://schemas.openxmlformats.org/officeDocument/2006/relationships/slide" Target="slide16.xml"/><Relationship Id="rId10" Type="http://schemas.openxmlformats.org/officeDocument/2006/relationships/slide" Target="slide20.xml"/><Relationship Id="rId19" Type="http://schemas.openxmlformats.org/officeDocument/2006/relationships/slide" Target="slide10.xml"/><Relationship Id="rId31" Type="http://schemas.openxmlformats.org/officeDocument/2006/relationships/slide" Target="slide31.xml"/><Relationship Id="rId44" Type="http://schemas.openxmlformats.org/officeDocument/2006/relationships/slide" Target="slide38.xml"/><Relationship Id="rId4" Type="http://schemas.openxmlformats.org/officeDocument/2006/relationships/slide" Target="slide23.xml"/><Relationship Id="rId9" Type="http://schemas.openxmlformats.org/officeDocument/2006/relationships/slide" Target="slide28.xml"/><Relationship Id="rId14" Type="http://schemas.openxmlformats.org/officeDocument/2006/relationships/slide" Target="slide5.xml"/><Relationship Id="rId22" Type="http://schemas.openxmlformats.org/officeDocument/2006/relationships/slide" Target="slide13.xml"/><Relationship Id="rId27" Type="http://schemas.openxmlformats.org/officeDocument/2006/relationships/slide" Target="slide36.xml"/><Relationship Id="rId30" Type="http://schemas.openxmlformats.org/officeDocument/2006/relationships/slide" Target="slide32.xml"/><Relationship Id="rId35" Type="http://schemas.openxmlformats.org/officeDocument/2006/relationships/slide" Target="slide42.xml"/><Relationship Id="rId43" Type="http://schemas.openxmlformats.org/officeDocument/2006/relationships/image" Target="../media/image5.jpeg"/><Relationship Id="rId48" Type="http://schemas.openxmlformats.org/officeDocument/2006/relationships/image" Target="../media/image8.jpeg"/><Relationship Id="rId8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ru.wikipedia.org/wiki/%D0%A5%D0%B5%D0%BE%D0%BF%D1%81" TargetMode="Externa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ru.wikipedia.org/wiki/%D0%9D%D0%B0%D0%B2%D1%83%D1%85%D0%BE%D0%B4%D0%BE%D0%BD%D0%BE%D1%81%D0%BE%D1%80_II" TargetMode="Externa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2.jpeg"/><Relationship Id="rId7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18.jpe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gif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.jpeg"/><Relationship Id="rId10" Type="http://schemas.openxmlformats.org/officeDocument/2006/relationships/slide" Target="slide2.xm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audio" Target="../media/audio2.wav"/><Relationship Id="rId4" Type="http://schemas.openxmlformats.org/officeDocument/2006/relationships/image" Target="../media/image19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438400" y="1643050"/>
            <a:ext cx="5562600" cy="2265375"/>
          </a:xfrm>
        </p:spPr>
        <p:txBody>
          <a:bodyPr/>
          <a:lstStyle/>
          <a:p>
            <a:pPr algn="ctr"/>
            <a:r>
              <a:rPr lang="ru-RU" dirty="0" smtClean="0"/>
              <a:t>Психологическое занятие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3-11</a:t>
            </a:r>
            <a:endParaRPr 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962400"/>
            <a:ext cx="5562600" cy="1266800"/>
          </a:xfrm>
        </p:spPr>
        <p:txBody>
          <a:bodyPr/>
          <a:lstStyle/>
          <a:p>
            <a:r>
              <a:rPr lang="ru-RU" dirty="0" smtClean="0"/>
              <a:t>Попутешествуем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Игра «Чудеса света»</a:t>
            </a:r>
            <a:endParaRPr lang="ru-RU" dirty="0"/>
          </a:p>
        </p:txBody>
      </p:sp>
      <p:pic>
        <p:nvPicPr>
          <p:cNvPr id="4" name="Рисунок 3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429000"/>
            <a:ext cx="1255265" cy="976317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 bwMode="auto">
          <a:xfrm>
            <a:off x="8286776" y="6429396"/>
            <a:ext cx="500066" cy="214314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это чудо света?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Содержимое 8" descr="92334895665f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4739" y="2511203"/>
            <a:ext cx="4243461" cy="3203813"/>
          </a:xfrm>
        </p:spPr>
      </p:pic>
      <p:sp>
        <p:nvSpPr>
          <p:cNvPr id="10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428736"/>
            <a:ext cx="3581400" cy="5214974"/>
          </a:xfrm>
          <a:solidFill>
            <a:schemeClr val="tx1"/>
          </a:solidFill>
        </p:spPr>
        <p:txBody>
          <a:bodyPr/>
          <a:lstStyle/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Галикарнасский мавзолей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Колосс Родосский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Статуя Зевса в Олимпии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Висячие сады Семирамиды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5" name="applause.wav"/>
                </a:hlinkClick>
              </a:rPr>
              <a:t>Александрийский маяк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Храм Артемиды в Эфесе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это чудо света?</a:t>
            </a:r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0264" y="1600200"/>
            <a:ext cx="3394472" cy="45259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357298"/>
            <a:ext cx="3581400" cy="5286412"/>
          </a:xfrm>
          <a:solidFill>
            <a:schemeClr val="tx1"/>
          </a:solidFill>
        </p:spPr>
        <p:txBody>
          <a:bodyPr/>
          <a:lstStyle/>
          <a:p>
            <a:r>
              <a:rPr lang="ru-RU" sz="2400" b="1" dirty="0" smtClean="0">
                <a:hlinkClick r:id="" action="ppaction://noaction">
                  <a:snd r:embed="rId3" name="applause.wav"/>
                </a:hlinkClick>
              </a:rPr>
              <a:t>Галикарнасский мавзолей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Колосс Родосский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Статуя Зевса в Олимпии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Висячие сады Семирамиды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Александрийский маяк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Храм Артемиды в Эфесе</a:t>
            </a:r>
            <a:endParaRPr lang="ru-RU" sz="2400" b="1" dirty="0"/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это чудо света?</a:t>
            </a:r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6600" y="2802409"/>
            <a:ext cx="4508502" cy="2984045"/>
          </a:xfr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428736"/>
            <a:ext cx="3581400" cy="5286412"/>
          </a:xfrm>
          <a:solidFill>
            <a:schemeClr val="tx1"/>
          </a:solidFill>
        </p:spPr>
        <p:txBody>
          <a:bodyPr/>
          <a:lstStyle/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Галикарнасский мавзолей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Колосс Родосский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Статуя Зевса в Олимпии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5" name="applause.wav"/>
                </a:hlinkClick>
              </a:rPr>
              <a:t>Висячие сады Семирамиды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Александрийский маяк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Храм Артемиды в Эфесе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это чудо света?</a:t>
            </a:r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8327" y="1928802"/>
            <a:ext cx="4476781" cy="3357586"/>
          </a:xfr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428736"/>
            <a:ext cx="3581400" cy="5214974"/>
          </a:xfrm>
          <a:solidFill>
            <a:schemeClr val="tx1"/>
          </a:solidFill>
        </p:spPr>
        <p:txBody>
          <a:bodyPr/>
          <a:lstStyle/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Галикарнасский мавзолей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Колосс Родосский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5" name="applause.wav"/>
                </a:hlinkClick>
              </a:rPr>
              <a:t>Статуя Зевса в Олимпии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Висячие сады Семирамиды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Александрийский маяк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Храм Артемиды в Эфесе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это чудо света?</a:t>
            </a:r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48159" y="1600200"/>
            <a:ext cx="3218682" cy="4525963"/>
          </a:xfr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одержимое 5"/>
          <p:cNvSpPr>
            <a:spLocks noGrp="1"/>
          </p:cNvSpPr>
          <p:nvPr>
            <p:ph sz="half" idx="2"/>
          </p:nvPr>
        </p:nvSpPr>
        <p:spPr>
          <a:xfrm>
            <a:off x="4800600" y="1428736"/>
            <a:ext cx="3581400" cy="5214974"/>
          </a:xfrm>
          <a:solidFill>
            <a:schemeClr val="tx1"/>
          </a:solidFill>
        </p:spPr>
        <p:txBody>
          <a:bodyPr/>
          <a:lstStyle/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Галикарнасский мавзолей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5" name="applause.wav"/>
                </a:hlinkClick>
              </a:rPr>
              <a:t>Колосс Родосский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Статуя Зевса в Олимпии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Висячие сады Семирамиды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Александрийский маяк</a:t>
            </a:r>
            <a:endParaRPr lang="ru-RU" sz="2400" b="1" dirty="0" smtClean="0"/>
          </a:p>
          <a:p>
            <a:r>
              <a:rPr lang="ru-RU" sz="2400" b="1" dirty="0" smtClean="0">
                <a:hlinkClick r:id="" action="ppaction://noaction">
                  <a:snd r:embed="rId4" name="wind.wav"/>
                </a:hlinkClick>
              </a:rPr>
              <a:t>Храм Артемиды в Эфесе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785794"/>
          <a:ext cx="773909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Управляющая кнопка: домой 3">
            <a:hlinkClick r:id="rId8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 descr="0_19f11_3f77492d_L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10381" y="2805112"/>
            <a:ext cx="1614094" cy="13382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362852" cy="1173162"/>
          </a:xfrm>
        </p:spPr>
        <p:txBody>
          <a:bodyPr/>
          <a:lstStyle/>
          <a:p>
            <a:pPr algn="ctr"/>
            <a:r>
              <a:rPr lang="ru-RU" dirty="0" smtClean="0"/>
              <a:t>Задачка на 5 плюсов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Длина боковой грани пирамиды Хеопса в Гизе 440 королевских локтей. Какой длины был этот локоть, если длина грани приблизительно 230 метров?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hlinkClick r:id="" action="ppaction://noaction">
              <a:snd r:embed="rId4" name="wind.wav"/>
            </a:hlinkClick>
          </p:cNvPr>
          <p:cNvSpPr txBox="1"/>
          <p:nvPr/>
        </p:nvSpPr>
        <p:spPr>
          <a:xfrm>
            <a:off x="1214414" y="414338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50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357187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Ваш вариант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hlinkClick r:id="" action="ppaction://noaction" highlightClick="1">
              <a:snd r:embed="rId5" name="applause.wav"/>
            </a:hlinkClick>
          </p:cNvPr>
          <p:cNvSpPr txBox="1"/>
          <p:nvPr/>
        </p:nvSpPr>
        <p:spPr>
          <a:xfrm>
            <a:off x="3500430" y="578645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52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hlinkClick r:id="" action="ppaction://noaction">
              <a:snd r:embed="rId4" name="wind.wav"/>
            </a:hlinkClick>
          </p:cNvPr>
          <p:cNvSpPr txBox="1"/>
          <p:nvPr/>
        </p:nvSpPr>
        <p:spPr>
          <a:xfrm>
            <a:off x="6143636" y="542926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62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hlinkClick r:id="" action="ppaction://noaction">
              <a:snd r:embed="rId4" name="wind.wav"/>
            </a:hlinkClick>
          </p:cNvPr>
          <p:cNvSpPr txBox="1"/>
          <p:nvPr/>
        </p:nvSpPr>
        <p:spPr>
          <a:xfrm>
            <a:off x="6286512" y="414338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55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hlinkClick r:id="" action="ppaction://noaction">
              <a:snd r:embed="rId4" name="wind.wav"/>
            </a:hlinkClick>
          </p:cNvPr>
          <p:cNvSpPr txBox="1"/>
          <p:nvPr/>
        </p:nvSpPr>
        <p:spPr>
          <a:xfrm>
            <a:off x="1142976" y="542926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45 см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styleakcent.ru/pic/sum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000504"/>
            <a:ext cx="2343150" cy="176212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785926"/>
            <a:ext cx="7362852" cy="2928958"/>
          </a:xfrm>
        </p:spPr>
        <p:txBody>
          <a:bodyPr/>
          <a:lstStyle/>
          <a:p>
            <a:pPr algn="ctr"/>
            <a:r>
              <a:rPr lang="ru-RU" dirty="0" smtClean="0"/>
              <a:t>Попробуй воссоздать по описанию висячие сады Семирамиды </a:t>
            </a:r>
            <a:br>
              <a:rPr lang="ru-RU" dirty="0" smtClean="0"/>
            </a:br>
            <a:r>
              <a:rPr lang="ru-RU" dirty="0" smtClean="0"/>
              <a:t>или</a:t>
            </a:r>
            <a:br>
              <a:rPr lang="ru-RU" dirty="0" smtClean="0"/>
            </a:br>
            <a:r>
              <a:rPr lang="ru-RU" dirty="0" smtClean="0"/>
              <a:t>Александрийский маяк!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66800" y="274638"/>
            <a:ext cx="7362852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Задачка на 10 плюсов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4071966" cy="2855810"/>
          </a:xfrm>
        </p:spPr>
        <p:txBody>
          <a:bodyPr/>
          <a:lstStyle/>
          <a:p>
            <a:pPr algn="ctr"/>
            <a:r>
              <a:rPr lang="ru-RU" dirty="0" smtClean="0"/>
              <a:t>Где располагался Александрийский маяк?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6082" name="Picture 2" descr="https://avatars.mds.yandex.net/i?id=eefd1ded8ea3af658254d3a406cf8c56abb51b07-8221537-images-thumbs&amp;n=13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16016" y="260648"/>
            <a:ext cx="4200525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hlinkClick r:id="" action="ppaction://noaction">
              <a:snd r:embed="rId4" name="wind.wav"/>
            </a:hlinkClick>
          </p:cNvPr>
          <p:cNvSpPr txBox="1"/>
          <p:nvPr/>
        </p:nvSpPr>
        <p:spPr>
          <a:xfrm>
            <a:off x="1214414" y="4143380"/>
            <a:ext cx="18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hlinkClick r:id="" action="ppaction://noaction">
                  <a:snd r:embed="rId4" name="wind.wav"/>
                </a:hlinkClick>
              </a:rPr>
              <a:t>Европа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hlinkClick r:id="" action="ppaction://noaction">
              <a:snd r:embed="rId4" name="wind.wav"/>
            </a:hlinkClick>
          </p:cNvPr>
          <p:cNvSpPr txBox="1"/>
          <p:nvPr/>
        </p:nvSpPr>
        <p:spPr>
          <a:xfrm>
            <a:off x="1043608" y="51571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hlinkClick r:id="" action="ppaction://noaction">
                  <a:snd r:embed="rId5" name="applause.wav"/>
                </a:hlinkClick>
              </a:rPr>
              <a:t>Фарос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hlinkClick r:id="" action="ppaction://noaction">
              <a:snd r:embed="rId4" name="wind.wav"/>
            </a:hlinkClick>
          </p:cNvPr>
          <p:cNvSpPr txBox="1"/>
          <p:nvPr/>
        </p:nvSpPr>
        <p:spPr>
          <a:xfrm>
            <a:off x="3851920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hlinkClick r:id="" action="ppaction://noaction">
                  <a:snd r:embed="rId4" name="wind.wav"/>
                </a:hlinkClick>
              </a:rPr>
              <a:t>Азия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hlinkClick r:id="" action="ppaction://noaction">
              <a:snd r:embed="rId4" name="wind.wav"/>
            </a:hlinkClick>
          </p:cNvPr>
          <p:cNvSpPr txBox="1"/>
          <p:nvPr/>
        </p:nvSpPr>
        <p:spPr>
          <a:xfrm>
            <a:off x="3995936" y="515719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hlinkClick r:id="" action="ppaction://noaction">
                  <a:snd r:embed="rId4" name="wind.wav"/>
                </a:hlinkClick>
              </a:rPr>
              <a:t>Австралия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hlinkClick r:id="" action="ppaction://noaction">
              <a:snd r:embed="rId4" name="wind.wav"/>
            </a:hlinkClick>
          </p:cNvPr>
          <p:cNvSpPr txBox="1"/>
          <p:nvPr/>
        </p:nvSpPr>
        <p:spPr>
          <a:xfrm>
            <a:off x="6300192" y="41490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hlinkClick r:id="" action="ppaction://noaction">
                  <a:snd r:embed="rId4" name="wind.wav"/>
                </a:hlinkClick>
              </a:rPr>
              <a:t>Америка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лет простоял колосс Родосский?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 знаем, что колосс был сделан в честь бога солнца Гелиоса и простоял до 222 года до нашей эры, так как был разрушен землетрясением. Если мы уменьшим дату разрушения статуи в 2 раза, затем вычтем количество чудес света, уменьшим получившееся число в 8 раз, увеличим результат в 3 раза и прибавим число 26, то получим количество «лет жизни» колосса на острове Родос.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sldjump"/>
          </p:cNvPr>
          <p:cNvSpPr/>
          <p:nvPr/>
        </p:nvSpPr>
        <p:spPr bwMode="auto">
          <a:xfrm>
            <a:off x="357158" y="6357958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27</a:t>
            </a: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 bwMode="auto">
          <a:xfrm>
            <a:off x="357158" y="5857892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28</a:t>
            </a: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 bwMode="auto">
          <a:xfrm>
            <a:off x="571472" y="5214950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29</a:t>
            </a: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 bwMode="auto">
          <a:xfrm>
            <a:off x="285720" y="4786322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30</a:t>
            </a:r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 bwMode="auto">
          <a:xfrm>
            <a:off x="500034" y="4143380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31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285720" y="3571876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</a:t>
            </a:r>
          </a:p>
        </p:txBody>
      </p:sp>
      <p:sp>
        <p:nvSpPr>
          <p:cNvPr id="10" name="Овал 9">
            <a:hlinkClick r:id="rId7" action="ppaction://hlinksldjump"/>
          </p:cNvPr>
          <p:cNvSpPr/>
          <p:nvPr/>
        </p:nvSpPr>
        <p:spPr bwMode="auto">
          <a:xfrm>
            <a:off x="928662" y="3357562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33</a:t>
            </a:r>
          </a:p>
        </p:txBody>
      </p:sp>
      <p:sp>
        <p:nvSpPr>
          <p:cNvPr id="11" name="Овал 10">
            <a:hlinkClick r:id="rId8" action="ppaction://hlinksldjump"/>
          </p:cNvPr>
          <p:cNvSpPr/>
          <p:nvPr/>
        </p:nvSpPr>
        <p:spPr bwMode="auto">
          <a:xfrm>
            <a:off x="1500166" y="3071810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34</a:t>
            </a:r>
          </a:p>
        </p:txBody>
      </p:sp>
      <p:sp>
        <p:nvSpPr>
          <p:cNvPr id="12" name="Овал 11">
            <a:hlinkClick r:id="rId9" action="ppaction://hlinksldjump"/>
          </p:cNvPr>
          <p:cNvSpPr/>
          <p:nvPr/>
        </p:nvSpPr>
        <p:spPr bwMode="auto">
          <a:xfrm>
            <a:off x="1928794" y="2714620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35</a:t>
            </a:r>
          </a:p>
        </p:txBody>
      </p:sp>
      <p:sp>
        <p:nvSpPr>
          <p:cNvPr id="13" name="Овал 12">
            <a:hlinkClick r:id="rId10" action="ppaction://hlinksldjump"/>
          </p:cNvPr>
          <p:cNvSpPr/>
          <p:nvPr/>
        </p:nvSpPr>
        <p:spPr bwMode="auto">
          <a:xfrm>
            <a:off x="1071538" y="6357958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26</a:t>
            </a:r>
          </a:p>
        </p:txBody>
      </p:sp>
      <p:sp>
        <p:nvSpPr>
          <p:cNvPr id="14" name="Овал 13">
            <a:hlinkClick r:id="rId11" action="ppaction://hlinksldjump"/>
          </p:cNvPr>
          <p:cNvSpPr/>
          <p:nvPr/>
        </p:nvSpPr>
        <p:spPr bwMode="auto">
          <a:xfrm>
            <a:off x="1714480" y="6357958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25</a:t>
            </a:r>
          </a:p>
        </p:txBody>
      </p:sp>
      <p:sp>
        <p:nvSpPr>
          <p:cNvPr id="15" name="Овал 14">
            <a:hlinkClick r:id="rId12" action="ppaction://hlinksldjump"/>
          </p:cNvPr>
          <p:cNvSpPr/>
          <p:nvPr/>
        </p:nvSpPr>
        <p:spPr bwMode="auto">
          <a:xfrm>
            <a:off x="2357422" y="6357958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24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2928926" y="6357958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23</a:t>
            </a:r>
          </a:p>
        </p:txBody>
      </p:sp>
      <p:sp>
        <p:nvSpPr>
          <p:cNvPr id="17" name="Овал 16"/>
          <p:cNvSpPr/>
          <p:nvPr/>
        </p:nvSpPr>
        <p:spPr bwMode="auto">
          <a:xfrm>
            <a:off x="3500430" y="6286520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22</a:t>
            </a:r>
          </a:p>
        </p:txBody>
      </p:sp>
      <p:sp>
        <p:nvSpPr>
          <p:cNvPr id="18" name="Овал 17"/>
          <p:cNvSpPr/>
          <p:nvPr/>
        </p:nvSpPr>
        <p:spPr bwMode="auto">
          <a:xfrm>
            <a:off x="4000496" y="5929330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21</a:t>
            </a:r>
          </a:p>
        </p:txBody>
      </p:sp>
      <p:sp>
        <p:nvSpPr>
          <p:cNvPr id="19" name="Овал 18">
            <a:hlinkClick r:id="rId13" action="ppaction://hlinksldjump"/>
          </p:cNvPr>
          <p:cNvSpPr/>
          <p:nvPr/>
        </p:nvSpPr>
        <p:spPr bwMode="auto">
          <a:xfrm>
            <a:off x="4500562" y="5643578"/>
            <a:ext cx="500066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</a:t>
            </a:r>
          </a:p>
        </p:txBody>
      </p:sp>
      <p:sp>
        <p:nvSpPr>
          <p:cNvPr id="20" name="Овал 19">
            <a:hlinkClick r:id="rId13" action="ppaction://hlinksldjump"/>
          </p:cNvPr>
          <p:cNvSpPr/>
          <p:nvPr/>
        </p:nvSpPr>
        <p:spPr bwMode="auto">
          <a:xfrm>
            <a:off x="4786314" y="5143512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19</a:t>
            </a:r>
          </a:p>
        </p:txBody>
      </p:sp>
      <p:sp>
        <p:nvSpPr>
          <p:cNvPr id="21" name="Овал 20">
            <a:hlinkClick r:id="rId13" action="ppaction://hlinksldjump"/>
          </p:cNvPr>
          <p:cNvSpPr/>
          <p:nvPr/>
        </p:nvSpPr>
        <p:spPr bwMode="auto">
          <a:xfrm>
            <a:off x="5143504" y="4714884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18</a:t>
            </a:r>
          </a:p>
        </p:txBody>
      </p:sp>
      <p:sp>
        <p:nvSpPr>
          <p:cNvPr id="22" name="Овал 21">
            <a:hlinkClick r:id="rId14" action="ppaction://hlinksldjump"/>
          </p:cNvPr>
          <p:cNvSpPr/>
          <p:nvPr/>
        </p:nvSpPr>
        <p:spPr bwMode="auto">
          <a:xfrm>
            <a:off x="7286644" y="1785926"/>
            <a:ext cx="428628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23" name="Овал 22">
            <a:hlinkClick r:id="rId15" action="ppaction://hlinksldjump"/>
          </p:cNvPr>
          <p:cNvSpPr/>
          <p:nvPr/>
        </p:nvSpPr>
        <p:spPr bwMode="auto">
          <a:xfrm>
            <a:off x="6572264" y="1857364"/>
            <a:ext cx="428628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24" name="Овал 23">
            <a:hlinkClick r:id="rId16" action="ppaction://hlinksldjump"/>
          </p:cNvPr>
          <p:cNvSpPr/>
          <p:nvPr/>
        </p:nvSpPr>
        <p:spPr bwMode="auto">
          <a:xfrm>
            <a:off x="5929322" y="1928802"/>
            <a:ext cx="428628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25" name="Овал 24">
            <a:hlinkClick r:id="rId17" action="ppaction://hlinksldjump"/>
          </p:cNvPr>
          <p:cNvSpPr/>
          <p:nvPr/>
        </p:nvSpPr>
        <p:spPr bwMode="auto">
          <a:xfrm>
            <a:off x="5357818" y="2214554"/>
            <a:ext cx="428628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26" name="Овал 25"/>
          <p:cNvSpPr/>
          <p:nvPr/>
        </p:nvSpPr>
        <p:spPr bwMode="auto">
          <a:xfrm>
            <a:off x="5429256" y="2857496"/>
            <a:ext cx="428628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27" name="Овал 26">
            <a:hlinkClick r:id="rId18" action="ppaction://hlinksldjump"/>
          </p:cNvPr>
          <p:cNvSpPr/>
          <p:nvPr/>
        </p:nvSpPr>
        <p:spPr bwMode="auto">
          <a:xfrm>
            <a:off x="5857884" y="3357562"/>
            <a:ext cx="428628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</a:p>
        </p:txBody>
      </p:sp>
      <p:sp>
        <p:nvSpPr>
          <p:cNvPr id="28" name="Овал 27">
            <a:hlinkClick r:id="rId19" action="ppaction://hlinksldjump"/>
          </p:cNvPr>
          <p:cNvSpPr/>
          <p:nvPr/>
        </p:nvSpPr>
        <p:spPr bwMode="auto">
          <a:xfrm>
            <a:off x="6429388" y="3786190"/>
            <a:ext cx="428628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</a:p>
        </p:txBody>
      </p:sp>
      <p:sp>
        <p:nvSpPr>
          <p:cNvPr id="29" name="Овал 28">
            <a:hlinkClick r:id="rId20" action="ppaction://hlinksldjump"/>
          </p:cNvPr>
          <p:cNvSpPr/>
          <p:nvPr/>
        </p:nvSpPr>
        <p:spPr bwMode="auto">
          <a:xfrm>
            <a:off x="6929454" y="4143380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 smtClean="0"/>
              <a:t>10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Овал 29">
            <a:hlinkClick r:id="rId21" action="ppaction://hlinksldjump"/>
          </p:cNvPr>
          <p:cNvSpPr/>
          <p:nvPr/>
        </p:nvSpPr>
        <p:spPr bwMode="auto">
          <a:xfrm>
            <a:off x="7286644" y="4572008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</a:p>
        </p:txBody>
      </p:sp>
      <p:sp>
        <p:nvSpPr>
          <p:cNvPr id="31" name="Овал 30">
            <a:hlinkClick r:id="rId22" action="ppaction://hlinksldjump"/>
          </p:cNvPr>
          <p:cNvSpPr/>
          <p:nvPr/>
        </p:nvSpPr>
        <p:spPr bwMode="auto">
          <a:xfrm>
            <a:off x="7858148" y="4929198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</a:p>
        </p:txBody>
      </p:sp>
      <p:sp>
        <p:nvSpPr>
          <p:cNvPr id="32" name="Овал 31">
            <a:hlinkClick r:id="rId23" action="ppaction://hlinksldjump"/>
          </p:cNvPr>
          <p:cNvSpPr/>
          <p:nvPr/>
        </p:nvSpPr>
        <p:spPr bwMode="auto">
          <a:xfrm>
            <a:off x="8072462" y="5572140"/>
            <a:ext cx="500066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</a:t>
            </a:r>
          </a:p>
        </p:txBody>
      </p:sp>
      <p:sp>
        <p:nvSpPr>
          <p:cNvPr id="33" name="Овал 32"/>
          <p:cNvSpPr/>
          <p:nvPr/>
        </p:nvSpPr>
        <p:spPr bwMode="auto">
          <a:xfrm>
            <a:off x="7429520" y="5429264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14</a:t>
            </a:r>
          </a:p>
        </p:txBody>
      </p:sp>
      <p:sp>
        <p:nvSpPr>
          <p:cNvPr id="34" name="Овал 33">
            <a:hlinkClick r:id="rId13" action="ppaction://hlinksldjump"/>
          </p:cNvPr>
          <p:cNvSpPr/>
          <p:nvPr/>
        </p:nvSpPr>
        <p:spPr bwMode="auto">
          <a:xfrm>
            <a:off x="7000892" y="5000636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15</a:t>
            </a:r>
          </a:p>
        </p:txBody>
      </p:sp>
      <p:sp>
        <p:nvSpPr>
          <p:cNvPr id="35" name="Овал 34">
            <a:hlinkClick r:id="rId13" action="ppaction://hlinksldjump"/>
          </p:cNvPr>
          <p:cNvSpPr/>
          <p:nvPr/>
        </p:nvSpPr>
        <p:spPr bwMode="auto">
          <a:xfrm>
            <a:off x="6429388" y="4643446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16</a:t>
            </a:r>
          </a:p>
        </p:txBody>
      </p:sp>
      <p:sp>
        <p:nvSpPr>
          <p:cNvPr id="36" name="Овал 35">
            <a:hlinkClick r:id="rId13" action="ppaction://hlinksldjump"/>
          </p:cNvPr>
          <p:cNvSpPr/>
          <p:nvPr/>
        </p:nvSpPr>
        <p:spPr bwMode="auto">
          <a:xfrm>
            <a:off x="5786446" y="4643446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17</a:t>
            </a:r>
          </a:p>
        </p:txBody>
      </p:sp>
      <p:sp>
        <p:nvSpPr>
          <p:cNvPr id="37" name="Овал 36">
            <a:hlinkClick r:id="rId24" action="ppaction://hlinksldjump"/>
          </p:cNvPr>
          <p:cNvSpPr/>
          <p:nvPr/>
        </p:nvSpPr>
        <p:spPr bwMode="auto">
          <a:xfrm>
            <a:off x="5715008" y="142852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47</a:t>
            </a:r>
          </a:p>
        </p:txBody>
      </p:sp>
      <p:sp>
        <p:nvSpPr>
          <p:cNvPr id="38" name="Овал 37">
            <a:hlinkClick r:id="rId25" action="ppaction://hlinksldjump"/>
          </p:cNvPr>
          <p:cNvSpPr/>
          <p:nvPr/>
        </p:nvSpPr>
        <p:spPr bwMode="auto">
          <a:xfrm>
            <a:off x="4929190" y="142852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46</a:t>
            </a:r>
          </a:p>
        </p:txBody>
      </p:sp>
      <p:sp>
        <p:nvSpPr>
          <p:cNvPr id="39" name="Овал 38"/>
          <p:cNvSpPr/>
          <p:nvPr/>
        </p:nvSpPr>
        <p:spPr bwMode="auto">
          <a:xfrm>
            <a:off x="4214810" y="214290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45</a:t>
            </a:r>
          </a:p>
        </p:txBody>
      </p:sp>
      <p:sp>
        <p:nvSpPr>
          <p:cNvPr id="40" name="Овал 39">
            <a:hlinkClick r:id="rId26" action="ppaction://hlinksldjump"/>
          </p:cNvPr>
          <p:cNvSpPr/>
          <p:nvPr/>
        </p:nvSpPr>
        <p:spPr bwMode="auto">
          <a:xfrm>
            <a:off x="3500430" y="428604"/>
            <a:ext cx="500066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44</a:t>
            </a:r>
          </a:p>
        </p:txBody>
      </p:sp>
      <p:sp>
        <p:nvSpPr>
          <p:cNvPr id="41" name="Овал 40">
            <a:hlinkClick r:id="rId27" action="ppaction://hlinksldjump"/>
          </p:cNvPr>
          <p:cNvSpPr/>
          <p:nvPr/>
        </p:nvSpPr>
        <p:spPr bwMode="auto">
          <a:xfrm>
            <a:off x="2786050" y="642918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43</a:t>
            </a:r>
          </a:p>
        </p:txBody>
      </p:sp>
      <p:sp>
        <p:nvSpPr>
          <p:cNvPr id="42" name="Овал 41">
            <a:hlinkClick r:id="rId28" action="ppaction://hlinksldjump"/>
          </p:cNvPr>
          <p:cNvSpPr/>
          <p:nvPr/>
        </p:nvSpPr>
        <p:spPr bwMode="auto">
          <a:xfrm>
            <a:off x="2071670" y="714356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42</a:t>
            </a:r>
          </a:p>
        </p:txBody>
      </p:sp>
      <p:sp>
        <p:nvSpPr>
          <p:cNvPr id="43" name="Овал 42">
            <a:hlinkClick r:id="rId29" action="ppaction://hlinksldjump"/>
          </p:cNvPr>
          <p:cNvSpPr/>
          <p:nvPr/>
        </p:nvSpPr>
        <p:spPr bwMode="auto">
          <a:xfrm>
            <a:off x="1357290" y="714356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41</a:t>
            </a:r>
          </a:p>
        </p:txBody>
      </p:sp>
      <p:sp>
        <p:nvSpPr>
          <p:cNvPr id="44" name="Овал 43"/>
          <p:cNvSpPr/>
          <p:nvPr/>
        </p:nvSpPr>
        <p:spPr bwMode="auto">
          <a:xfrm>
            <a:off x="714348" y="714356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40</a:t>
            </a:r>
          </a:p>
        </p:txBody>
      </p:sp>
      <p:sp>
        <p:nvSpPr>
          <p:cNvPr id="45" name="Овал 44">
            <a:hlinkClick r:id="rId30" action="ppaction://hlinksldjump"/>
          </p:cNvPr>
          <p:cNvSpPr/>
          <p:nvPr/>
        </p:nvSpPr>
        <p:spPr bwMode="auto">
          <a:xfrm>
            <a:off x="428596" y="1142984"/>
            <a:ext cx="500066" cy="35719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39</a:t>
            </a:r>
          </a:p>
        </p:txBody>
      </p:sp>
      <p:sp>
        <p:nvSpPr>
          <p:cNvPr id="46" name="Овал 45">
            <a:hlinkClick r:id="rId31" action="ppaction://hlinksldjump"/>
          </p:cNvPr>
          <p:cNvSpPr/>
          <p:nvPr/>
        </p:nvSpPr>
        <p:spPr bwMode="auto">
          <a:xfrm>
            <a:off x="928662" y="1500174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38</a:t>
            </a:r>
          </a:p>
        </p:txBody>
      </p:sp>
      <p:sp>
        <p:nvSpPr>
          <p:cNvPr id="47" name="Овал 46">
            <a:hlinkClick r:id="rId32" action="ppaction://hlinksldjump"/>
          </p:cNvPr>
          <p:cNvSpPr/>
          <p:nvPr/>
        </p:nvSpPr>
        <p:spPr bwMode="auto">
          <a:xfrm>
            <a:off x="1428728" y="1857364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37</a:t>
            </a:r>
          </a:p>
        </p:txBody>
      </p:sp>
      <p:sp>
        <p:nvSpPr>
          <p:cNvPr id="48" name="Овал 47">
            <a:hlinkClick r:id="rId33" action="ppaction://hlinksldjump"/>
          </p:cNvPr>
          <p:cNvSpPr/>
          <p:nvPr/>
        </p:nvSpPr>
        <p:spPr bwMode="auto">
          <a:xfrm>
            <a:off x="1928794" y="2143116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36</a:t>
            </a:r>
          </a:p>
        </p:txBody>
      </p:sp>
      <p:sp>
        <p:nvSpPr>
          <p:cNvPr id="49" name="Овал 48">
            <a:hlinkClick r:id="rId34" action="ppaction://hlinksldjump"/>
          </p:cNvPr>
          <p:cNvSpPr/>
          <p:nvPr/>
        </p:nvSpPr>
        <p:spPr bwMode="auto">
          <a:xfrm>
            <a:off x="5214942" y="785794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48</a:t>
            </a:r>
          </a:p>
        </p:txBody>
      </p:sp>
      <p:sp>
        <p:nvSpPr>
          <p:cNvPr id="50" name="Овал 49">
            <a:hlinkClick r:id="rId35" action="ppaction://hlinksldjump"/>
          </p:cNvPr>
          <p:cNvSpPr/>
          <p:nvPr/>
        </p:nvSpPr>
        <p:spPr bwMode="auto">
          <a:xfrm>
            <a:off x="4857752" y="1357298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49</a:t>
            </a:r>
          </a:p>
        </p:txBody>
      </p:sp>
      <p:sp>
        <p:nvSpPr>
          <p:cNvPr id="51" name="Овал 50">
            <a:hlinkClick r:id="rId36" action="ppaction://hlinksldjump"/>
          </p:cNvPr>
          <p:cNvSpPr/>
          <p:nvPr/>
        </p:nvSpPr>
        <p:spPr bwMode="auto">
          <a:xfrm>
            <a:off x="5572132" y="1214422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50</a:t>
            </a:r>
          </a:p>
        </p:txBody>
      </p:sp>
      <p:sp>
        <p:nvSpPr>
          <p:cNvPr id="52" name="Овал 51"/>
          <p:cNvSpPr/>
          <p:nvPr/>
        </p:nvSpPr>
        <p:spPr bwMode="auto">
          <a:xfrm>
            <a:off x="6286512" y="1071546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51</a:t>
            </a:r>
          </a:p>
        </p:txBody>
      </p:sp>
      <p:sp>
        <p:nvSpPr>
          <p:cNvPr id="53" name="Овал 52">
            <a:hlinkClick r:id="rId37" action="ppaction://hlinksldjump"/>
          </p:cNvPr>
          <p:cNvSpPr/>
          <p:nvPr/>
        </p:nvSpPr>
        <p:spPr bwMode="auto">
          <a:xfrm>
            <a:off x="6929454" y="785794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52</a:t>
            </a:r>
          </a:p>
        </p:txBody>
      </p:sp>
      <p:sp>
        <p:nvSpPr>
          <p:cNvPr id="54" name="Овал 53">
            <a:hlinkClick r:id="rId38" action="ppaction://hlinksldjump"/>
          </p:cNvPr>
          <p:cNvSpPr/>
          <p:nvPr/>
        </p:nvSpPr>
        <p:spPr bwMode="auto">
          <a:xfrm>
            <a:off x="7572396" y="500042"/>
            <a:ext cx="500066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53</a:t>
            </a:r>
          </a:p>
        </p:txBody>
      </p:sp>
      <p:sp>
        <p:nvSpPr>
          <p:cNvPr id="55" name="Овал 54"/>
          <p:cNvSpPr/>
          <p:nvPr/>
        </p:nvSpPr>
        <p:spPr bwMode="auto">
          <a:xfrm>
            <a:off x="8143900" y="142852"/>
            <a:ext cx="571504" cy="50006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Овал 55">
            <a:hlinkClick r:id="rId39" action="ppaction://hlinksldjump"/>
          </p:cNvPr>
          <p:cNvSpPr/>
          <p:nvPr/>
        </p:nvSpPr>
        <p:spPr bwMode="auto">
          <a:xfrm>
            <a:off x="8286776" y="1000108"/>
            <a:ext cx="428628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7" name="Овал 56">
            <a:hlinkClick r:id="rId40" action="ppaction://hlinksldjump"/>
          </p:cNvPr>
          <p:cNvSpPr/>
          <p:nvPr/>
        </p:nvSpPr>
        <p:spPr bwMode="auto">
          <a:xfrm>
            <a:off x="7858148" y="1500174"/>
            <a:ext cx="428628" cy="35719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58" name="Выгнутая вправо стрелка 57"/>
          <p:cNvSpPr/>
          <p:nvPr/>
        </p:nvSpPr>
        <p:spPr bwMode="auto">
          <a:xfrm>
            <a:off x="8715404" y="357166"/>
            <a:ext cx="428596" cy="785818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9" name="Рисунок 58" descr="мышь лесная.jpg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500034" y="2071678"/>
            <a:ext cx="642941" cy="107156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0" name="Рисунок 59" descr="мышь лесная.jpg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1142976" y="4174776"/>
            <a:ext cx="2203898" cy="168743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" name="Рисунок 60" descr="мышь лесная.jpg">
            <a:hlinkClick r:id="rId44" action="ppaction://hlinksldjump"/>
          </p:cNvPr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2571736" y="1263073"/>
            <a:ext cx="2203898" cy="165292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2" name="Рисунок 61" descr="мышь лесная.jp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7215206" y="2143116"/>
            <a:ext cx="1643439" cy="235745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3" name="Рисунок 62" descr="мышь лесная.jpg">
            <a:hlinkClick r:id="rId47" action="ppaction://hlinksldjump"/>
          </p:cNvPr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5143504" y="5214950"/>
            <a:ext cx="2263792" cy="149833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4" name="Рисунок 63" descr="мышь лесная.jpg">
            <a:hlinkClick r:id="rId49" action="ppaction://hlinksldjump"/>
          </p:cNvPr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3428992" y="2927620"/>
            <a:ext cx="2203898" cy="203860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5" name="Выгнутая вниз стрелка 64">
            <a:hlinkClick r:id="rId15" action="ppaction://hlinksldjump"/>
          </p:cNvPr>
          <p:cNvSpPr/>
          <p:nvPr/>
        </p:nvSpPr>
        <p:spPr bwMode="auto">
          <a:xfrm rot="19080983">
            <a:off x="5817119" y="2598668"/>
            <a:ext cx="1542364" cy="469921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Выгнутая вниз стрелка 65"/>
          <p:cNvSpPr/>
          <p:nvPr/>
        </p:nvSpPr>
        <p:spPr bwMode="auto">
          <a:xfrm rot="18738808">
            <a:off x="7840552" y="5305111"/>
            <a:ext cx="1162919" cy="870936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7" name="Выгнутая влево стрелка 66"/>
          <p:cNvSpPr/>
          <p:nvPr/>
        </p:nvSpPr>
        <p:spPr bwMode="auto">
          <a:xfrm rot="10800000" flipH="1">
            <a:off x="3714744" y="4786322"/>
            <a:ext cx="428628" cy="1143008"/>
          </a:xfrm>
          <a:prstGeom prst="curved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Выгнутая влево стрелка 67"/>
          <p:cNvSpPr/>
          <p:nvPr/>
        </p:nvSpPr>
        <p:spPr bwMode="auto">
          <a:xfrm rot="15500294">
            <a:off x="4487195" y="5920103"/>
            <a:ext cx="347666" cy="1277151"/>
          </a:xfrm>
          <a:prstGeom prst="curved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Выгнутая влево стрелка 68"/>
          <p:cNvSpPr/>
          <p:nvPr/>
        </p:nvSpPr>
        <p:spPr bwMode="auto">
          <a:xfrm rot="5400000">
            <a:off x="1893455" y="5035976"/>
            <a:ext cx="571505" cy="2215340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Выгнутая вниз стрелка 69"/>
          <p:cNvSpPr/>
          <p:nvPr/>
        </p:nvSpPr>
        <p:spPr bwMode="auto">
          <a:xfrm rot="5144116">
            <a:off x="-538082" y="4465680"/>
            <a:ext cx="1576196" cy="383883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Выгнутая влево стрелка 70"/>
          <p:cNvSpPr/>
          <p:nvPr/>
        </p:nvSpPr>
        <p:spPr bwMode="auto">
          <a:xfrm>
            <a:off x="142844" y="857232"/>
            <a:ext cx="571504" cy="1357322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Выгнутая вправо стрелка 71"/>
          <p:cNvSpPr/>
          <p:nvPr/>
        </p:nvSpPr>
        <p:spPr bwMode="auto">
          <a:xfrm>
            <a:off x="4500562" y="571480"/>
            <a:ext cx="357190" cy="1000132"/>
          </a:xfrm>
          <a:prstGeom prst="curved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Выгнутая вниз стрелка 72"/>
          <p:cNvSpPr/>
          <p:nvPr/>
        </p:nvSpPr>
        <p:spPr bwMode="auto">
          <a:xfrm rot="20172321">
            <a:off x="6797217" y="941490"/>
            <a:ext cx="1784152" cy="42862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Возможный вид статуи Зевса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4953008" cy="4525963"/>
          </a:xfrm>
        </p:spPr>
        <p:txBody>
          <a:bodyPr/>
          <a:lstStyle/>
          <a:p>
            <a:r>
              <a:rPr lang="ru-RU" dirty="0" smtClean="0"/>
              <a:t>До нас дошли </a:t>
            </a:r>
            <a:r>
              <a:rPr lang="ru-RU" dirty="0" smtClean="0"/>
              <a:t>монеты с изображением статуи. Представьте и нарисуйте их вероятный дизайн. А затем мы сверим наши варианты с реальностью.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914" name="Picture 2" descr="Файл:Zeus Hermitage St. Petersburg 20021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291465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4143372" cy="3929090"/>
          </a:xfrm>
        </p:spPr>
        <p:txBody>
          <a:bodyPr/>
          <a:lstStyle/>
          <a:p>
            <a:pPr algn="ctr"/>
            <a:r>
              <a:rPr lang="ru-RU" dirty="0" smtClean="0"/>
              <a:t>Сколько веков простоял мавзолей в </a:t>
            </a:r>
            <a:r>
              <a:rPr lang="ru-RU" dirty="0" err="1" smtClean="0"/>
              <a:t>Геликарнасе</a:t>
            </a:r>
            <a:r>
              <a:rPr lang="ru-RU" dirty="0" smtClean="0"/>
              <a:t>, посвящённый царю </a:t>
            </a:r>
            <a:r>
              <a:rPr lang="ru-RU" dirty="0" err="1" smtClean="0"/>
              <a:t>Мавсолу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question-mark-pink-colo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4714884"/>
            <a:ext cx="952500" cy="1362075"/>
          </a:xfrm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7890" name="Picture 2" descr="http://www.xingilizce.com/wp-content/uploads/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57166"/>
            <a:ext cx="1923847" cy="3214686"/>
          </a:xfrm>
          <a:prstGeom prst="rect">
            <a:avLst/>
          </a:prstGeom>
          <a:noFill/>
        </p:spPr>
      </p:pic>
      <p:pic>
        <p:nvPicPr>
          <p:cNvPr id="37892" name="Picture 4" descr="http://bse.sci-lib.com/a_pictures/18/10/2048219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960" y="3714752"/>
            <a:ext cx="3371133" cy="314324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>
            <a:off x="4429124" y="3643314"/>
            <a:ext cx="435771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6578" y="3214686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,,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4143380"/>
            <a:ext cx="1571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err="1" smtClean="0">
                <a:solidFill>
                  <a:srgbClr val="002060"/>
                </a:solidFill>
              </a:rPr>
              <a:t>ть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Какова длина фута?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С юга и севера протяжение мавзолея — по 63 фута, с лицевой и тыльной стороны — уже, общее протяжение — 440 футов, в высоту оно достигает 25 локтей, опоясано 36 колоннами</a:t>
            </a:r>
          </a:p>
          <a:p>
            <a:r>
              <a:rPr lang="ru-RU" i="1" dirty="0" smtClean="0"/>
              <a:t>На вершине находится мраморная квадрига (колесница), которую создал </a:t>
            </a:r>
            <a:r>
              <a:rPr lang="ru-RU" i="1" dirty="0" err="1" smtClean="0"/>
              <a:t>Пифей</a:t>
            </a:r>
            <a:r>
              <a:rPr lang="ru-RU" i="1" dirty="0" smtClean="0"/>
              <a:t>. Вместе с ней всё сооружение достигает в высоту 140 футов (46 м). 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6866" name="Picture 2" descr="http://1.bp.blogspot.com/-X5AQXT-3AoA/TV12xFg9znI/AAAAAAAAB8Q/140mW8FJXsA/s1600/exclamation_poi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1971652" cy="1971652"/>
          </a:xfrm>
          <a:prstGeom prst="rect">
            <a:avLst/>
          </a:prstGeom>
          <a:noFill/>
        </p:spPr>
      </p:pic>
      <p:sp>
        <p:nvSpPr>
          <p:cNvPr id="6" name="TextBox 5">
            <a:hlinkClick r:id="" action="ppaction://noaction">
              <a:snd r:embed="rId5" name="wind.wav"/>
            </a:hlinkClick>
          </p:cNvPr>
          <p:cNvSpPr txBox="1"/>
          <p:nvPr/>
        </p:nvSpPr>
        <p:spPr>
          <a:xfrm>
            <a:off x="2928926" y="564357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30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hlinkClick r:id="" action="ppaction://noaction">
              <a:snd r:embed="rId5" name="wind.wav"/>
            </a:hlinkClick>
          </p:cNvPr>
          <p:cNvSpPr txBox="1"/>
          <p:nvPr/>
        </p:nvSpPr>
        <p:spPr>
          <a:xfrm>
            <a:off x="4000496" y="614364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80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hlinkClick r:id="" action="ppaction://noaction">
              <a:snd r:embed="rId5" name="wind.wav"/>
            </a:hlinkClick>
          </p:cNvPr>
          <p:cNvSpPr txBox="1"/>
          <p:nvPr/>
        </p:nvSpPr>
        <p:spPr>
          <a:xfrm>
            <a:off x="2143108" y="5072074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45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hlinkClick r:id="" action="ppaction://noaction" highlightClick="1">
              <a:snd r:embed="rId6" name="applause.wav"/>
            </a:hlinkClick>
          </p:cNvPr>
          <p:cNvSpPr txBox="1"/>
          <p:nvPr/>
        </p:nvSpPr>
        <p:spPr>
          <a:xfrm>
            <a:off x="5143504" y="6396335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33 см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507207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Ваш вариант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700590" cy="5226064"/>
          </a:xfrm>
        </p:spPr>
        <p:txBody>
          <a:bodyPr/>
          <a:lstStyle/>
          <a:p>
            <a:r>
              <a:rPr lang="ru-RU" dirty="0" smtClean="0"/>
              <a:t>Одна восстановленная из обломков колонна храма </a:t>
            </a:r>
            <a:r>
              <a:rPr lang="ru-RU" b="1" dirty="0" smtClean="0"/>
              <a:t>Артемиды</a:t>
            </a:r>
            <a:r>
              <a:rPr lang="ru-RU" dirty="0" smtClean="0"/>
              <a:t> – это всё что сейчас напоминает нам об этом чуде света.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5842" name="Picture 2" descr="Файл:Ac artemisephesus.jpg"/>
          <p:cNvPicPr>
            <a:picLocks noChangeAspect="1" noChangeArrowheads="1"/>
          </p:cNvPicPr>
          <p:nvPr/>
        </p:nvPicPr>
        <p:blipFill>
          <a:blip r:embed="rId4" cstate="print"/>
          <a:srcRect l="35625"/>
          <a:stretch>
            <a:fillRect/>
          </a:stretch>
        </p:blipFill>
        <p:spPr bwMode="auto">
          <a:xfrm>
            <a:off x="142844" y="714356"/>
            <a:ext cx="3924312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571501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Составь слова из букв выделенного слова.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/>
          <a:lstStyle/>
          <a:p>
            <a:pPr algn="ctr"/>
            <a:r>
              <a:rPr lang="ru-RU" dirty="0" smtClean="0"/>
              <a:t>Где находилось больше всего чудес света?</a:t>
            </a:r>
            <a:endParaRPr lang="ru-RU" dirty="0"/>
          </a:p>
        </p:txBody>
      </p:sp>
      <p:pic>
        <p:nvPicPr>
          <p:cNvPr id="5" name="Содержимое 4" descr="1264311354_54119098_chu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928670"/>
            <a:ext cx="6928604" cy="5101972"/>
          </a:xfrm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hlinkClick r:id="" action="ppaction://noaction">
              <a:snd r:embed="rId5" name="wind.wav"/>
            </a:hlinkClick>
          </p:cNvPr>
          <p:cNvSpPr txBox="1"/>
          <p:nvPr/>
        </p:nvSpPr>
        <p:spPr>
          <a:xfrm>
            <a:off x="285720" y="621508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Африке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hlinkClick r:id="" action="ppaction://noaction">
              <a:snd r:embed="rId5" name="wind.wav"/>
            </a:hlinkClick>
          </p:cNvPr>
          <p:cNvSpPr txBox="1"/>
          <p:nvPr/>
        </p:nvSpPr>
        <p:spPr>
          <a:xfrm>
            <a:off x="2714612" y="621508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Европе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hlinkClick r:id="" action="ppaction://noaction" highlightClick="1">
              <a:snd r:embed="rId6" name="applause.wav"/>
            </a:hlinkClick>
          </p:cNvPr>
          <p:cNvSpPr txBox="1"/>
          <p:nvPr/>
        </p:nvSpPr>
        <p:spPr>
          <a:xfrm>
            <a:off x="5214942" y="621508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Азии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3286124"/>
            <a:ext cx="1285884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Греция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6" y="4286256"/>
            <a:ext cx="1285884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Ирак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2428868"/>
            <a:ext cx="1285884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Турция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3"/>
          </p:cNvCxnSpPr>
          <p:nvPr/>
        </p:nvCxnSpPr>
        <p:spPr bwMode="auto">
          <a:xfrm>
            <a:off x="5500694" y="2659701"/>
            <a:ext cx="500066" cy="1263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1"/>
          </p:cNvCxnSpPr>
          <p:nvPr/>
        </p:nvCxnSpPr>
        <p:spPr bwMode="auto">
          <a:xfrm rot="10800000" flipV="1">
            <a:off x="3786182" y="2659700"/>
            <a:ext cx="428628" cy="26923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3"/>
          </p:cNvCxnSpPr>
          <p:nvPr/>
        </p:nvCxnSpPr>
        <p:spPr bwMode="auto">
          <a:xfrm flipV="1">
            <a:off x="2857488" y="3214686"/>
            <a:ext cx="214314" cy="30227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3"/>
          </p:cNvCxnSpPr>
          <p:nvPr/>
        </p:nvCxnSpPr>
        <p:spPr bwMode="auto">
          <a:xfrm>
            <a:off x="2857488" y="3516957"/>
            <a:ext cx="785818" cy="549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14744" y="5643578"/>
            <a:ext cx="1285884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Египет 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25" idx="0"/>
          </p:cNvCxnSpPr>
          <p:nvPr/>
        </p:nvCxnSpPr>
        <p:spPr bwMode="auto">
          <a:xfrm rot="16200000" flipV="1">
            <a:off x="3821901" y="5107793"/>
            <a:ext cx="1000132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848600" cy="1173162"/>
          </a:xfrm>
        </p:spPr>
        <p:txBody>
          <a:bodyPr/>
          <a:lstStyle/>
          <a:p>
            <a:pPr algn="ctr"/>
            <a:r>
              <a:rPr lang="ru-RU" dirty="0" smtClean="0"/>
              <a:t>Какое чудо света не упоминает </a:t>
            </a:r>
            <a:r>
              <a:rPr lang="ru-RU" dirty="0" err="1" smtClean="0"/>
              <a:t>Антипатр</a:t>
            </a:r>
            <a:r>
              <a:rPr lang="ru-RU" dirty="0" smtClean="0"/>
              <a:t> (3 век до н.э.)?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167718" cy="3614750"/>
          </a:xfrm>
        </p:spPr>
        <p:txBody>
          <a:bodyPr/>
          <a:lstStyle/>
          <a:p>
            <a:r>
              <a:rPr lang="ru-RU" i="1" dirty="0" smtClean="0"/>
              <a:t>Видел я стены твои, Вавилон, на которых просторно      И колесницам; видал Зевса в Олимпии я,</a:t>
            </a:r>
            <a:br>
              <a:rPr lang="ru-RU" i="1" dirty="0" smtClean="0"/>
            </a:br>
            <a:r>
              <a:rPr lang="ru-RU" i="1" dirty="0" smtClean="0"/>
              <a:t>Чудо висячих садов Вавилона, колосс Гелиоса</a:t>
            </a:r>
            <a:br>
              <a:rPr lang="ru-RU" i="1" dirty="0" smtClean="0"/>
            </a:br>
            <a:r>
              <a:rPr lang="ru-RU" i="1" dirty="0" smtClean="0"/>
              <a:t>И пирамиды — дела многих и тяжких трудов;</a:t>
            </a:r>
            <a:br>
              <a:rPr lang="ru-RU" i="1" dirty="0" smtClean="0"/>
            </a:br>
            <a:r>
              <a:rPr lang="ru-RU" i="1" dirty="0" smtClean="0"/>
              <a:t>Знаю </a:t>
            </a:r>
            <a:r>
              <a:rPr lang="ru-RU" i="1" dirty="0" err="1" smtClean="0"/>
              <a:t>Мавсола</a:t>
            </a:r>
            <a:r>
              <a:rPr lang="ru-RU" i="1" dirty="0" smtClean="0"/>
              <a:t> гробницу огромную. Но лишь увидел</a:t>
            </a:r>
            <a:br>
              <a:rPr lang="ru-RU" i="1" dirty="0" smtClean="0"/>
            </a:br>
            <a:r>
              <a:rPr lang="ru-RU" i="1" dirty="0" smtClean="0"/>
              <a:t>Я Артемиды чертог, кровлю вознесший до туч,</a:t>
            </a:r>
            <a:br>
              <a:rPr lang="ru-RU" i="1" dirty="0" smtClean="0"/>
            </a:br>
            <a:r>
              <a:rPr lang="ru-RU" i="1" dirty="0" smtClean="0"/>
              <a:t>Все остальное померкло пред ним; вне пределов Олимпа</a:t>
            </a:r>
            <a:br>
              <a:rPr lang="ru-RU" i="1" dirty="0" smtClean="0"/>
            </a:br>
            <a:r>
              <a:rPr lang="ru-RU" i="1" dirty="0" smtClean="0"/>
              <a:t>Солнце не видит нигде равной ему красоты.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3857652" cy="2143140"/>
          </a:xfrm>
        </p:spPr>
        <p:txBody>
          <a:bodyPr/>
          <a:lstStyle/>
          <a:p>
            <a:r>
              <a:rPr lang="ru-RU" dirty="0" smtClean="0"/>
              <a:t>О каком чуде света идёт речь?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66800" y="3071811"/>
            <a:ext cx="3362324" cy="1357322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/>
              <a:t>гробница фараона </a:t>
            </a:r>
            <a:r>
              <a:rPr lang="ru-RU" b="1" u="sng" dirty="0" smtClean="0">
                <a:hlinkClick r:id="rId2" tooltip="Хеопс"/>
              </a:rPr>
              <a:t>Хеопса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4857752" y="642918"/>
            <a:ext cx="3581400" cy="60007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Галикарнасский мавзолей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Колосс Родосский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Статуя Зевса в Олимпии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Висячие сады Семирамиды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Александрийский маяк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Храм Артемиды в Эфесе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lang="ru-RU" kern="0" dirty="0" smtClean="0">
                <a:solidFill>
                  <a:srgbClr val="000000"/>
                </a:solidFill>
                <a:latin typeface="+mn-lt"/>
                <a:hlinkClick r:id="" action="ppaction://noaction">
                  <a:snd r:embed="rId5" name="applause.wav"/>
                </a:hlinkClick>
              </a:rPr>
              <a:t>Пирамиды</a:t>
            </a:r>
            <a:r>
              <a:rPr lang="ru-RU" kern="0" dirty="0" smtClean="0">
                <a:solidFill>
                  <a:srgbClr val="000000"/>
                </a:solidFill>
                <a:latin typeface="+mn-lt"/>
              </a:rPr>
              <a:t> 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3857652" cy="2143140"/>
          </a:xfrm>
        </p:spPr>
        <p:txBody>
          <a:bodyPr/>
          <a:lstStyle/>
          <a:p>
            <a:r>
              <a:rPr lang="ru-RU" dirty="0" smtClean="0"/>
              <a:t>О каком чуде света идёт речь?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00034" y="3071810"/>
            <a:ext cx="3929090" cy="1928825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/>
              <a:t>Создано для жены царя </a:t>
            </a:r>
            <a:r>
              <a:rPr lang="ru-RU" b="1" dirty="0" smtClean="0">
                <a:hlinkClick r:id="rId2" tooltip="Навуходоносор II"/>
              </a:rPr>
              <a:t>Навуходоносора II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4857752" y="642918"/>
            <a:ext cx="3581400" cy="60007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Галикарнасский мавзолей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Колосс Родосский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Статуя Зевса в Олимпии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5" name="applause.wav"/>
                </a:hlinkClick>
              </a:rPr>
              <a:t>Висячие сады Семирамиды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Александрийский маяк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Храм Артемиды в Эфесе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lang="ru-RU" kern="0" dirty="0" smtClean="0">
                <a:solidFill>
                  <a:srgbClr val="000000"/>
                </a:solidFill>
                <a:latin typeface="+mn-lt"/>
                <a:hlinkClick r:id="" action="ppaction://noaction">
                  <a:snd r:embed="rId4" name="wind.wav"/>
                </a:hlinkClick>
              </a:rPr>
              <a:t>Пирамиды 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3857652" cy="2143140"/>
          </a:xfrm>
        </p:spPr>
        <p:txBody>
          <a:bodyPr/>
          <a:lstStyle/>
          <a:p>
            <a:r>
              <a:rPr lang="ru-RU" dirty="0" smtClean="0"/>
              <a:t>О каком чуде света идёт речь?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66800" y="3071811"/>
            <a:ext cx="3362324" cy="1357322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/>
              <a:t>Статуя в храме, посвящённая богу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4857752" y="642918"/>
            <a:ext cx="3581400" cy="60007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Галикарнасский мавзолей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Колосс Родосский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applause.wav"/>
                </a:hlinkClick>
              </a:rPr>
              <a:t>Статуя Зевса в Олимпии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Висячие сады Семирамиды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Александрийский маяк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Храм Артемиды в Эфесе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lang="ru-RU" kern="0" dirty="0" smtClean="0">
                <a:solidFill>
                  <a:srgbClr val="000000"/>
                </a:solidFill>
                <a:latin typeface="+mn-lt"/>
                <a:hlinkClick r:id="" action="ppaction://noaction">
                  <a:snd r:embed="rId3" name="wind.wav"/>
                </a:hlinkClick>
              </a:rPr>
              <a:t>Пирамиды 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3857652" cy="2143140"/>
          </a:xfrm>
        </p:spPr>
        <p:txBody>
          <a:bodyPr/>
          <a:lstStyle/>
          <a:p>
            <a:r>
              <a:rPr lang="ru-RU" dirty="0" smtClean="0"/>
              <a:t>О каком чуде света идёт речь?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66800" y="3071811"/>
            <a:ext cx="3362324" cy="1357322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/>
              <a:t>Было построено в честь богини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4857752" y="642918"/>
            <a:ext cx="3581400" cy="60007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Галикарнасский мавзолей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Колосс Родосский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Статуя Зевса в Олимпии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Висячие сады Семирамиды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Александрийский маяк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applause.wav"/>
                </a:hlinkClick>
              </a:rPr>
              <a:t>Храм Артемиды в Эфесе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lang="ru-RU" kern="0" dirty="0" smtClean="0">
                <a:solidFill>
                  <a:srgbClr val="000000"/>
                </a:solidFill>
                <a:latin typeface="+mn-lt"/>
                <a:hlinkClick r:id="" action="ppaction://noaction">
                  <a:snd r:embed="rId3" name="wind.wav"/>
                </a:hlinkClick>
              </a:rPr>
              <a:t>Пирамиды</a:t>
            </a:r>
            <a:r>
              <a:rPr lang="ru-RU" kern="0" dirty="0" smtClean="0">
                <a:solidFill>
                  <a:srgbClr val="000000"/>
                </a:solidFill>
                <a:latin typeface="+mn-lt"/>
              </a:rPr>
              <a:t> 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848600" cy="1173162"/>
          </a:xfrm>
        </p:spPr>
        <p:txBody>
          <a:bodyPr/>
          <a:lstStyle/>
          <a:p>
            <a:pPr algn="ctr"/>
            <a:r>
              <a:rPr lang="ru-RU" dirty="0" smtClean="0"/>
              <a:t>Это единственное чудо света, сохранившееся до наших дней.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2357430"/>
          <a:ext cx="7315200" cy="107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3857652" cy="2143140"/>
          </a:xfrm>
        </p:spPr>
        <p:txBody>
          <a:bodyPr/>
          <a:lstStyle/>
          <a:p>
            <a:r>
              <a:rPr lang="ru-RU" dirty="0" smtClean="0"/>
              <a:t>О каком чуде света идёт речь?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66800" y="3071811"/>
            <a:ext cx="3362324" cy="1357322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/>
              <a:t>Это было очень полезное чудо света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4857752" y="642918"/>
            <a:ext cx="3581400" cy="60007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Галикарнасский мавзолей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Колосс Родосский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Статуя Зевса в Олимпии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Висячие сады Семирамиды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applause.wav"/>
                </a:hlinkClick>
              </a:rPr>
              <a:t>Александрийский маяк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Храм Артемиды в Эфесе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lang="ru-RU" kern="0" dirty="0" smtClean="0">
                <a:solidFill>
                  <a:srgbClr val="000000"/>
                </a:solidFill>
                <a:latin typeface="+mn-lt"/>
                <a:hlinkClick r:id="" action="ppaction://noaction">
                  <a:snd r:embed="rId3" name="wind.wav"/>
                </a:hlinkClick>
              </a:rPr>
              <a:t>Пирамиды 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3857652" cy="2143140"/>
          </a:xfrm>
        </p:spPr>
        <p:txBody>
          <a:bodyPr/>
          <a:lstStyle/>
          <a:p>
            <a:r>
              <a:rPr lang="ru-RU" dirty="0" smtClean="0"/>
              <a:t>О каком чуде света идёт речь?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66800" y="3071811"/>
            <a:ext cx="3362324" cy="1357322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/>
              <a:t>Надгробный памятник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4857752" y="642918"/>
            <a:ext cx="3581400" cy="60007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applause.wav"/>
                </a:hlinkClick>
              </a:rPr>
              <a:t>Галикарнасский мавзолей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Колосс Родосский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Статуя Зевса в Олимпии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Висячие сады Семирамиды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Александрийский маяк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Храм Артемиды в Эфесе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lang="ru-RU" kern="0" dirty="0" smtClean="0">
                <a:solidFill>
                  <a:srgbClr val="000000"/>
                </a:solidFill>
                <a:latin typeface="+mn-lt"/>
                <a:hlinkClick r:id="" action="ppaction://noaction">
                  <a:snd r:embed="rId4" name="wind.wav"/>
                </a:hlinkClick>
              </a:rPr>
              <a:t>Пирамиды</a:t>
            </a:r>
            <a:r>
              <a:rPr lang="ru-RU" kern="0" dirty="0" smtClean="0">
                <a:solidFill>
                  <a:srgbClr val="000000"/>
                </a:solidFill>
                <a:latin typeface="+mn-lt"/>
              </a:rPr>
              <a:t> 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3857652" cy="2143140"/>
          </a:xfrm>
        </p:spPr>
        <p:txBody>
          <a:bodyPr/>
          <a:lstStyle/>
          <a:p>
            <a:r>
              <a:rPr lang="ru-RU" dirty="0" smtClean="0"/>
              <a:t>О каком чуде света идёт речь?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66800" y="3071811"/>
            <a:ext cx="3362324" cy="1357322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/>
              <a:t>Статуя древнегреческого бога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4857752" y="642918"/>
            <a:ext cx="3581400" cy="600079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Галикарнасский мавзолей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applause.wav"/>
                </a:hlinkClick>
              </a:rPr>
              <a:t>Колосс Родосский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Статуя Зевса в Олимпии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Висячие сады Семирамиды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Александрийский маяк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3" name="wind.wav"/>
                </a:hlinkClick>
              </a:rPr>
              <a:t>Храм Артемиды в Эфесе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lang="ru-RU" kern="0" dirty="0" smtClean="0">
                <a:solidFill>
                  <a:srgbClr val="000000"/>
                </a:solidFill>
                <a:latin typeface="+mn-lt"/>
                <a:hlinkClick r:id="" action="ppaction://noaction">
                  <a:snd r:embed="rId3" name="wind.wav"/>
                </a:hlinkClick>
              </a:rPr>
              <a:t>Пирамиды</a:t>
            </a:r>
            <a:r>
              <a:rPr lang="ru-RU" kern="0" dirty="0" smtClean="0">
                <a:solidFill>
                  <a:srgbClr val="000000"/>
                </a:solidFill>
                <a:latin typeface="+mn-lt"/>
              </a:rPr>
              <a:t> 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4876" y="214290"/>
            <a:ext cx="4214842" cy="1173162"/>
          </a:xfrm>
        </p:spPr>
        <p:txBody>
          <a:bodyPr/>
          <a:lstStyle/>
          <a:p>
            <a:pPr algn="ctr"/>
            <a:r>
              <a:rPr lang="ru-RU" b="1" dirty="0" smtClean="0"/>
              <a:t>Новые 7 чудес света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57818" y="1500174"/>
            <a:ext cx="3581400" cy="5143536"/>
          </a:xfrm>
          <a:solidFill>
            <a:schemeClr val="tx1"/>
          </a:solidFill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Великая китайская стена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Храмовый комплекс Петра в Иордании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Статуя Христа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 древних инков Мачу-Пикчу в Перу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Пирамида племени майя в Чичен-Ица, полуостров Юкатан, Мексика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Колизей в Риме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Тадж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Махал в Индии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" name="Рисунок 15" descr="мышь лесн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1855719" cy="209760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 descr="мышь лесн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42852"/>
            <a:ext cx="1857388" cy="266435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 descr="мышь лесна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2285992"/>
            <a:ext cx="1646621" cy="209760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Рисунок 18" descr="мышь лесна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3429000"/>
            <a:ext cx="2796808" cy="209760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" name="Рисунок 19" descr="мышь лесна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619" y="4760394"/>
            <a:ext cx="2739609" cy="209760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Рисунок 20" descr="мышь лесна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4760394"/>
            <a:ext cx="2794902" cy="209760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Рисунок 21" descr="мышь лесна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00298" y="2071678"/>
            <a:ext cx="2796808" cy="209760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85728"/>
            <a:ext cx="7848600" cy="1173162"/>
          </a:xfrm>
        </p:spPr>
        <p:txBody>
          <a:bodyPr/>
          <a:lstStyle/>
          <a:p>
            <a:pPr algn="ctr"/>
            <a:r>
              <a:rPr lang="ru-RU" dirty="0" smtClean="0"/>
              <a:t>Новые семь чудес света</a:t>
            </a:r>
            <a:endParaRPr lang="ru-RU" dirty="0"/>
          </a:p>
        </p:txBody>
      </p:sp>
      <p:pic>
        <p:nvPicPr>
          <p:cNvPr id="9" name="Содержимое 8" descr="0002er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168" y="1714488"/>
            <a:ext cx="4592270" cy="351611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43366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Римский Колизей</a:t>
            </a:r>
          </a:p>
          <a:p>
            <a:pPr>
              <a:buNone/>
            </a:pPr>
            <a:r>
              <a:rPr lang="ru-RU" sz="2000" dirty="0" smtClean="0"/>
              <a:t>Колизей – самый большой из древнеримских </a:t>
            </a:r>
            <a:r>
              <a:rPr lang="ru-RU" sz="2000" b="1" dirty="0" smtClean="0"/>
              <a:t>АМФИТЕАТРОВ</a:t>
            </a:r>
            <a:r>
              <a:rPr lang="ru-RU" sz="2000" dirty="0" smtClean="0"/>
              <a:t>. Название «Колизей» получил в Средние века, вероятно, от стоявшей неподалеку гигантской статуи Нерона («</a:t>
            </a:r>
            <a:r>
              <a:rPr lang="ru-RU" sz="2000" dirty="0" err="1" smtClean="0"/>
              <a:t>Colossus</a:t>
            </a:r>
            <a:r>
              <a:rPr lang="ru-RU" sz="2000" dirty="0" smtClean="0"/>
              <a:t> </a:t>
            </a:r>
            <a:r>
              <a:rPr lang="ru-RU" sz="2000" dirty="0" err="1" smtClean="0"/>
              <a:t>Neronis</a:t>
            </a:r>
            <a:r>
              <a:rPr lang="ru-RU" sz="2000" dirty="0" smtClean="0"/>
              <a:t>»), а первоначально он назывался Амфитеатром Флавиев – по имени императорской династии, участвовавшей в его строительстве.</a:t>
            </a:r>
            <a:endParaRPr lang="ru-RU" sz="2000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571501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Составь слова из букв выделенного слова.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Новые семь чудес света</a:t>
            </a:r>
            <a:endParaRPr lang="ru-RU" dirty="0"/>
          </a:p>
        </p:txBody>
      </p:sp>
      <p:pic>
        <p:nvPicPr>
          <p:cNvPr id="9" name="Содержимое 8" descr="mexic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433918" cy="3310659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древних инков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МАЧУ-ПИКЧУ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Перу</a:t>
            </a:r>
          </a:p>
          <a:p>
            <a:r>
              <a:rPr lang="ru-RU" sz="2000" dirty="0" smtClean="0"/>
              <a:t>город древней Америки, находящийся на вершине горного хребта на высоте 2450 метров над уровнем моря, господствуя над долиной реки </a:t>
            </a:r>
            <a:r>
              <a:rPr lang="ru-RU" sz="2000" dirty="0" err="1" smtClean="0"/>
              <a:t>Урубамбы</a:t>
            </a:r>
            <a:r>
              <a:rPr lang="ru-RU" sz="2000" dirty="0" smtClean="0"/>
              <a:t>. В 2007 году удостоен звания </a:t>
            </a:r>
            <a:r>
              <a:rPr lang="ru-RU" sz="2000" u="sng" dirty="0" smtClean="0"/>
              <a:t>Нового чуда света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571501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Составь слова из букв выделенного слова.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семь чудес света</a:t>
            </a:r>
            <a:endParaRPr lang="ru-RU" dirty="0"/>
          </a:p>
        </p:txBody>
      </p:sp>
      <p:pic>
        <p:nvPicPr>
          <p:cNvPr id="9" name="Содержимое 8" descr="Израиль_Петра_10_2011 2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955" y="2000240"/>
            <a:ext cx="4502245" cy="3093225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Храмовый комплекс Петра в Иордании</a:t>
            </a:r>
          </a:p>
          <a:p>
            <a:r>
              <a:rPr lang="ru-RU" sz="2000" dirty="0" smtClean="0"/>
              <a:t>Когда туристы проходят по каньону </a:t>
            </a:r>
            <a:r>
              <a:rPr lang="ru-RU" sz="2000" dirty="0" err="1" smtClean="0"/>
              <a:t>Сик</a:t>
            </a:r>
            <a:r>
              <a:rPr lang="ru-RU" sz="2000" dirty="0" smtClean="0"/>
              <a:t> длиной в километр, за поворотом им открывается </a:t>
            </a:r>
            <a:r>
              <a:rPr lang="ru-RU" sz="2000" b="1" dirty="0" smtClean="0"/>
              <a:t>СОКРОВИЩНИЦА</a:t>
            </a:r>
            <a:r>
              <a:rPr lang="ru-RU" sz="2000" dirty="0" smtClean="0"/>
              <a:t> — величественное здание с фасадом, высеченным из огромной скалы. Здание венчает огромная урна из камня, в которой якобы хранилось золото и драгоценные камни. </a:t>
            </a:r>
            <a:endParaRPr lang="ru-RU" sz="2000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571501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Составь слова из букв выделенного слова.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48600" cy="1173162"/>
          </a:xfrm>
        </p:spPr>
        <p:txBody>
          <a:bodyPr/>
          <a:lstStyle/>
          <a:p>
            <a:pPr algn="ctr"/>
            <a:r>
              <a:rPr lang="ru-RU" dirty="0" smtClean="0"/>
              <a:t>Новые семь чудес света</a:t>
            </a:r>
            <a:endParaRPr lang="ru-RU" dirty="0"/>
          </a:p>
        </p:txBody>
      </p:sp>
      <p:pic>
        <p:nvPicPr>
          <p:cNvPr id="9" name="Содержимое 8" descr="chichen-itza-facts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34346"/>
            <a:ext cx="4362480" cy="327186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00600" y="1428736"/>
            <a:ext cx="3581400" cy="514353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Пирамида племени майя в Чичен-Ица, полуостров Юкатан, Мексика</a:t>
            </a:r>
          </a:p>
          <a:p>
            <a:r>
              <a:rPr lang="ru-RU" sz="2000" dirty="0" smtClean="0"/>
              <a:t>Майя воздвигали храмы и дворцы. Разработки майя в области математики и астрономии опередили свое время на сотни лет, превосходя все европейские </a:t>
            </a:r>
            <a:r>
              <a:rPr lang="ru-RU" sz="2000" b="1" dirty="0" smtClean="0"/>
              <a:t>ДОСТИЖЕНИЯ</a:t>
            </a:r>
            <a:r>
              <a:rPr lang="ru-RU" sz="2000" dirty="0" smtClean="0"/>
              <a:t> тех времен. А многие из них поняты и оценены только в наше время. Следует отметить, что майя впервые изобрели цифру ноль и систему нумерации.</a:t>
            </a:r>
            <a:endParaRPr lang="ru-RU" sz="2000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571501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Составь слова из букв выделенного слова.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85728"/>
            <a:ext cx="7848600" cy="1173162"/>
          </a:xfrm>
        </p:spPr>
        <p:txBody>
          <a:bodyPr/>
          <a:lstStyle/>
          <a:p>
            <a:pPr algn="ctr"/>
            <a:r>
              <a:rPr lang="ru-RU" dirty="0" smtClean="0"/>
              <a:t>Какова высота статуи Христа в </a:t>
            </a:r>
            <a:r>
              <a:rPr lang="ru-RU" dirty="0" err="1" smtClean="0"/>
              <a:t>Рио</a:t>
            </a:r>
            <a:r>
              <a:rPr lang="ru-RU" dirty="0" smtClean="0"/>
              <a:t>, Бразилия? (новое чудо света)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7106" name="Picture 2" descr="Статуя Иисуса Христа в Рио–де–Жанейро"/>
          <p:cNvPicPr>
            <a:picLocks noChangeAspect="1" noChangeArrowheads="1"/>
          </p:cNvPicPr>
          <p:nvPr/>
        </p:nvPicPr>
        <p:blipFill>
          <a:blip r:embed="rId4" cstate="print"/>
          <a:srcRect t="17756" b="26017"/>
          <a:stretch>
            <a:fillRect/>
          </a:stretch>
        </p:blipFill>
        <p:spPr bwMode="auto">
          <a:xfrm>
            <a:off x="2500298" y="4000504"/>
            <a:ext cx="3626184" cy="2714644"/>
          </a:xfrm>
          <a:prstGeom prst="rect">
            <a:avLst/>
          </a:prstGeom>
          <a:noFill/>
        </p:spPr>
      </p:pic>
      <p:pic>
        <p:nvPicPr>
          <p:cNvPr id="47110" name="Picture 6" descr="http://fdstar.com/fde/datas/2008/12/09/1228823466/trio.jpg"/>
          <p:cNvPicPr>
            <a:picLocks noChangeAspect="1" noChangeArrowheads="1"/>
          </p:cNvPicPr>
          <p:nvPr/>
        </p:nvPicPr>
        <p:blipFill>
          <a:blip r:embed="rId5" cstate="print"/>
          <a:srcRect t="26786" r="17499"/>
          <a:stretch>
            <a:fillRect/>
          </a:stretch>
        </p:blipFill>
        <p:spPr bwMode="auto">
          <a:xfrm>
            <a:off x="428596" y="1428736"/>
            <a:ext cx="3143272" cy="21478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714356"/>
            <a:ext cx="928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2060"/>
                </a:solidFill>
              </a:rPr>
              <a:t>,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496" y="2143116"/>
            <a:ext cx="928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2060"/>
                </a:solidFill>
              </a:rPr>
              <a:t>д</a:t>
            </a:r>
            <a:endParaRPr lang="ru-RU" sz="8800" dirty="0">
              <a:solidFill>
                <a:srgbClr val="002060"/>
              </a:solidFill>
            </a:endParaRPr>
          </a:p>
        </p:txBody>
      </p:sp>
      <p:pic>
        <p:nvPicPr>
          <p:cNvPr id="47112" name="Picture 8" descr="http://www.stihi.ru/pics/2008/11/28/2482.gif"/>
          <p:cNvPicPr>
            <a:picLocks noChangeAspect="1" noChangeArrowheads="1"/>
          </p:cNvPicPr>
          <p:nvPr/>
        </p:nvPicPr>
        <p:blipFill>
          <a:blip r:embed="rId6" cstate="print"/>
          <a:srcRect r="20909" b="21250"/>
          <a:stretch>
            <a:fillRect/>
          </a:stretch>
        </p:blipFill>
        <p:spPr bwMode="auto">
          <a:xfrm>
            <a:off x="5000628" y="1285860"/>
            <a:ext cx="1643074" cy="237962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643702" y="2357430"/>
            <a:ext cx="2500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>Р</a:t>
            </a:r>
            <a:r>
              <a:rPr lang="ru-RU" sz="7200" dirty="0" smtClean="0">
                <a:solidFill>
                  <a:srgbClr val="002060"/>
                </a:solidFill>
              </a:rPr>
              <a:t> </a:t>
            </a:r>
            <a:r>
              <a:rPr lang="ru-RU" sz="7200" dirty="0" smtClean="0">
                <a:solidFill>
                  <a:srgbClr val="002060"/>
                </a:solidFill>
              </a:rPr>
              <a:t>= Т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148538" cy="1173162"/>
          </a:xfrm>
        </p:spPr>
        <p:txBody>
          <a:bodyPr/>
          <a:lstStyle/>
          <a:p>
            <a:pPr algn="ctr"/>
            <a:r>
              <a:rPr lang="ru-RU" dirty="0" smtClean="0"/>
              <a:t>Из какого слова могли составить эти словечки?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</a:t>
            </a:r>
          </a:p>
          <a:p>
            <a:r>
              <a:rPr lang="ru-RU" dirty="0" smtClean="0"/>
              <a:t>БРА</a:t>
            </a:r>
          </a:p>
          <a:p>
            <a:r>
              <a:rPr lang="ru-RU" dirty="0" smtClean="0"/>
              <a:t>ИЛИ</a:t>
            </a:r>
          </a:p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48600" cy="725470"/>
          </a:xfrm>
        </p:spPr>
        <p:txBody>
          <a:bodyPr/>
          <a:lstStyle/>
          <a:p>
            <a:pPr algn="ctr"/>
            <a:r>
              <a:rPr lang="ru-RU" dirty="0" smtClean="0"/>
              <a:t>Выбери одно из 7 чудес света</a:t>
            </a:r>
            <a:endParaRPr lang="ru-RU" dirty="0"/>
          </a:p>
        </p:txBody>
      </p:sp>
      <p:pic>
        <p:nvPicPr>
          <p:cNvPr id="4" name="Рисунок 3" descr="мышь лесная.jpg">
            <a:hlinkClick r:id="" action="ppaction://noaction">
              <a:snd r:embed="rId3" name="wind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911" y="1317256"/>
            <a:ext cx="2664773" cy="204030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мышь лесная.jpg">
            <a:hlinkClick r:id="" action="ppaction://noaction">
              <a:snd r:embed="rId3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5989" y="1405949"/>
            <a:ext cx="2792653" cy="209448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мышь лесная.jpg">
            <a:hlinkClick r:id="" action="ppaction://noaction" highlightClick="1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143380"/>
            <a:ext cx="3359395" cy="209962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мышь лесная.jpg">
            <a:hlinkClick r:id="" action="ppaction://noaction">
              <a:snd r:embed="rId3" name="wind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1928802"/>
            <a:ext cx="2432919" cy="348993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мышь лесная.jpg">
            <a:hlinkClick r:id="" action="ppaction://noaction">
              <a:snd r:embed="rId3" name="wind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3432" y="4143381"/>
            <a:ext cx="2682618" cy="201440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Управляющая кнопка: домой 8">
            <a:hlinkClick r:id="rId10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148538" cy="1173162"/>
          </a:xfrm>
        </p:spPr>
        <p:txBody>
          <a:bodyPr/>
          <a:lstStyle/>
          <a:p>
            <a:pPr algn="ctr"/>
            <a:r>
              <a:rPr lang="ru-RU" dirty="0" smtClean="0"/>
              <a:t>Из какого слова могли составить эти словечки?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600200"/>
            <a:ext cx="5953140" cy="4525963"/>
          </a:xfrm>
        </p:spPr>
        <p:txBody>
          <a:bodyPr/>
          <a:lstStyle/>
          <a:p>
            <a:r>
              <a:rPr lang="ru-RU" dirty="0" smtClean="0"/>
              <a:t>КАК</a:t>
            </a:r>
          </a:p>
          <a:p>
            <a:r>
              <a:rPr lang="ru-RU" dirty="0" smtClean="0"/>
              <a:t>МЕККА</a:t>
            </a:r>
          </a:p>
          <a:p>
            <a:r>
              <a:rPr lang="ru-RU" dirty="0" smtClean="0"/>
              <a:t>СИМКА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148538" cy="1173162"/>
          </a:xfrm>
        </p:spPr>
        <p:txBody>
          <a:bodyPr/>
          <a:lstStyle/>
          <a:p>
            <a:pPr algn="ctr"/>
            <a:r>
              <a:rPr lang="ru-RU" dirty="0" smtClean="0"/>
              <a:t>Из какого слова могли составить эти словечки?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095752" cy="4525963"/>
          </a:xfrm>
        </p:spPr>
        <p:txBody>
          <a:bodyPr/>
          <a:lstStyle/>
          <a:p>
            <a:r>
              <a:rPr lang="ru-RU" dirty="0" smtClean="0"/>
              <a:t>КИТ</a:t>
            </a:r>
          </a:p>
          <a:p>
            <a:r>
              <a:rPr lang="ru-RU" dirty="0" smtClean="0"/>
              <a:t>КАЙ</a:t>
            </a:r>
          </a:p>
          <a:p>
            <a:r>
              <a:rPr lang="ru-RU" dirty="0" smtClean="0"/>
              <a:t>ТИК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148538" cy="1173162"/>
          </a:xfrm>
        </p:spPr>
        <p:txBody>
          <a:bodyPr/>
          <a:lstStyle/>
          <a:p>
            <a:pPr algn="ctr"/>
            <a:r>
              <a:rPr lang="ru-RU" dirty="0" smtClean="0"/>
              <a:t>Из какого слова могли составить эти словечки?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600200"/>
            <a:ext cx="2452678" cy="4525963"/>
          </a:xfrm>
        </p:spPr>
        <p:txBody>
          <a:bodyPr/>
          <a:lstStyle/>
          <a:p>
            <a:r>
              <a:rPr lang="ru-RU" dirty="0" smtClean="0"/>
              <a:t>ЯД</a:t>
            </a:r>
          </a:p>
          <a:p>
            <a:r>
              <a:rPr lang="ru-RU" dirty="0" smtClean="0"/>
              <a:t>ИДИ</a:t>
            </a:r>
          </a:p>
          <a:p>
            <a:r>
              <a:rPr lang="ru-RU" dirty="0" smtClean="0"/>
              <a:t>ДНИ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148538" cy="1173162"/>
          </a:xfrm>
        </p:spPr>
        <p:txBody>
          <a:bodyPr/>
          <a:lstStyle/>
          <a:p>
            <a:pPr algn="ctr"/>
            <a:r>
              <a:rPr lang="ru-RU" dirty="0" smtClean="0"/>
              <a:t>Из какого слова могли составить эти словечки?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КВА</a:t>
            </a:r>
          </a:p>
          <a:p>
            <a:r>
              <a:rPr lang="ru-RU" dirty="0" smtClean="0"/>
              <a:t>СОК</a:t>
            </a:r>
          </a:p>
          <a:p>
            <a:r>
              <a:rPr lang="ru-RU" dirty="0" smtClean="0"/>
              <a:t>КОСА</a:t>
            </a:r>
          </a:p>
          <a:p>
            <a:r>
              <a:rPr lang="ru-RU" dirty="0" smtClean="0"/>
              <a:t>КОМ</a:t>
            </a:r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слово лишнее?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00201"/>
            <a:ext cx="2719382" cy="3614750"/>
          </a:xfrm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hlinkClick r:id="" action="ppaction://noaction">
                  <a:snd r:embed="rId2" name="wind.wav"/>
                </a:hlinkClick>
              </a:rPr>
              <a:t>Прага</a:t>
            </a:r>
            <a:endParaRPr lang="ru-RU" b="1" dirty="0" smtClean="0"/>
          </a:p>
          <a:p>
            <a:r>
              <a:rPr lang="ru-RU" b="1" dirty="0" smtClean="0">
                <a:hlinkClick r:id="" action="ppaction://noaction">
                  <a:snd r:embed="rId2" name="wind.wav"/>
                </a:hlinkClick>
              </a:rPr>
              <a:t>Варшава </a:t>
            </a:r>
            <a:endParaRPr lang="ru-RU" b="1" dirty="0" smtClean="0"/>
          </a:p>
          <a:p>
            <a:r>
              <a:rPr lang="ru-RU" b="1" dirty="0" smtClean="0">
                <a:hlinkClick r:id="" action="ppaction://noaction">
                  <a:snd r:embed="rId2" name="wind.wav"/>
                </a:hlinkClick>
              </a:rPr>
              <a:t>Лондон</a:t>
            </a:r>
            <a:endParaRPr lang="ru-RU" b="1" dirty="0" smtClean="0"/>
          </a:p>
          <a:p>
            <a:r>
              <a:rPr lang="ru-RU" b="1" dirty="0" smtClean="0">
                <a:hlinkClick r:id="" action="ppaction://noaction">
                  <a:snd r:embed="rId3" name="applause.wav"/>
                </a:hlinkClick>
              </a:rPr>
              <a:t>Тула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hlinkClick r:id="" action="ppaction://noaction">
                  <a:snd r:embed="rId2" name="wind.wav"/>
                </a:hlinkClick>
              </a:rPr>
              <a:t>Москва 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Какое слово лишнее?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43051"/>
            <a:ext cx="2719382" cy="3571900"/>
          </a:xfrm>
          <a:solidFill>
            <a:schemeClr val="tx1"/>
          </a:solidFill>
        </p:spPr>
        <p:txBody>
          <a:bodyPr/>
          <a:lstStyle/>
          <a:p>
            <a:r>
              <a:rPr lang="ru-RU" b="1" dirty="0" smtClean="0">
                <a:hlinkClick r:id="" action="ppaction://noaction">
                  <a:snd r:embed="rId2" name="wind.wav"/>
                </a:hlinkClick>
              </a:rPr>
              <a:t>отважный</a:t>
            </a:r>
            <a:endParaRPr lang="ru-RU" b="1" dirty="0" smtClean="0"/>
          </a:p>
          <a:p>
            <a:r>
              <a:rPr lang="ru-RU" b="1" dirty="0" smtClean="0">
                <a:hlinkClick r:id="" action="ppaction://noaction">
                  <a:snd r:embed="rId3" name="applause.wav"/>
                </a:hlinkClick>
              </a:rPr>
              <a:t>высокий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hlinkClick r:id="" action="ppaction://noaction">
                  <a:snd r:embed="rId2" name="wind.wav"/>
                </a:hlinkClick>
              </a:rPr>
              <a:t>верный</a:t>
            </a:r>
            <a:endParaRPr lang="ru-RU" b="1" dirty="0" smtClean="0"/>
          </a:p>
          <a:p>
            <a:r>
              <a:rPr lang="ru-RU" b="1" dirty="0" smtClean="0">
                <a:hlinkClick r:id="" action="ppaction://noaction">
                  <a:snd r:embed="rId2" name="wind.wav"/>
                </a:hlinkClick>
              </a:rPr>
              <a:t>храбрый </a:t>
            </a:r>
            <a:endParaRPr lang="ru-RU" b="1" dirty="0" smtClean="0"/>
          </a:p>
          <a:p>
            <a:r>
              <a:rPr lang="ru-RU" b="1" dirty="0" smtClean="0">
                <a:hlinkClick r:id="" action="ppaction://noaction">
                  <a:snd r:embed="rId2" name="wind.wav"/>
                </a:hlinkClick>
              </a:rPr>
              <a:t>ловкий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48600" cy="725470"/>
          </a:xfrm>
        </p:spPr>
        <p:txBody>
          <a:bodyPr/>
          <a:lstStyle/>
          <a:p>
            <a:pPr algn="ctr"/>
            <a:r>
              <a:rPr lang="ru-RU" dirty="0" smtClean="0"/>
              <a:t>Выбери одно из 7 чудес света</a:t>
            </a:r>
            <a:endParaRPr lang="ru-RU" dirty="0"/>
          </a:p>
        </p:txBody>
      </p:sp>
      <p:pic>
        <p:nvPicPr>
          <p:cNvPr id="4" name="Рисунок 3" descr="мышь лесная.jpg">
            <a:hlinkClick r:id="" action="ppaction://noaction" highlightClick="1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71546"/>
            <a:ext cx="2276209" cy="303494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мышь лесная.jpg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857232"/>
            <a:ext cx="3051566" cy="209654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мышь лесная.jpg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1857364"/>
            <a:ext cx="3019267" cy="20002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мышь лесная.jpg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7" y="4203404"/>
            <a:ext cx="3061154" cy="229743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мышь лесная.jpg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32666" y="4071942"/>
            <a:ext cx="2039267" cy="2597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48600" cy="725470"/>
          </a:xfrm>
        </p:spPr>
        <p:txBody>
          <a:bodyPr/>
          <a:lstStyle/>
          <a:p>
            <a:pPr algn="ctr"/>
            <a:r>
              <a:rPr lang="ru-RU" dirty="0" smtClean="0"/>
              <a:t>Выбери одно из 7 чудес света</a:t>
            </a:r>
            <a:endParaRPr lang="ru-RU" dirty="0"/>
          </a:p>
        </p:txBody>
      </p:sp>
      <p:pic>
        <p:nvPicPr>
          <p:cNvPr id="4" name="Рисунок 3" descr="мышь лесная.jpg">
            <a:hlinkClick r:id="" action="ppaction://noaction" highlightClick="1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285860"/>
            <a:ext cx="2649358" cy="20002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мышь лесная.jpg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071546"/>
            <a:ext cx="3048848" cy="209760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мышь лесная.jpg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1333" y="1214422"/>
            <a:ext cx="2545296" cy="214313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мышь лесная.jpg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1" y="3429000"/>
            <a:ext cx="2844003" cy="321471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мышь лесная.jpg">
            <a:hlinkClick r:id="" action="ppaction://noaction">
              <a:snd r:embed="rId4" name="wind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3714752"/>
            <a:ext cx="4286280" cy="284501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48600" cy="725470"/>
          </a:xfrm>
        </p:spPr>
        <p:txBody>
          <a:bodyPr/>
          <a:lstStyle/>
          <a:p>
            <a:pPr algn="ctr"/>
            <a:r>
              <a:rPr lang="ru-RU" dirty="0" smtClean="0"/>
              <a:t>Выбери одно из 7 чудес света</a:t>
            </a:r>
            <a:endParaRPr lang="ru-RU" dirty="0"/>
          </a:p>
        </p:txBody>
      </p:sp>
      <p:pic>
        <p:nvPicPr>
          <p:cNvPr id="4" name="Рисунок 3" descr="мышь лесная.jpg">
            <a:hlinkClick r:id="" action="ppaction://noaction">
              <a:snd r:embed="rId2" name="wind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2158114" cy="350046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мышь лесная.jpg">
            <a:hlinkClick r:id="" action="ppaction://noaction">
              <a:snd r:embed="rId2" name="wind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928670"/>
            <a:ext cx="3275468" cy="222185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мышь лесная.jpg">
            <a:hlinkClick r:id="" action="ppaction://noaction">
              <a:snd r:embed="rId2" name="wind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785926"/>
            <a:ext cx="2983154" cy="223736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мышь лесная.jpg">
            <a:hlinkClick r:id="" action="ppaction://noaction">
              <a:snd r:embed="rId2" name="wind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071942"/>
            <a:ext cx="3446275" cy="258470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мышь лесная.jpg">
            <a:hlinkClick r:id="" action="ppaction://noaction" highlightClick="1">
              <a:snd r:embed="rId7" name="applause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 l="28571" r="21429"/>
          <a:stretch>
            <a:fillRect/>
          </a:stretch>
        </p:blipFill>
        <p:spPr>
          <a:xfrm>
            <a:off x="1928794" y="3143248"/>
            <a:ext cx="2357454" cy="35361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48600" cy="1000132"/>
          </a:xfrm>
        </p:spPr>
        <p:txBody>
          <a:bodyPr/>
          <a:lstStyle/>
          <a:p>
            <a:pPr algn="ctr"/>
            <a:r>
              <a:rPr lang="ru-RU" dirty="0" smtClean="0"/>
              <a:t>Какое изображение не является одним из чудес света</a:t>
            </a:r>
            <a:endParaRPr lang="ru-RU" dirty="0"/>
          </a:p>
        </p:txBody>
      </p:sp>
      <p:pic>
        <p:nvPicPr>
          <p:cNvPr id="4" name="Рисунок 3" descr="мышь лесная.jpg">
            <a:hlinkClick r:id="" action="ppaction://noaction">
              <a:snd r:embed="rId2" name="wind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351" y="1071546"/>
            <a:ext cx="2357453" cy="314327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мышь лесная.jpg">
            <a:hlinkClick r:id="" action="ppaction://noaction">
              <a:snd r:embed="rId2" name="wind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285860"/>
            <a:ext cx="2781457" cy="209999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мышь лесная.jpg">
            <a:hlinkClick r:id="" action="ppaction://noaction" highlightClick="1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1428736"/>
            <a:ext cx="2983154" cy="223736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мышь лесная.jpg">
            <a:hlinkClick r:id="" action="ppaction://noaction">
              <a:snd r:embed="rId2" name="wind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2624" y="4357102"/>
            <a:ext cx="3090748" cy="225580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Рисунок 9" descr="мышь лесная.jpg">
            <a:hlinkClick r:id="" action="ppaction://noaction">
              <a:snd r:embed="rId2" name="wind.wav"/>
            </a:hlinkClick>
          </p:cNvPr>
          <p:cNvPicPr>
            <a:picLocks noChangeAspect="1"/>
          </p:cNvPicPr>
          <p:nvPr/>
        </p:nvPicPr>
        <p:blipFill>
          <a:blip r:embed="rId9" cstate="print"/>
          <a:srcRect l="31106" r="21893"/>
          <a:stretch>
            <a:fillRect/>
          </a:stretch>
        </p:blipFill>
        <p:spPr>
          <a:xfrm>
            <a:off x="4714876" y="3286124"/>
            <a:ext cx="2071702" cy="330588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это чудо света?</a:t>
            </a:r>
            <a:endParaRPr lang="ru-RU" dirty="0"/>
          </a:p>
        </p:txBody>
      </p:sp>
      <p:pic>
        <p:nvPicPr>
          <p:cNvPr id="7" name="Содержимое 6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3356" y="2500306"/>
            <a:ext cx="4520688" cy="3214710"/>
          </a:xfr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 bwMode="auto">
          <a:xfrm>
            <a:off x="8429652" y="6286520"/>
            <a:ext cx="357190" cy="35719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4857752" y="1357298"/>
            <a:ext cx="3581400" cy="52864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Галикарнасский мавзолей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Колосс Родосский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Статуя Зевса в Олимпии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Висячие сады Семирамиды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4" name="wind.wav"/>
                </a:hlinkClick>
              </a:rPr>
              <a:t>Александрийский маяк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" action="ppaction://noaction">
                  <a:snd r:embed="rId5" name="applause.wav"/>
                </a:hlinkClick>
              </a:rPr>
              <a:t>Храм Артемиды в Эфесе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543</TotalTime>
  <Words>1520</Words>
  <Application>Microsoft Office PowerPoint</Application>
  <PresentationFormat>Экран (4:3)</PresentationFormat>
  <Paragraphs>334</Paragraphs>
  <Slides>45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Презентация анализа причин неудачи проекта</vt:lpstr>
      <vt:lpstr>Психологическое занятие 3-11</vt:lpstr>
      <vt:lpstr>Слайд 2</vt:lpstr>
      <vt:lpstr>Это единственное чудо света, сохранившееся до наших дней.</vt:lpstr>
      <vt:lpstr>Выбери одно из 7 чудес света</vt:lpstr>
      <vt:lpstr>Выбери одно из 7 чудес света</vt:lpstr>
      <vt:lpstr>Выбери одно из 7 чудес света</vt:lpstr>
      <vt:lpstr>Выбери одно из 7 чудес света</vt:lpstr>
      <vt:lpstr>Какое изображение не является одним из чудес света</vt:lpstr>
      <vt:lpstr>Как называется это чудо света?</vt:lpstr>
      <vt:lpstr>Как называется это чудо света?</vt:lpstr>
      <vt:lpstr>Как называется это чудо света?</vt:lpstr>
      <vt:lpstr>Как называется это чудо света?</vt:lpstr>
      <vt:lpstr>Как называется это чудо света?</vt:lpstr>
      <vt:lpstr>Как называется это чудо света?</vt:lpstr>
      <vt:lpstr>Слайд 15</vt:lpstr>
      <vt:lpstr>Задачка на 5 плюсов</vt:lpstr>
      <vt:lpstr>Попробуй воссоздать по описанию висячие сады Семирамиды  или Александрийский маяк!</vt:lpstr>
      <vt:lpstr>Где располагался Александрийский маяк?</vt:lpstr>
      <vt:lpstr>Сколько лет простоял колосс Родосский?</vt:lpstr>
      <vt:lpstr>Возможный вид статуи Зевса</vt:lpstr>
      <vt:lpstr>Сколько веков простоял мавзолей в Геликарнасе, посвящённый царю Мавсолу </vt:lpstr>
      <vt:lpstr>Какова длина фута?</vt:lpstr>
      <vt:lpstr>Одна восстановленная из обломков колонна храма Артемиды – это всё что сейчас напоминает нам об этом чуде света.</vt:lpstr>
      <vt:lpstr>Где находилось больше всего чудес света?</vt:lpstr>
      <vt:lpstr>Какое чудо света не упоминает Антипатр (3 век до н.э.)?</vt:lpstr>
      <vt:lpstr>О каком чуде света идёт речь?</vt:lpstr>
      <vt:lpstr>О каком чуде света идёт речь?</vt:lpstr>
      <vt:lpstr>О каком чуде света идёт речь?</vt:lpstr>
      <vt:lpstr>О каком чуде света идёт речь?</vt:lpstr>
      <vt:lpstr>О каком чуде света идёт речь?</vt:lpstr>
      <vt:lpstr>О каком чуде света идёт речь?</vt:lpstr>
      <vt:lpstr>О каком чуде света идёт речь?</vt:lpstr>
      <vt:lpstr>Новые 7 чудес света</vt:lpstr>
      <vt:lpstr>Новые семь чудес света</vt:lpstr>
      <vt:lpstr>Новые семь чудес света</vt:lpstr>
      <vt:lpstr>Новые семь чудес света</vt:lpstr>
      <vt:lpstr>Новые семь чудес света</vt:lpstr>
      <vt:lpstr>Какова высота статуи Христа в Рио, Бразилия? (новое чудо света)</vt:lpstr>
      <vt:lpstr>Из какого слова могли составить эти словечки?</vt:lpstr>
      <vt:lpstr>Из какого слова могли составить эти словечки?</vt:lpstr>
      <vt:lpstr>Из какого слова могли составить эти словечки?</vt:lpstr>
      <vt:lpstr>Из какого слова могли составить эти словечки?</vt:lpstr>
      <vt:lpstr>Из какого слова могли составить эти словечки?</vt:lpstr>
      <vt:lpstr>Какое слово лишнее?</vt:lpstr>
      <vt:lpstr>Какое слово лишнее?</vt:lpstr>
    </vt:vector>
  </TitlesOfParts>
  <Manager/>
  <Company>ОАНО Гимназия "Эллада"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занятие 3-11</dc:title>
  <dc:subject/>
  <dc:creator>balabanova</dc:creator>
  <cp:keywords/>
  <dc:description/>
  <cp:lastModifiedBy>Елена</cp:lastModifiedBy>
  <cp:revision>49</cp:revision>
  <dcterms:created xsi:type="dcterms:W3CDTF">2010-11-02T09:27:13Z</dcterms:created>
  <dcterms:modified xsi:type="dcterms:W3CDTF">2023-06-23T13:36:39Z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