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9" r:id="rId2"/>
    <p:sldId id="274" r:id="rId3"/>
    <p:sldId id="257" r:id="rId4"/>
    <p:sldId id="270" r:id="rId5"/>
    <p:sldId id="275" r:id="rId6"/>
    <p:sldId id="276" r:id="rId7"/>
    <p:sldId id="277" r:id="rId8"/>
    <p:sldId id="256" r:id="rId9"/>
    <p:sldId id="264" r:id="rId10"/>
    <p:sldId id="265" r:id="rId11"/>
    <p:sldId id="259" r:id="rId12"/>
    <p:sldId id="261" r:id="rId13"/>
    <p:sldId id="272" r:id="rId14"/>
    <p:sldId id="266" r:id="rId15"/>
    <p:sldId id="273" r:id="rId16"/>
    <p:sldId id="267" r:id="rId17"/>
    <p:sldId id="278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2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D353A-D103-4664-AE6B-7D4ECC350CD6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6E809-4E4E-4F3A-8DF1-1D453AAEA8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021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6E809-4E4E-4F3A-8DF1-1D453AAEA89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484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DD9F-A302-4B9A-9059-69D5C724E6BC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FE56-E52E-429D-A356-F4E44F560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857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DD9F-A302-4B9A-9059-69D5C724E6BC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FE56-E52E-429D-A356-F4E44F560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76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DD9F-A302-4B9A-9059-69D5C724E6BC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FE56-E52E-429D-A356-F4E44F560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118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DD9F-A302-4B9A-9059-69D5C724E6BC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FE56-E52E-429D-A356-F4E44F560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802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DD9F-A302-4B9A-9059-69D5C724E6BC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FE56-E52E-429D-A356-F4E44F560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774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DD9F-A302-4B9A-9059-69D5C724E6BC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FE56-E52E-429D-A356-F4E44F560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896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DD9F-A302-4B9A-9059-69D5C724E6BC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FE56-E52E-429D-A356-F4E44F560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732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DD9F-A302-4B9A-9059-69D5C724E6BC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FE56-E52E-429D-A356-F4E44F560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007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DD9F-A302-4B9A-9059-69D5C724E6BC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FE56-E52E-429D-A356-F4E44F560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239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DD9F-A302-4B9A-9059-69D5C724E6BC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FE56-E52E-429D-A356-F4E44F560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87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0DD9F-A302-4B9A-9059-69D5C724E6BC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0FE56-E52E-429D-A356-F4E44F560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546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0DD9F-A302-4B9A-9059-69D5C724E6BC}" type="datetimeFigureOut">
              <a:rPr lang="ru-RU" smtClean="0"/>
              <a:t>01.04.2017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0FE56-E52E-429D-A356-F4E44F560B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126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8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9706" y="119921"/>
            <a:ext cx="7160655" cy="944380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Здравствуйте!</a:t>
            </a:r>
            <a:endParaRPr lang="ru-RU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03033"/>
            <a:ext cx="1215222" cy="927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1030310"/>
            <a:ext cx="9144000" cy="38636"/>
          </a:xfrm>
          <a:prstGeom prst="line">
            <a:avLst/>
          </a:prstGeom>
          <a:ln w="38100">
            <a:solidFill>
              <a:srgbClr val="612A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Евгения\ЕВГЕНИЯ\УЧИТЕЛЮ\УРОКИ\МАТЕМАТИКА\5 класс\УРОКИ\Глава 8. Дроби\15. Различные приемы сравнения дробей\good-and-badjpg-277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71" y="3245476"/>
            <a:ext cx="2971999" cy="347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4248" y="1506828"/>
            <a:ext cx="78432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Segoe Script" panose="030B0504020000000003" pitchFamily="66" charset="0"/>
              </a:rPr>
              <a:t>Ученик, который учится без желания – это птица без крыльев.</a:t>
            </a:r>
          </a:p>
          <a:p>
            <a:pPr algn="ctr"/>
            <a:endParaRPr lang="ru-RU" sz="3200" dirty="0">
              <a:solidFill>
                <a:srgbClr val="FF0000"/>
              </a:solidFill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6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9706" y="119921"/>
            <a:ext cx="7160655" cy="944380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нового материала</a:t>
            </a:r>
            <a:endParaRPr lang="ru-RU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639" y="1319135"/>
            <a:ext cx="8126569" cy="48578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Учебник: с. 185, </a:t>
            </a:r>
          </a:p>
          <a:p>
            <a:pPr marL="0" indent="0" algn="ctr">
              <a:buNone/>
            </a:pP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решение задачи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03033"/>
            <a:ext cx="1215222" cy="927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1030310"/>
            <a:ext cx="9144000" cy="38636"/>
          </a:xfrm>
          <a:prstGeom prst="line">
            <a:avLst/>
          </a:prstGeom>
          <a:ln w="38100">
            <a:solidFill>
              <a:srgbClr val="612A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15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91" y="119921"/>
            <a:ext cx="9659911" cy="9443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612A8A"/>
                </a:solidFill>
                <a:latin typeface="Segoe Script" panose="020B0504020000000003" pitchFamily="34" charset="0"/>
                <a:cs typeface="Rod" panose="02030509050101010101" pitchFamily="49" charset="-79"/>
              </a:rPr>
              <a:t>Запомните!</a:t>
            </a:r>
            <a:endParaRPr lang="ru-RU" i="1" dirty="0">
              <a:solidFill>
                <a:srgbClr val="612A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94704" y="1319135"/>
                <a:ext cx="7817476" cy="485782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36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Частное при делении одного числа на другое равно дроби, числитель которой равен делимому, а знаменатель – делителю, знак деления при этом заменяется дробной чертой</a:t>
                </a:r>
              </a:p>
              <a:p>
                <a:pPr marL="0" indent="0" algn="ctr">
                  <a:buNone/>
                </a:pPr>
                <a:endParaRPr lang="en-US" sz="3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4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ru-RU" sz="4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4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4400" b="0" i="1" smtClean="0">
                            <a:latin typeface="Cambria Math"/>
                            <a:cs typeface="Times New Roman" panose="020206030504050203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ru-RU" sz="36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3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4704" y="1319135"/>
                <a:ext cx="7817476" cy="4857829"/>
              </a:xfrm>
              <a:blipFill rotWithShape="0">
                <a:blip r:embed="rId2"/>
                <a:stretch>
                  <a:fillRect l="-2418" t="-3137" r="-31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6372" cy="943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1017431"/>
            <a:ext cx="9144000" cy="25758"/>
          </a:xfrm>
          <a:prstGeom prst="line">
            <a:avLst/>
          </a:prstGeom>
          <a:ln w="38100">
            <a:solidFill>
              <a:srgbClr val="612A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4901" y="2405661"/>
            <a:ext cx="2759968" cy="2759968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1013558" y="1178608"/>
            <a:ext cx="0" cy="547260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4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8794" y="133306"/>
            <a:ext cx="6999280" cy="1399279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i="1" dirty="0">
                <a:solidFill>
                  <a:srgbClr val="612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Отдохнем  чуть-чуть от дела, разомнем немного тело.</a:t>
            </a:r>
            <a:endParaRPr lang="ru-RU" i="1" dirty="0">
              <a:solidFill>
                <a:srgbClr val="612A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b="1" dirty="0">
                <a:solidFill>
                  <a:srgbClr val="FF00FF"/>
                </a:solidFill>
              </a:rPr>
              <a:t>Раз</a:t>
            </a:r>
            <a:r>
              <a:rPr lang="ru-RU" dirty="0">
                <a:solidFill>
                  <a:srgbClr val="006600"/>
                </a:solidFill>
              </a:rPr>
              <a:t> </a:t>
            </a:r>
            <a:r>
              <a:rPr lang="ru-RU" b="1" dirty="0">
                <a:solidFill>
                  <a:srgbClr val="006600"/>
                </a:solidFill>
              </a:rPr>
              <a:t>–</a:t>
            </a:r>
            <a:r>
              <a:rPr lang="ru-RU" dirty="0">
                <a:solidFill>
                  <a:srgbClr val="006600"/>
                </a:solidFill>
              </a:rPr>
              <a:t> </a:t>
            </a:r>
            <a:r>
              <a:rPr lang="ru-RU" b="1" dirty="0">
                <a:solidFill>
                  <a:srgbClr val="006600"/>
                </a:solidFill>
              </a:rPr>
              <a:t>подняться, потянуться.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b="1" dirty="0">
                <a:solidFill>
                  <a:srgbClr val="FF00FF"/>
                </a:solidFill>
              </a:rPr>
              <a:t>Два</a:t>
            </a:r>
            <a:r>
              <a:rPr lang="ru-RU" dirty="0">
                <a:solidFill>
                  <a:srgbClr val="006600"/>
                </a:solidFill>
              </a:rPr>
              <a:t> </a:t>
            </a:r>
            <a:r>
              <a:rPr lang="ru-RU" b="1" dirty="0">
                <a:solidFill>
                  <a:srgbClr val="006600"/>
                </a:solidFill>
              </a:rPr>
              <a:t>– слегка назад прогнуться.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b="1" dirty="0">
                <a:solidFill>
                  <a:srgbClr val="FF00FF"/>
                </a:solidFill>
              </a:rPr>
              <a:t>Три</a:t>
            </a:r>
            <a:r>
              <a:rPr lang="ru-RU" dirty="0">
                <a:solidFill>
                  <a:srgbClr val="006600"/>
                </a:solidFill>
              </a:rPr>
              <a:t> </a:t>
            </a:r>
            <a:r>
              <a:rPr lang="ru-RU" b="1" dirty="0">
                <a:solidFill>
                  <a:srgbClr val="006600"/>
                </a:solidFill>
              </a:rPr>
              <a:t>– присесть.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b="1" dirty="0">
                <a:solidFill>
                  <a:srgbClr val="FF00FF"/>
                </a:solidFill>
              </a:rPr>
              <a:t>Четыре</a:t>
            </a:r>
            <a:r>
              <a:rPr lang="ru-RU" dirty="0">
                <a:solidFill>
                  <a:srgbClr val="006600"/>
                </a:solidFill>
              </a:rPr>
              <a:t> </a:t>
            </a:r>
            <a:r>
              <a:rPr lang="ru-RU" b="1" dirty="0">
                <a:solidFill>
                  <a:srgbClr val="006600"/>
                </a:solidFill>
              </a:rPr>
              <a:t>– встать и руками помахать.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b="1" dirty="0">
                <a:solidFill>
                  <a:srgbClr val="FF00FF"/>
                </a:solidFill>
              </a:rPr>
              <a:t>Пять</a:t>
            </a:r>
            <a:r>
              <a:rPr lang="ru-RU" dirty="0">
                <a:solidFill>
                  <a:srgbClr val="006600"/>
                </a:solidFill>
              </a:rPr>
              <a:t> </a:t>
            </a:r>
            <a:r>
              <a:rPr lang="ru-RU" b="1" dirty="0">
                <a:solidFill>
                  <a:srgbClr val="006600"/>
                </a:solidFill>
              </a:rPr>
              <a:t>– наклоны вправо, влево.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b="1" dirty="0">
                <a:solidFill>
                  <a:srgbClr val="FF00FF"/>
                </a:solidFill>
              </a:rPr>
              <a:t>Шесть</a:t>
            </a:r>
            <a:r>
              <a:rPr lang="ru-RU" dirty="0">
                <a:solidFill>
                  <a:srgbClr val="006600"/>
                </a:solidFill>
              </a:rPr>
              <a:t> </a:t>
            </a:r>
            <a:r>
              <a:rPr lang="ru-RU" b="1" dirty="0">
                <a:solidFill>
                  <a:srgbClr val="006600"/>
                </a:solidFill>
              </a:rPr>
              <a:t>–  достать рукой колено.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b="1" dirty="0">
                <a:solidFill>
                  <a:srgbClr val="FF00FF"/>
                </a:solidFill>
              </a:rPr>
              <a:t>Семь</a:t>
            </a:r>
            <a:r>
              <a:rPr lang="ru-RU" dirty="0">
                <a:solidFill>
                  <a:srgbClr val="006600"/>
                </a:solidFill>
              </a:rPr>
              <a:t> </a:t>
            </a:r>
            <a:r>
              <a:rPr lang="ru-RU" b="1" dirty="0">
                <a:solidFill>
                  <a:srgbClr val="006600"/>
                </a:solidFill>
              </a:rPr>
              <a:t>–  глазами поморгайте.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b="1" dirty="0">
                <a:solidFill>
                  <a:srgbClr val="FF00FF"/>
                </a:solidFill>
              </a:rPr>
              <a:t>Восемь</a:t>
            </a:r>
            <a:r>
              <a:rPr lang="ru-RU" dirty="0">
                <a:solidFill>
                  <a:srgbClr val="006600"/>
                </a:solidFill>
              </a:rPr>
              <a:t> </a:t>
            </a:r>
            <a:r>
              <a:rPr lang="ru-RU" b="1" dirty="0">
                <a:solidFill>
                  <a:srgbClr val="006600"/>
                </a:solidFill>
              </a:rPr>
              <a:t>– шею разминайте.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b="1" dirty="0">
                <a:solidFill>
                  <a:srgbClr val="FF00FF"/>
                </a:solidFill>
              </a:rPr>
              <a:t>Девять</a:t>
            </a:r>
            <a:r>
              <a:rPr lang="ru-RU" dirty="0">
                <a:solidFill>
                  <a:srgbClr val="006600"/>
                </a:solidFill>
              </a:rPr>
              <a:t> </a:t>
            </a:r>
            <a:r>
              <a:rPr lang="ru-RU" b="1" dirty="0">
                <a:solidFill>
                  <a:srgbClr val="006600"/>
                </a:solidFill>
              </a:rPr>
              <a:t>– ну-ка, повернитесь и друг другу улыбнитесь.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ru-RU" b="1" dirty="0">
                <a:solidFill>
                  <a:srgbClr val="FF00FF"/>
                </a:solidFill>
              </a:rPr>
              <a:t>Десять</a:t>
            </a:r>
            <a:r>
              <a:rPr lang="ru-RU" dirty="0">
                <a:solidFill>
                  <a:srgbClr val="006600"/>
                </a:solidFill>
              </a:rPr>
              <a:t> </a:t>
            </a:r>
            <a:r>
              <a:rPr lang="ru-RU" b="1" dirty="0">
                <a:solidFill>
                  <a:srgbClr val="006600"/>
                </a:solidFill>
              </a:rPr>
              <a:t>– сели образцово, принялись за дело снова.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496" y="1661375"/>
            <a:ext cx="2923504" cy="2923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89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9706" y="119921"/>
            <a:ext cx="7160655" cy="944380"/>
          </a:xfrm>
        </p:spPr>
        <p:txBody>
          <a:bodyPr/>
          <a:lstStyle/>
          <a:p>
            <a:pPr algn="ctr"/>
            <a:r>
              <a:rPr lang="ru-RU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знаний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639" y="1319135"/>
            <a:ext cx="8126569" cy="4857829"/>
          </a:xfrm>
        </p:spPr>
        <p:txBody>
          <a:bodyPr>
            <a:norm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РТ: № 272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03033"/>
            <a:ext cx="1215222" cy="927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1030310"/>
            <a:ext cx="9144000" cy="38636"/>
          </a:xfrm>
          <a:prstGeom prst="line">
            <a:avLst/>
          </a:prstGeom>
          <a:ln w="38100">
            <a:solidFill>
              <a:srgbClr val="612A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9" t="14613" r="30756" b="25735"/>
          <a:stretch/>
        </p:blipFill>
        <p:spPr bwMode="auto">
          <a:xfrm>
            <a:off x="2886019" y="1229498"/>
            <a:ext cx="5535612" cy="5298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71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9706" y="119921"/>
            <a:ext cx="7160655" cy="944380"/>
          </a:xfrm>
        </p:spPr>
        <p:txBody>
          <a:bodyPr/>
          <a:lstStyle/>
          <a:p>
            <a:pPr algn="ctr"/>
            <a:r>
              <a:rPr lang="ru-RU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знаний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639" y="1319135"/>
            <a:ext cx="8126569" cy="4857829"/>
          </a:xfrm>
        </p:spPr>
        <p:txBody>
          <a:bodyPr>
            <a:normAutofit/>
          </a:bodyPr>
          <a:lstStyle/>
          <a:p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03033"/>
            <a:ext cx="1215222" cy="927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1030310"/>
            <a:ext cx="9144000" cy="38636"/>
          </a:xfrm>
          <a:prstGeom prst="line">
            <a:avLst/>
          </a:prstGeom>
          <a:ln w="38100">
            <a:solidFill>
              <a:srgbClr val="612A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1" t="34331" r="26208" b="17771"/>
          <a:stretch/>
        </p:blipFill>
        <p:spPr bwMode="auto">
          <a:xfrm>
            <a:off x="322728" y="1287699"/>
            <a:ext cx="8254602" cy="467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1233" y="2949262"/>
            <a:ext cx="1146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612A8A"/>
                </a:solidFill>
              </a:rPr>
              <a:t>42 : 9</a:t>
            </a:r>
            <a:endParaRPr lang="ru-RU" sz="2800" b="1" i="1" dirty="0">
              <a:solidFill>
                <a:srgbClr val="612A8A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66067" y="2947115"/>
            <a:ext cx="68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612A8A"/>
                </a:solidFill>
              </a:rPr>
              <a:t>42</a:t>
            </a:r>
            <a:endParaRPr lang="ru-RU" sz="2800" b="1" i="1" dirty="0">
              <a:solidFill>
                <a:srgbClr val="612A8A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2742" y="2934236"/>
            <a:ext cx="478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612A8A"/>
                </a:solidFill>
              </a:rPr>
              <a:t>9</a:t>
            </a:r>
            <a:endParaRPr lang="ru-RU" sz="2800" b="1" i="1" dirty="0">
              <a:solidFill>
                <a:srgbClr val="612A8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583510" y="2856963"/>
                <a:ext cx="465786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b="1" i="1" smtClean="0">
                              <a:solidFill>
                                <a:srgbClr val="612A8A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1" i="1" smtClean="0">
                              <a:solidFill>
                                <a:srgbClr val="612A8A"/>
                              </a:solidFill>
                              <a:latin typeface="Cambria Math" panose="02040503050406030204" pitchFamily="18" charset="0"/>
                            </a:rPr>
                            <m:t>𝟒𝟐</m:t>
                          </m:r>
                        </m:num>
                        <m:den>
                          <m:r>
                            <a:rPr lang="ru-RU" sz="2000" b="1" i="1" smtClean="0">
                              <a:solidFill>
                                <a:srgbClr val="612A8A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ru-RU" sz="2000" b="1" i="1" dirty="0">
                  <a:solidFill>
                    <a:srgbClr val="612A8A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3510" y="2856963"/>
                <a:ext cx="465786" cy="67056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832833" y="3485881"/>
            <a:ext cx="68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612A8A"/>
                </a:solidFill>
              </a:rPr>
              <a:t>33</a:t>
            </a:r>
            <a:endParaRPr lang="ru-RU" sz="2800" b="1" i="1" dirty="0">
              <a:solidFill>
                <a:srgbClr val="612A8A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82968" y="3496614"/>
            <a:ext cx="68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612A8A"/>
                </a:solidFill>
              </a:rPr>
              <a:t>20</a:t>
            </a:r>
            <a:endParaRPr lang="ru-RU" sz="2800" b="1" i="1" dirty="0">
              <a:solidFill>
                <a:srgbClr val="612A8A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36016" y="3470856"/>
            <a:ext cx="68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612A8A"/>
                </a:solidFill>
              </a:rPr>
              <a:t>33</a:t>
            </a:r>
            <a:endParaRPr lang="ru-RU" sz="2800" b="1" i="1" dirty="0">
              <a:solidFill>
                <a:srgbClr val="612A8A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86151" y="3481589"/>
            <a:ext cx="68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612A8A"/>
                </a:solidFill>
              </a:rPr>
              <a:t>20</a:t>
            </a:r>
            <a:endParaRPr lang="ru-RU" sz="2800" b="1" i="1" dirty="0">
              <a:solidFill>
                <a:srgbClr val="612A8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285150" y="3408608"/>
                <a:ext cx="465786" cy="668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b="1" i="1" smtClean="0">
                              <a:solidFill>
                                <a:srgbClr val="612A8A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1" i="1" smtClean="0">
                              <a:solidFill>
                                <a:srgbClr val="612A8A"/>
                              </a:solidFill>
                              <a:latin typeface="Cambria Math" panose="02040503050406030204" pitchFamily="18" charset="0"/>
                            </a:rPr>
                            <m:t>𝟑𝟑</m:t>
                          </m:r>
                        </m:num>
                        <m:den>
                          <m:r>
                            <a:rPr lang="ru-RU" sz="2000" b="1" i="1" smtClean="0">
                              <a:solidFill>
                                <a:srgbClr val="612A8A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m:oMathPara>
                </a14:m>
                <a:endParaRPr lang="ru-RU" sz="2000" b="1" i="1" dirty="0">
                  <a:solidFill>
                    <a:srgbClr val="612A8A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5150" y="3408608"/>
                <a:ext cx="465786" cy="66851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766292" y="4024647"/>
            <a:ext cx="9079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612A8A"/>
                </a:solidFill>
              </a:rPr>
              <a:t>101</a:t>
            </a:r>
            <a:endParaRPr lang="ru-RU" sz="2800" b="1" i="1" dirty="0">
              <a:solidFill>
                <a:srgbClr val="612A8A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80822" y="3996744"/>
            <a:ext cx="819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612A8A"/>
                </a:solidFill>
              </a:rPr>
              <a:t>200</a:t>
            </a:r>
            <a:endParaRPr lang="ru-RU" sz="2800" b="1" i="1" dirty="0">
              <a:solidFill>
                <a:srgbClr val="612A8A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30449" y="4093336"/>
            <a:ext cx="1302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612A8A"/>
                </a:solidFill>
              </a:rPr>
              <a:t>101 : 200</a:t>
            </a:r>
            <a:endParaRPr lang="ru-RU" sz="2000" b="1" i="1" dirty="0">
              <a:solidFill>
                <a:srgbClr val="612A8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746643" y="3934495"/>
                <a:ext cx="465786" cy="697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b="1" i="1" smtClean="0">
                              <a:solidFill>
                                <a:srgbClr val="612A8A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1" i="1" smtClean="0">
                              <a:solidFill>
                                <a:srgbClr val="612A8A"/>
                              </a:solidFill>
                              <a:latin typeface="Cambria Math" panose="02040503050406030204" pitchFamily="18" charset="0"/>
                            </a:rPr>
                            <m:t>𝟏𝟎𝟏</m:t>
                          </m:r>
                        </m:num>
                        <m:den>
                          <m:r>
                            <a:rPr lang="ru-RU" sz="2000" b="1" i="1" smtClean="0">
                              <a:solidFill>
                                <a:srgbClr val="612A8A"/>
                              </a:solidFill>
                              <a:latin typeface="Cambria Math" panose="02040503050406030204" pitchFamily="18" charset="0"/>
                            </a:rPr>
                            <m:t>𝟐𝟎𝟎</m:t>
                          </m:r>
                        </m:den>
                      </m:f>
                    </m:oMath>
                  </m:oMathPara>
                </a14:m>
                <a:endParaRPr lang="ru-RU" sz="2000" b="1" i="1" dirty="0">
                  <a:solidFill>
                    <a:srgbClr val="612A8A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6643" y="3934495"/>
                <a:ext cx="465786" cy="697114"/>
              </a:xfrm>
              <a:prstGeom prst="rect">
                <a:avLst/>
              </a:prstGeom>
              <a:blipFill rotWithShape="0">
                <a:blip r:embed="rId6"/>
                <a:stretch>
                  <a:fillRect r="-184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933718" y="4668590"/>
            <a:ext cx="68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612A8A"/>
                </a:solidFill>
              </a:rPr>
              <a:t>6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34483" y="4655713"/>
            <a:ext cx="68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612A8A"/>
                </a:solidFill>
              </a:rPr>
              <a:t>17</a:t>
            </a:r>
            <a:endParaRPr lang="ru-RU" sz="2800" b="1" i="1" dirty="0">
              <a:solidFill>
                <a:srgbClr val="612A8A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94843" y="4685764"/>
            <a:ext cx="1146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612A8A"/>
                </a:solidFill>
              </a:rPr>
              <a:t>6</a:t>
            </a:r>
            <a:r>
              <a:rPr lang="ru-RU" sz="2800" b="1" i="1" dirty="0" smtClean="0">
                <a:solidFill>
                  <a:srgbClr val="612A8A"/>
                </a:solidFill>
              </a:rPr>
              <a:t> : 17</a:t>
            </a:r>
            <a:endParaRPr lang="ru-RU" sz="2800" b="1" i="1" dirty="0">
              <a:solidFill>
                <a:srgbClr val="612A8A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24022" y="4666443"/>
            <a:ext cx="68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612A8A"/>
                </a:solidFill>
              </a:rPr>
              <a:t>6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60393" y="4653566"/>
            <a:ext cx="68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612A8A"/>
                </a:solidFill>
              </a:rPr>
              <a:t>17</a:t>
            </a:r>
            <a:endParaRPr lang="ru-RU" sz="2800" b="1" i="1" dirty="0">
              <a:solidFill>
                <a:srgbClr val="612A8A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82848" y="5327561"/>
            <a:ext cx="11462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612A8A"/>
                </a:solidFill>
              </a:rPr>
              <a:t>5 : 7</a:t>
            </a:r>
            <a:endParaRPr lang="ru-RU" sz="2800" b="1" i="1" dirty="0">
              <a:solidFill>
                <a:srgbClr val="612A8A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73391" y="5333998"/>
            <a:ext cx="68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612A8A"/>
                </a:solidFill>
              </a:rPr>
              <a:t>5</a:t>
            </a:r>
            <a:endParaRPr lang="ru-RU" sz="2800" b="1" i="1" dirty="0">
              <a:solidFill>
                <a:srgbClr val="612A8A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287036" y="5333999"/>
            <a:ext cx="68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612A8A"/>
                </a:solidFill>
              </a:rPr>
              <a:t>7</a:t>
            </a:r>
            <a:endParaRPr lang="ru-RU" sz="2800" b="1" i="1" dirty="0">
              <a:solidFill>
                <a:srgbClr val="612A8A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540581" y="5235261"/>
                <a:ext cx="465786" cy="6971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000" b="1" i="1" smtClean="0">
                              <a:solidFill>
                                <a:srgbClr val="612A8A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000" b="1" i="1" smtClean="0">
                              <a:solidFill>
                                <a:srgbClr val="612A8A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ru-RU" sz="2000" b="1" i="1" smtClean="0">
                              <a:solidFill>
                                <a:srgbClr val="612A8A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ru-RU" sz="2000" b="1" i="1" dirty="0">
                  <a:solidFill>
                    <a:srgbClr val="612A8A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0581" y="5235261"/>
                <a:ext cx="465786" cy="69711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363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9706" y="119921"/>
            <a:ext cx="7160655" cy="944380"/>
          </a:xfrm>
        </p:spPr>
        <p:txBody>
          <a:bodyPr/>
          <a:lstStyle/>
          <a:p>
            <a:pPr algn="ctr"/>
            <a:r>
              <a:rPr lang="ru-RU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знаний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639" y="1319135"/>
            <a:ext cx="8126569" cy="48578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Учебник: № 727, № 729(б); № 730(б); </a:t>
            </a:r>
          </a:p>
          <a:p>
            <a:pPr marL="0" indent="0" algn="ctr">
              <a:buNone/>
            </a:pP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731(б)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03033"/>
            <a:ext cx="1215222" cy="927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1030310"/>
            <a:ext cx="9144000" cy="38636"/>
          </a:xfrm>
          <a:prstGeom prst="line">
            <a:avLst/>
          </a:prstGeom>
          <a:ln w="38100">
            <a:solidFill>
              <a:srgbClr val="612A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34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0642" y="-9611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 урока</a:t>
            </a:r>
            <a:endParaRPr lang="ru-RU" sz="5400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416676"/>
            <a:ext cx="7886700" cy="4760287"/>
          </a:xfrm>
        </p:spPr>
        <p:txBody>
          <a:bodyPr/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разделить 2 яблока на троих?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03033"/>
            <a:ext cx="1215222" cy="927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1030310"/>
            <a:ext cx="9144000" cy="38636"/>
          </a:xfrm>
          <a:prstGeom prst="line">
            <a:avLst/>
          </a:prstGeom>
          <a:ln w="38100">
            <a:solidFill>
              <a:srgbClr val="612A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Евгения\ЕВГЕНИЯ\УЧИТЕЛЮ\УРОКИ\МАТЕМАТИКА\5 класс\УРОКИ\Глава 8. Дроби\15. Различные приемы сравнения дробей\good-and-badjpg-277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189" y="3201193"/>
            <a:ext cx="3280940" cy="383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65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F549AEAD0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318198" y="1484784"/>
            <a:ext cx="4636394" cy="4525963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3600" b="1" i="1" dirty="0" smtClean="0">
                <a:solidFill>
                  <a:srgbClr val="612A8A"/>
                </a:solidFill>
              </a:rPr>
              <a:t>Домашнее задание</a:t>
            </a:r>
          </a:p>
          <a:p>
            <a:pPr marL="0" indent="0" algn="ctr">
              <a:buNone/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 8.6, прочитать, </a:t>
            </a:r>
          </a:p>
          <a:p>
            <a:pPr marL="0" indent="0" algn="ctr"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ответить на вопросы </a:t>
            </a:r>
          </a:p>
          <a:p>
            <a:pPr marL="0" indent="0" algn="ctr"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728(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а,б,в,г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№ 729(а), </a:t>
            </a:r>
          </a:p>
          <a:p>
            <a:pPr marL="0" indent="0" algn="ctr"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730(а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 smtClean="0">
              <a:solidFill>
                <a:schemeClr val="bg1"/>
              </a:solidFill>
            </a:endParaRPr>
          </a:p>
          <a:p>
            <a:pPr marL="514350" indent="-514350" algn="just">
              <a:buAutoNum type="arabicPeriod"/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84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03033"/>
            <a:ext cx="1215222" cy="927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1030310"/>
            <a:ext cx="9144000" cy="38636"/>
          </a:xfrm>
          <a:prstGeom prst="line">
            <a:avLst/>
          </a:prstGeom>
          <a:ln w="38100">
            <a:solidFill>
              <a:srgbClr val="612A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715171" y="105007"/>
            <a:ext cx="67397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урок!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122" name="Picture 2" descr="C:\Евгения\ЕВГЕНИЯ\УЧИТЕЛЮ\УРОКИ\МАТЕМАТИКА\5 класс\УРОКИ\Глава 8. Дроби\12. Сравнение дробей\i (1)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220" y="1689444"/>
            <a:ext cx="3765560" cy="417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2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838437" y="1116908"/>
            <a:ext cx="60072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часть фигуры закрашена?</a:t>
            </a:r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57" y="1980507"/>
            <a:ext cx="18732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542" y="2262389"/>
            <a:ext cx="3168650" cy="143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72" y="2094964"/>
            <a:ext cx="172402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2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83" y="4215327"/>
            <a:ext cx="2232025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4221163"/>
            <a:ext cx="2520950" cy="204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487" y="4481535"/>
            <a:ext cx="2808288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2987675" y="17002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altLang="ru-RU"/>
          </a:p>
        </p:txBody>
      </p:sp>
      <p:grpSp>
        <p:nvGrpSpPr>
          <p:cNvPr id="20" name="Группа 19"/>
          <p:cNvGrpSpPr/>
          <p:nvPr/>
        </p:nvGrpSpPr>
        <p:grpSpPr>
          <a:xfrm>
            <a:off x="0" y="103033"/>
            <a:ext cx="9144000" cy="965913"/>
            <a:chOff x="0" y="103033"/>
            <a:chExt cx="9144000" cy="965913"/>
          </a:xfrm>
        </p:grpSpPr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031" y="103033"/>
              <a:ext cx="1215222" cy="92727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cxnSp>
          <p:nvCxnSpPr>
            <p:cNvPr id="22" name="Прямая соединительная линия 21"/>
            <p:cNvCxnSpPr/>
            <p:nvPr/>
          </p:nvCxnSpPr>
          <p:spPr>
            <a:xfrm>
              <a:off x="0" y="1030310"/>
              <a:ext cx="9144000" cy="38636"/>
            </a:xfrm>
            <a:prstGeom prst="line">
              <a:avLst/>
            </a:prstGeom>
            <a:ln w="38100">
              <a:solidFill>
                <a:srgbClr val="612A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1519706" y="119921"/>
            <a:ext cx="7160655" cy="944380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Устная работа</a:t>
            </a:r>
            <a:endParaRPr lang="ru-RU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93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9706" y="119921"/>
            <a:ext cx="7160655" cy="944380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Блиц-опрос</a:t>
            </a:r>
            <a:endParaRPr lang="ru-RU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63639" y="1319135"/>
                <a:ext cx="8126569" cy="5390758"/>
              </a:xfrm>
            </p:spPr>
            <p:txBody>
              <a:bodyPr>
                <a:normAutofit/>
              </a:bodyPr>
              <a:lstStyle/>
              <a:p>
                <a:r>
                  <a:rPr lang="ru-RU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Назовите неправильные дроби с числителем 7.</a:t>
                </a:r>
              </a:p>
              <a:p>
                <a:r>
                  <a:rPr lang="ru-RU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Назовите дробь меньшую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ru-RU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Назовите правильную дробь со знаменателем 5.</a:t>
                </a:r>
              </a:p>
              <a:p>
                <a:r>
                  <a:rPr lang="ru-RU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Назовите правильную дробь, большую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ru-RU" b="0" i="1" smtClean="0">
                            <a:latin typeface="Cambria Math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ru-RU" i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 </a:t>
                </a:r>
                <a:r>
                  <a:rPr lang="ru-R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двух дробей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ru-RU" i="1">
                            <a:latin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  <a:cs typeface="Times New Roman" panose="02020603050405020304" pitchFamily="18" charset="0"/>
                          </a:rPr>
                          <m:t>13</m:t>
                        </m:r>
                      </m:num>
                      <m:den>
                        <m:r>
                          <a:rPr lang="ru-RU" i="1">
                            <a:latin typeface="Cambria Math"/>
                            <a:cs typeface="Times New Roman" panose="02020603050405020304" pitchFamily="18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ru-R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назовите меньшую.</a:t>
                </a:r>
              </a:p>
              <a:p>
                <a:r>
                  <a:rPr lang="ru-R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Можно ли дробь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ru-RU" i="1">
                            <a:latin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ru-R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привести к знаменателю 20?</a:t>
                </a:r>
              </a:p>
              <a:p>
                <a:r>
                  <a:rPr lang="ru-RU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Повторите </a:t>
                </a:r>
                <a:r>
                  <a:rPr lang="ru-R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все правила сравнения дробей</a:t>
                </a:r>
                <a:r>
                  <a:rPr lang="ru-RU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Какие числа называются натуральными?</a:t>
                </a:r>
                <a:endParaRPr lang="ru-RU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3639" y="1319135"/>
                <a:ext cx="8126569" cy="5390758"/>
              </a:xfrm>
              <a:blipFill rotWithShape="0">
                <a:blip r:embed="rId2"/>
                <a:stretch>
                  <a:fillRect l="-1350" t="-19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па 3"/>
          <p:cNvGrpSpPr/>
          <p:nvPr/>
        </p:nvGrpSpPr>
        <p:grpSpPr>
          <a:xfrm>
            <a:off x="0" y="103033"/>
            <a:ext cx="9144000" cy="965913"/>
            <a:chOff x="0" y="103033"/>
            <a:chExt cx="9144000" cy="965913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031" y="103033"/>
              <a:ext cx="1215222" cy="92727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1030310"/>
              <a:ext cx="9144000" cy="38636"/>
            </a:xfrm>
            <a:prstGeom prst="line">
              <a:avLst/>
            </a:prstGeom>
            <a:ln w="38100">
              <a:solidFill>
                <a:srgbClr val="612A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6940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9706" y="119921"/>
            <a:ext cx="7160655" cy="944380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Проверочная работа</a:t>
            </a:r>
            <a:endParaRPr lang="ru-RU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639" y="1319135"/>
            <a:ext cx="8126569" cy="48578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03033"/>
            <a:ext cx="1215222" cy="927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1030310"/>
            <a:ext cx="9144000" cy="38636"/>
          </a:xfrm>
          <a:prstGeom prst="line">
            <a:avLst/>
          </a:prstGeom>
          <a:ln w="38100">
            <a:solidFill>
              <a:srgbClr val="612A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Евгения\ЕВГЕНИЯ\УЧИТЕЛЮ\УРОКИ\МАТЕМАТИКА\5 класс\УРОКИ\Глава 8. Дроби\15. Различные приемы сравнения дробей\i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350" y="3454758"/>
            <a:ext cx="3033041" cy="303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96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73487" y="1081824"/>
            <a:ext cx="8631260" cy="673259"/>
          </a:xfrm>
        </p:spPr>
        <p:txBody>
          <a:bodyPr>
            <a:noAutofit/>
          </a:bodyPr>
          <a:lstStyle/>
          <a:p>
            <a:r>
              <a:rPr lang="ru-RU" altLang="ru-RU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Разделите </a:t>
            </a:r>
            <a:r>
              <a:rPr lang="ru-RU" altLang="ru-RU" sz="3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яблок между </a:t>
            </a:r>
            <a:r>
              <a:rPr lang="ru-RU" altLang="ru-RU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тремя </a:t>
            </a:r>
            <a:r>
              <a:rPr lang="ru-RU" altLang="ru-RU" sz="32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бегемотиками</a:t>
            </a:r>
            <a:endParaRPr lang="ru-RU" altLang="ru-RU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628650" y="2331076"/>
            <a:ext cx="7886700" cy="3845887"/>
          </a:xfrm>
        </p:spPr>
        <p:txBody>
          <a:bodyPr/>
          <a:lstStyle/>
          <a:p>
            <a:pPr>
              <a:buFontTx/>
              <a:buNone/>
            </a:pPr>
            <a:endParaRPr lang="ru-RU" altLang="ru-RU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5364" name="Picture 4" descr="j02135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20" y="2421183"/>
            <a:ext cx="1276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j02135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407" y="2408306"/>
            <a:ext cx="1276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j02135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686" y="1712845"/>
            <a:ext cx="1276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j02135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476" y="2369668"/>
            <a:ext cx="1276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 descr="j02135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638" y="1654287"/>
            <a:ext cx="1276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 descr="j02135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553" y="2452778"/>
            <a:ext cx="1276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0" descr="j02135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164" y="1718682"/>
            <a:ext cx="1276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1" descr="j02135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123" y="2362625"/>
            <a:ext cx="1276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4" descr="j021350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334" y="1764361"/>
            <a:ext cx="1276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5" descr="Рисунок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70" y="4112709"/>
            <a:ext cx="1746138" cy="185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6" descr="Рисунок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706" y="4279475"/>
            <a:ext cx="122396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7" descr="Рисунок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561" y="3907934"/>
            <a:ext cx="1741018" cy="1961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1564694" y="1636043"/>
            <a:ext cx="6121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altLang="ru-RU" sz="6000" b="1" i="1" dirty="0">
                <a:solidFill>
                  <a:srgbClr val="612A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: 3 = 3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0" y="103033"/>
            <a:ext cx="9144000" cy="965913"/>
            <a:chOff x="0" y="103033"/>
            <a:chExt cx="9144000" cy="965913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031" y="103033"/>
              <a:ext cx="1215222" cy="92727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cxnSp>
          <p:nvCxnSpPr>
            <p:cNvPr id="19" name="Прямая соединительная линия 18"/>
            <p:cNvCxnSpPr/>
            <p:nvPr/>
          </p:nvCxnSpPr>
          <p:spPr>
            <a:xfrm>
              <a:off x="0" y="1030310"/>
              <a:ext cx="9144000" cy="38636"/>
            </a:xfrm>
            <a:prstGeom prst="line">
              <a:avLst/>
            </a:prstGeom>
            <a:ln w="38100">
              <a:solidFill>
                <a:srgbClr val="612A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Заголовок 1"/>
          <p:cNvSpPr txBox="1">
            <a:spLocks/>
          </p:cNvSpPr>
          <p:nvPr/>
        </p:nvSpPr>
        <p:spPr>
          <a:xfrm>
            <a:off x="1519706" y="119921"/>
            <a:ext cx="7160655" cy="9443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Решим задачу</a:t>
            </a:r>
            <a:endParaRPr lang="ru-RU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61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-0.04896 0.314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8" y="1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07407E-6 L 0.20851 0.487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17" y="2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0.45434 0.344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8" y="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48148E-6 L -0.17188 0.4402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94" y="2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85185E-6 L 0.05591 0.3687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5" y="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6 L 0.31441 0.51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2" y="2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11111E-6 L -0.58177 0.4488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97" y="2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-0.28924 0.5407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62" y="2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06493 0.4581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47" y="2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28650" y="95755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altLang="ru-RU" sz="3600" i="1" dirty="0">
                <a:solidFill>
                  <a:srgbClr val="612A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как разделить две головки сыра между тремя мышками?</a:t>
            </a:r>
          </a:p>
        </p:txBody>
      </p:sp>
      <p:pic>
        <p:nvPicPr>
          <p:cNvPr id="23555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8984" y="2295972"/>
            <a:ext cx="2743200" cy="2070100"/>
          </a:xfrm>
          <a:noFill/>
        </p:spPr>
      </p:pic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4796">
            <a:off x="4428007" y="2411100"/>
            <a:ext cx="2670175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460">
            <a:off x="6473825" y="4581525"/>
            <a:ext cx="2670175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AutoShape 9"/>
          <p:cNvSpPr>
            <a:spLocks noChangeArrowheads="1"/>
          </p:cNvSpPr>
          <p:nvPr/>
        </p:nvSpPr>
        <p:spPr bwMode="auto">
          <a:xfrm>
            <a:off x="3148774" y="5354257"/>
            <a:ext cx="2438400" cy="1295400"/>
          </a:xfrm>
          <a:prstGeom prst="can">
            <a:avLst>
              <a:gd name="adj" fmla="val 50000"/>
            </a:avLst>
          </a:prstGeom>
          <a:gradFill rotWithShape="1">
            <a:gsLst>
              <a:gs pos="0">
                <a:srgbClr val="FFFF00"/>
              </a:gs>
              <a:gs pos="100000">
                <a:srgbClr val="FFCC66"/>
              </a:gs>
            </a:gsLst>
            <a:lin ang="5400000" scaled="1"/>
          </a:gradFill>
          <a:ln w="9525">
            <a:solidFill>
              <a:srgbClr val="F4EE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23559" name="AutoShape 10"/>
          <p:cNvSpPr>
            <a:spLocks noChangeArrowheads="1"/>
          </p:cNvSpPr>
          <p:nvPr/>
        </p:nvSpPr>
        <p:spPr bwMode="auto">
          <a:xfrm>
            <a:off x="433432" y="5029736"/>
            <a:ext cx="2438400" cy="1295400"/>
          </a:xfrm>
          <a:prstGeom prst="can">
            <a:avLst>
              <a:gd name="adj" fmla="val 50000"/>
            </a:avLst>
          </a:prstGeom>
          <a:gradFill rotWithShape="1">
            <a:gsLst>
              <a:gs pos="0">
                <a:srgbClr val="FFFF00"/>
              </a:gs>
              <a:gs pos="100000">
                <a:srgbClr val="FFCC66"/>
              </a:gs>
            </a:gsLst>
            <a:lin ang="5400000" scaled="1"/>
          </a:gradFill>
          <a:ln w="9525">
            <a:solidFill>
              <a:srgbClr val="F4EE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0" y="103033"/>
            <a:ext cx="9144000" cy="965913"/>
            <a:chOff x="0" y="103033"/>
            <a:chExt cx="9144000" cy="965913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031" y="103033"/>
              <a:ext cx="1215222" cy="92727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cxnSp>
          <p:nvCxnSpPr>
            <p:cNvPr id="10" name="Прямая соединительная линия 9"/>
            <p:cNvCxnSpPr/>
            <p:nvPr/>
          </p:nvCxnSpPr>
          <p:spPr>
            <a:xfrm>
              <a:off x="0" y="1030310"/>
              <a:ext cx="9144000" cy="38636"/>
            </a:xfrm>
            <a:prstGeom prst="line">
              <a:avLst/>
            </a:prstGeom>
            <a:ln w="38100">
              <a:solidFill>
                <a:srgbClr val="612A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4502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1607444" y="236336"/>
            <a:ext cx="6841097" cy="652306"/>
          </a:xfrm>
        </p:spPr>
        <p:txBody>
          <a:bodyPr>
            <a:noAutofit/>
          </a:bodyPr>
          <a:lstStyle/>
          <a:p>
            <a:pPr algn="ctr"/>
            <a:r>
              <a:rPr lang="ru-RU" altLang="ru-RU" i="1" dirty="0">
                <a:solidFill>
                  <a:srgbClr val="612A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Решение:</a:t>
            </a:r>
          </a:p>
        </p:txBody>
      </p:sp>
      <p:sp>
        <p:nvSpPr>
          <p:cNvPr id="24579" name="Rectangle 6"/>
          <p:cNvSpPr>
            <a:spLocks noRot="1" noChangeArrowheads="1"/>
          </p:cNvSpPr>
          <p:nvPr/>
        </p:nvSpPr>
        <p:spPr bwMode="auto">
          <a:xfrm>
            <a:off x="900113" y="1916113"/>
            <a:ext cx="80073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</a:pPr>
            <a:endParaRPr lang="ru-RU" altLang="ru-RU" sz="3200"/>
          </a:p>
        </p:txBody>
      </p:sp>
      <p:sp>
        <p:nvSpPr>
          <p:cNvPr id="24580" name="Rectangle 8"/>
          <p:cNvSpPr>
            <a:spLocks noRot="1" noChangeArrowheads="1"/>
          </p:cNvSpPr>
          <p:nvPr/>
        </p:nvSpPr>
        <p:spPr bwMode="auto">
          <a:xfrm>
            <a:off x="828675" y="1916113"/>
            <a:ext cx="8007350" cy="413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</a:pPr>
            <a:endParaRPr lang="ru-RU" altLang="ru-RU" sz="3200"/>
          </a:p>
        </p:txBody>
      </p:sp>
      <p:sp>
        <p:nvSpPr>
          <p:cNvPr id="24581" name="Rectangle 10"/>
          <p:cNvSpPr>
            <a:spLocks noRot="1" noChangeArrowheads="1"/>
          </p:cNvSpPr>
          <p:nvPr/>
        </p:nvSpPr>
        <p:spPr bwMode="auto">
          <a:xfrm>
            <a:off x="755650" y="1844675"/>
            <a:ext cx="8007350" cy="413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endParaRPr lang="ru-RU" altLang="ru-RU" sz="3200"/>
          </a:p>
        </p:txBody>
      </p:sp>
      <p:sp>
        <p:nvSpPr>
          <p:cNvPr id="14364" name="PubPieSlice"/>
          <p:cNvSpPr>
            <a:spLocks noEditPoints="1" noChangeArrowheads="1"/>
          </p:cNvSpPr>
          <p:nvPr/>
        </p:nvSpPr>
        <p:spPr bwMode="auto">
          <a:xfrm>
            <a:off x="3563938" y="2420938"/>
            <a:ext cx="1828800" cy="1828800"/>
          </a:xfrm>
          <a:custGeom>
            <a:avLst/>
            <a:gdLst>
              <a:gd name="T0" fmla="*/ 929132 w 21600"/>
              <a:gd name="T1" fmla="*/ 85 h 21600"/>
              <a:gd name="T2" fmla="*/ 914400 w 21600"/>
              <a:gd name="T3" fmla="*/ 914400 h 21600"/>
              <a:gd name="T4" fmla="*/ 93387 w 21600"/>
              <a:gd name="T5" fmla="*/ 1316990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10973" y="1"/>
                </a:moveTo>
                <a:cubicBezTo>
                  <a:pt x="10916" y="0"/>
                  <a:pt x="10858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2448"/>
                  <a:pt x="377" y="14074"/>
                  <a:pt x="1103" y="15554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E7F43A"/>
          </a:solidFill>
          <a:ln w="9525">
            <a:round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E7F43A"/>
            </a:extrusionClr>
            <a:contourClr>
              <a:srgbClr val="E7F43A"/>
            </a:contour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14365" name="PubPieSlice"/>
          <p:cNvSpPr>
            <a:spLocks noEditPoints="1" noChangeArrowheads="1"/>
          </p:cNvSpPr>
          <p:nvPr/>
        </p:nvSpPr>
        <p:spPr bwMode="auto">
          <a:xfrm rot="6582960">
            <a:off x="3560897" y="2408059"/>
            <a:ext cx="1828800" cy="1828800"/>
          </a:xfrm>
          <a:custGeom>
            <a:avLst/>
            <a:gdLst>
              <a:gd name="T0" fmla="*/ 930825 w 21600"/>
              <a:gd name="T1" fmla="*/ 85 h 21600"/>
              <a:gd name="T2" fmla="*/ 914400 w 21600"/>
              <a:gd name="T3" fmla="*/ 914400 h 21600"/>
              <a:gd name="T4" fmla="*/ 53001 w 21600"/>
              <a:gd name="T5" fmla="*/ 1221232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10993" y="1"/>
                </a:moveTo>
                <a:cubicBezTo>
                  <a:pt x="10929" y="0"/>
                  <a:pt x="108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2034"/>
                  <a:pt x="211" y="13260"/>
                  <a:pt x="626" y="14423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E7F43A"/>
          </a:solidFill>
          <a:ln w="9525">
            <a:round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E7F43A"/>
            </a:extrusionClr>
            <a:contourClr>
              <a:srgbClr val="E7F43A"/>
            </a:contour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14366" name="PubPieSlice"/>
          <p:cNvSpPr>
            <a:spLocks noEditPoints="1" noChangeArrowheads="1"/>
          </p:cNvSpPr>
          <p:nvPr/>
        </p:nvSpPr>
        <p:spPr bwMode="auto">
          <a:xfrm rot="-7524369">
            <a:off x="3559510" y="2416489"/>
            <a:ext cx="1800225" cy="1828800"/>
          </a:xfrm>
          <a:custGeom>
            <a:avLst/>
            <a:gdLst>
              <a:gd name="T0" fmla="*/ 1048214 w 21600"/>
              <a:gd name="T1" fmla="*/ 12446 h 21600"/>
              <a:gd name="T2" fmla="*/ 900113 w 21600"/>
              <a:gd name="T3" fmla="*/ 914400 h 21600"/>
              <a:gd name="T4" fmla="*/ 119598 w 21600"/>
              <a:gd name="T5" fmla="*/ 1369822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12576" y="147"/>
                </a:moveTo>
                <a:cubicBezTo>
                  <a:pt x="11989" y="49"/>
                  <a:pt x="11395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2687"/>
                  <a:pt x="494" y="14542"/>
                  <a:pt x="1434" y="16179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E7F43A"/>
          </a:solidFill>
          <a:ln w="9525">
            <a:round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E7F43A"/>
            </a:extrusionClr>
            <a:contourClr>
              <a:srgbClr val="E7F43A"/>
            </a:contour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14367" name="PubPieSlice"/>
          <p:cNvSpPr>
            <a:spLocks noEditPoints="1" noChangeArrowheads="1"/>
          </p:cNvSpPr>
          <p:nvPr/>
        </p:nvSpPr>
        <p:spPr bwMode="auto">
          <a:xfrm>
            <a:off x="5867400" y="2205038"/>
            <a:ext cx="1828800" cy="1828800"/>
          </a:xfrm>
          <a:custGeom>
            <a:avLst/>
            <a:gdLst>
              <a:gd name="T0" fmla="*/ 929132 w 21600"/>
              <a:gd name="T1" fmla="*/ 85 h 21600"/>
              <a:gd name="T2" fmla="*/ 914400 w 21600"/>
              <a:gd name="T3" fmla="*/ 914400 h 21600"/>
              <a:gd name="T4" fmla="*/ 93387 w 21600"/>
              <a:gd name="T5" fmla="*/ 1316990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10973" y="1"/>
                </a:moveTo>
                <a:cubicBezTo>
                  <a:pt x="10916" y="0"/>
                  <a:pt x="10858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2448"/>
                  <a:pt x="377" y="14074"/>
                  <a:pt x="1103" y="15554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E7F43A"/>
          </a:solidFill>
          <a:ln w="9525">
            <a:round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E7F43A"/>
            </a:extrusionClr>
            <a:contourClr>
              <a:srgbClr val="E7F43A"/>
            </a:contour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14368" name="PubPieSlice"/>
          <p:cNvSpPr>
            <a:spLocks noEditPoints="1" noChangeArrowheads="1"/>
          </p:cNvSpPr>
          <p:nvPr/>
        </p:nvSpPr>
        <p:spPr bwMode="auto">
          <a:xfrm rot="6582960">
            <a:off x="5821474" y="2210873"/>
            <a:ext cx="1828800" cy="1828800"/>
          </a:xfrm>
          <a:custGeom>
            <a:avLst/>
            <a:gdLst>
              <a:gd name="T0" fmla="*/ 1037675 w 21600"/>
              <a:gd name="T1" fmla="*/ 8297 h 21600"/>
              <a:gd name="T2" fmla="*/ 914400 w 21600"/>
              <a:gd name="T3" fmla="*/ 914400 h 21600"/>
              <a:gd name="T4" fmla="*/ 53001 w 21600"/>
              <a:gd name="T5" fmla="*/ 1221232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12255" y="98"/>
                </a:moveTo>
                <a:cubicBezTo>
                  <a:pt x="11773" y="32"/>
                  <a:pt x="11286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2034"/>
                  <a:pt x="211" y="13260"/>
                  <a:pt x="626" y="14423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E7F43A"/>
          </a:solidFill>
          <a:ln w="9525">
            <a:round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E7F43A"/>
            </a:extrusionClr>
            <a:contourClr>
              <a:srgbClr val="E7F43A"/>
            </a:contourClr>
          </a:sp3d>
        </p:spPr>
        <p:txBody>
          <a:bodyPr>
            <a:flatTx/>
          </a:bodyPr>
          <a:lstStyle/>
          <a:p>
            <a:endParaRPr lang="ru-RU"/>
          </a:p>
        </p:txBody>
      </p:sp>
      <p:sp>
        <p:nvSpPr>
          <p:cNvPr id="14369" name="PubPieSlice"/>
          <p:cNvSpPr>
            <a:spLocks noEditPoints="1" noChangeArrowheads="1"/>
          </p:cNvSpPr>
          <p:nvPr/>
        </p:nvSpPr>
        <p:spPr bwMode="auto">
          <a:xfrm rot="-7524369">
            <a:off x="5863150" y="2199201"/>
            <a:ext cx="1828800" cy="1828800"/>
          </a:xfrm>
          <a:custGeom>
            <a:avLst/>
            <a:gdLst>
              <a:gd name="T0" fmla="*/ 1064853 w 21600"/>
              <a:gd name="T1" fmla="*/ 12446 h 21600"/>
              <a:gd name="T2" fmla="*/ 914400 w 21600"/>
              <a:gd name="T3" fmla="*/ 914400 h 21600"/>
              <a:gd name="T4" fmla="*/ 121497 w 21600"/>
              <a:gd name="T5" fmla="*/ 1369822 h 21600"/>
              <a:gd name="T6" fmla="*/ 0 60000 65536"/>
              <a:gd name="T7" fmla="*/ 0 60000 65536"/>
              <a:gd name="T8" fmla="*/ 0 60000 65536"/>
              <a:gd name="T9" fmla="*/ 3163 w 21600"/>
              <a:gd name="T10" fmla="*/ 3163 h 21600"/>
              <a:gd name="T11" fmla="*/ 18437 w 21600"/>
              <a:gd name="T12" fmla="*/ 18437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>
                <a:moveTo>
                  <a:pt x="12576" y="147"/>
                </a:moveTo>
                <a:cubicBezTo>
                  <a:pt x="11989" y="49"/>
                  <a:pt x="11395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2687"/>
                  <a:pt x="494" y="14542"/>
                  <a:pt x="1434" y="16179"/>
                </a:cubicBezTo>
                <a:lnTo>
                  <a:pt x="10800" y="10800"/>
                </a:lnTo>
                <a:close/>
              </a:path>
            </a:pathLst>
          </a:custGeom>
          <a:solidFill>
            <a:srgbClr val="E7F43A"/>
          </a:solidFill>
          <a:ln w="9525">
            <a:round/>
            <a:headEnd/>
            <a:tailEnd/>
          </a:ln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E7F43A"/>
            </a:extrusionClr>
            <a:contourClr>
              <a:srgbClr val="E7F43A"/>
            </a:contourClr>
          </a:sp3d>
        </p:spPr>
        <p:txBody>
          <a:bodyPr>
            <a:flatTx/>
          </a:bodyPr>
          <a:lstStyle/>
          <a:p>
            <a:endParaRPr lang="ru-RU"/>
          </a:p>
        </p:txBody>
      </p:sp>
      <p:pic>
        <p:nvPicPr>
          <p:cNvPr id="24588" name="Picture 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1533"/>
            <a:ext cx="2403475" cy="172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9" name="Picture 3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4" y="4803257"/>
            <a:ext cx="2422167" cy="1738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90" name="Picture 3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45" y="4816699"/>
            <a:ext cx="2403443" cy="172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378" name="Object 42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170165966"/>
              </p:ext>
            </p:extLst>
          </p:nvPr>
        </p:nvGraphicFramePr>
        <p:xfrm>
          <a:off x="3332120" y="1039636"/>
          <a:ext cx="2849742" cy="2103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5" imgW="533160" imgH="393480" progId="Equation.DSMT4">
                  <p:embed/>
                </p:oleObj>
              </mc:Choice>
              <mc:Fallback>
                <p:oleObj name="Equation" r:id="rId5" imgW="5331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2120" y="1039636"/>
                        <a:ext cx="2849742" cy="21033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2" name="Text Box 44"/>
          <p:cNvSpPr txBox="1">
            <a:spLocks noChangeArrowheads="1"/>
          </p:cNvSpPr>
          <p:nvPr/>
        </p:nvSpPr>
        <p:spPr bwMode="auto">
          <a:xfrm>
            <a:off x="3851275" y="2852738"/>
            <a:ext cx="43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ru-RU" altLang="ru-RU" sz="2400"/>
          </a:p>
        </p:txBody>
      </p:sp>
      <p:grpSp>
        <p:nvGrpSpPr>
          <p:cNvPr id="18" name="Группа 17"/>
          <p:cNvGrpSpPr/>
          <p:nvPr/>
        </p:nvGrpSpPr>
        <p:grpSpPr>
          <a:xfrm>
            <a:off x="0" y="103033"/>
            <a:ext cx="9144000" cy="965913"/>
            <a:chOff x="0" y="103033"/>
            <a:chExt cx="9144000" cy="965913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031" y="103033"/>
              <a:ext cx="1215222" cy="92727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cxnSp>
          <p:nvCxnSpPr>
            <p:cNvPr id="20" name="Прямая соединительная линия 19"/>
            <p:cNvCxnSpPr/>
            <p:nvPr/>
          </p:nvCxnSpPr>
          <p:spPr>
            <a:xfrm>
              <a:off x="0" y="1030310"/>
              <a:ext cx="9144000" cy="38636"/>
            </a:xfrm>
            <a:prstGeom prst="line">
              <a:avLst/>
            </a:prstGeom>
            <a:ln w="38100">
              <a:solidFill>
                <a:srgbClr val="612A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029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9259E-6 L -0.28837 0.197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27" y="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-0.16232 0.38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1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0.31198 0.462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0" y="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-0.00741 L -0.44723 0.20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60" y="10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0.04513 L -0.54966 0.4099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85" y="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96296E-6 L -0.13941 0.4907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79" y="2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64" grpId="0" animBg="1"/>
      <p:bldP spid="14365" grpId="0" animBg="1"/>
      <p:bldP spid="14366" grpId="0" animBg="1"/>
      <p:bldP spid="14367" grpId="0" animBg="1"/>
      <p:bldP spid="14368" grpId="0" animBg="1"/>
      <p:bldP spid="143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6366" y="-269822"/>
            <a:ext cx="9813701" cy="730056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9961" y="2548327"/>
            <a:ext cx="9144000" cy="1766095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612A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Натуральные числа </a:t>
            </a:r>
            <a:br>
              <a:rPr lang="ru-RU" b="1" i="1" dirty="0" smtClean="0">
                <a:solidFill>
                  <a:srgbClr val="612A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solidFill>
                  <a:srgbClr val="612A8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дроби</a:t>
            </a:r>
            <a:endParaRPr lang="ru-RU" b="1" i="1" dirty="0">
              <a:solidFill>
                <a:srgbClr val="612A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5095" y="824979"/>
            <a:ext cx="2743200" cy="509146"/>
          </a:xfrm>
        </p:spPr>
        <p:txBody>
          <a:bodyPr/>
          <a:lstStyle/>
          <a:p>
            <a:fld id="{CFE0823D-ACBC-4210-B47E-B20B1779ADB2}" type="datetime1">
              <a:rPr lang="ru-RU" sz="4000" b="1" i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01.04.2017</a:t>
            </a:fld>
            <a:endParaRPr lang="ru-RU" sz="4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234" y="5675485"/>
            <a:ext cx="1300766" cy="118251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502151" cy="1146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090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9706" y="119921"/>
            <a:ext cx="7160655" cy="944380"/>
          </a:xfrm>
        </p:spPr>
        <p:txBody>
          <a:bodyPr/>
          <a:lstStyle/>
          <a:p>
            <a:pPr algn="ctr"/>
            <a:r>
              <a:rPr lang="ru-RU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учебной 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24259" y="1319135"/>
            <a:ext cx="6065949" cy="48578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хотим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научиться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1" y="103033"/>
            <a:ext cx="1215222" cy="927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0" y="1030310"/>
            <a:ext cx="9144000" cy="38636"/>
          </a:xfrm>
          <a:prstGeom prst="line">
            <a:avLst/>
          </a:prstGeom>
          <a:ln w="38100">
            <a:solidFill>
              <a:srgbClr val="612A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55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.potm" id="{CAE307C5-F78E-442F-8B0E-09E0EE703D54}" vid="{42B5D3C7-8FE3-4F76-AFCC-28037508172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</Template>
  <TotalTime>285</TotalTime>
  <Words>276</Words>
  <Application>Microsoft Office PowerPoint</Application>
  <PresentationFormat>Экран (4:3)</PresentationFormat>
  <Paragraphs>79</Paragraphs>
  <Slides>18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Rod</vt:lpstr>
      <vt:lpstr>Segoe Script</vt:lpstr>
      <vt:lpstr>Times New Roman</vt:lpstr>
      <vt:lpstr>Wingdings</vt:lpstr>
      <vt:lpstr>Тема Office</vt:lpstr>
      <vt:lpstr>Equation</vt:lpstr>
      <vt:lpstr>Здравствуйте!</vt:lpstr>
      <vt:lpstr>Устная работа</vt:lpstr>
      <vt:lpstr>Блиц-опрос</vt:lpstr>
      <vt:lpstr>Проверочная работа</vt:lpstr>
      <vt:lpstr>Разделите 9 яблок между тремя бегемотиками</vt:lpstr>
      <vt:lpstr>А как разделить две головки сыра между тремя мышками?</vt:lpstr>
      <vt:lpstr>Решение:</vt:lpstr>
      <vt:lpstr>Натуральные числа  и дроби</vt:lpstr>
      <vt:lpstr>Постановка учебной задачи</vt:lpstr>
      <vt:lpstr>Изучение нового материала</vt:lpstr>
      <vt:lpstr>Запомните!</vt:lpstr>
      <vt:lpstr>Отдохнем  чуть-чуть от дела, разомнем немного тело.</vt:lpstr>
      <vt:lpstr>Применение знаний</vt:lpstr>
      <vt:lpstr>Применение знаний</vt:lpstr>
      <vt:lpstr>Применение знаний</vt:lpstr>
      <vt:lpstr>Итог урока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</dc:title>
  <dc:creator>Евгения Савина</dc:creator>
  <cp:lastModifiedBy>Евгения Савина</cp:lastModifiedBy>
  <cp:revision>57</cp:revision>
  <dcterms:created xsi:type="dcterms:W3CDTF">2015-10-31T13:22:09Z</dcterms:created>
  <dcterms:modified xsi:type="dcterms:W3CDTF">2017-04-01T06:05:57Z</dcterms:modified>
</cp:coreProperties>
</file>