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71" r:id="rId3"/>
    <p:sldId id="258" r:id="rId4"/>
    <p:sldId id="259" r:id="rId5"/>
    <p:sldId id="260" r:id="rId6"/>
    <p:sldId id="272" r:id="rId7"/>
    <p:sldId id="274" r:id="rId8"/>
    <p:sldId id="262" r:id="rId9"/>
    <p:sldId id="263" r:id="rId10"/>
    <p:sldId id="265" r:id="rId11"/>
    <p:sldId id="273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FA73BB-E0AA-4A25-90C6-0C18D86DA10D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875581-27DC-4055-8D0C-B723772EBA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44470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AA455-FA6A-4DA4-9414-4A55AB0C28B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D2B9-8EAA-409A-AD7C-FA1E2832E8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AA455-FA6A-4DA4-9414-4A55AB0C28B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D2B9-8EAA-409A-AD7C-FA1E2832E8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AA455-FA6A-4DA4-9414-4A55AB0C28B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D2B9-8EAA-409A-AD7C-FA1E2832E8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AA455-FA6A-4DA4-9414-4A55AB0C28B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D2B9-8EAA-409A-AD7C-FA1E2832E8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AA455-FA6A-4DA4-9414-4A55AB0C28B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D2B9-8EAA-409A-AD7C-FA1E2832E8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AA455-FA6A-4DA4-9414-4A55AB0C28B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D2B9-8EAA-409A-AD7C-FA1E2832E8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AA455-FA6A-4DA4-9414-4A55AB0C28B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D2B9-8EAA-409A-AD7C-FA1E2832E8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AA455-FA6A-4DA4-9414-4A55AB0C28B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D2B9-8EAA-409A-AD7C-FA1E2832E8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AA455-FA6A-4DA4-9414-4A55AB0C28B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D2B9-8EAA-409A-AD7C-FA1E2832E8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AA455-FA6A-4DA4-9414-4A55AB0C28B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D2B9-8EAA-409A-AD7C-FA1E2832E8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AA455-FA6A-4DA4-9414-4A55AB0C28B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D2B9-8EAA-409A-AD7C-FA1E2832E8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AA455-FA6A-4DA4-9414-4A55AB0C28B0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DD2B9-8EAA-409A-AD7C-FA1E2832E8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Тема урока</a:t>
            </a:r>
            <a:endParaRPr lang="ru-RU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4400" dirty="0" smtClean="0"/>
              <a:t>			</a:t>
            </a:r>
            <a:r>
              <a:rPr lang="ru-RU" sz="4400" dirty="0" smtClean="0">
                <a:solidFill>
                  <a:srgbClr val="FF0000"/>
                </a:solidFill>
              </a:rPr>
              <a:t> Басни </a:t>
            </a:r>
            <a:r>
              <a:rPr lang="ru-RU" sz="4400" dirty="0" smtClean="0">
                <a:solidFill>
                  <a:srgbClr val="FF0000"/>
                </a:solidFill>
              </a:rPr>
              <a:t>И.А.Крылова</a:t>
            </a:r>
          </a:p>
          <a:p>
            <a:pPr>
              <a:buNone/>
            </a:pPr>
            <a:r>
              <a:rPr lang="ru-RU" sz="4400" smtClean="0">
                <a:solidFill>
                  <a:srgbClr val="FF0000"/>
                </a:solidFill>
              </a:rPr>
              <a:t>                    и</a:t>
            </a:r>
            <a:r>
              <a:rPr lang="ru-RU" sz="4400" smtClean="0">
                <a:solidFill>
                  <a:srgbClr val="FF0000"/>
                </a:solidFill>
              </a:rPr>
              <a:t> современность</a:t>
            </a:r>
            <a:endParaRPr lang="ru-RU" sz="4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4400" dirty="0">
                <a:solidFill>
                  <a:srgbClr val="FF0000"/>
                </a:solidFill>
              </a:rPr>
              <a:t>	</a:t>
            </a:r>
            <a:r>
              <a:rPr lang="ru-RU" sz="4400" dirty="0" smtClean="0">
                <a:solidFill>
                  <a:srgbClr val="FF0000"/>
                </a:solidFill>
              </a:rPr>
              <a:t>	</a:t>
            </a:r>
          </a:p>
          <a:p>
            <a:endParaRPr lang="ru-RU" sz="4400" dirty="0"/>
          </a:p>
          <a:p>
            <a:pPr>
              <a:buNone/>
            </a:pPr>
            <a:r>
              <a:rPr lang="ru-RU" sz="3600" dirty="0" smtClean="0"/>
              <a:t>					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Работу выполнила: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					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</a:rPr>
              <a:t>Гузанова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С.В.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					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Задание 10.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Выразительное чтение басни с элементами инсценировки.</a:t>
            </a:r>
          </a:p>
          <a:p>
            <a:pPr>
              <a:buNone/>
            </a:pPr>
            <a:r>
              <a:rPr lang="ru-RU" b="1" i="1" dirty="0" smtClean="0"/>
              <a:t>Критерии оценивания:</a:t>
            </a:r>
          </a:p>
          <a:p>
            <a:pPr>
              <a:buNone/>
            </a:pPr>
            <a:r>
              <a:rPr lang="ru-RU" dirty="0"/>
              <a:t>ч</a:t>
            </a:r>
            <a:r>
              <a:rPr lang="ru-RU" dirty="0" smtClean="0"/>
              <a:t>еткость</a:t>
            </a:r>
          </a:p>
          <a:p>
            <a:pPr>
              <a:buNone/>
            </a:pPr>
            <a:r>
              <a:rPr lang="ru-RU" dirty="0"/>
              <a:t>в</a:t>
            </a:r>
            <a:r>
              <a:rPr lang="ru-RU" dirty="0" smtClean="0"/>
              <a:t>ыразительность</a:t>
            </a:r>
          </a:p>
          <a:p>
            <a:pPr>
              <a:buNone/>
            </a:pPr>
            <a:r>
              <a:rPr lang="ru-RU" dirty="0"/>
              <a:t>а</a:t>
            </a:r>
            <a:r>
              <a:rPr lang="ru-RU" dirty="0" smtClean="0"/>
              <a:t>ктерское мастерство</a:t>
            </a:r>
          </a:p>
          <a:p>
            <a:r>
              <a:rPr lang="ru-RU" b="1" dirty="0" smtClean="0"/>
              <a:t>Вид деятельности</a:t>
            </a:r>
            <a:r>
              <a:rPr lang="ru-RU" dirty="0" smtClean="0"/>
              <a:t>: выразительное чтение</a:t>
            </a:r>
          </a:p>
          <a:p>
            <a:r>
              <a:rPr lang="ru-RU" b="1" dirty="0" smtClean="0"/>
              <a:t>Ресурсы: </a:t>
            </a:r>
            <a:r>
              <a:rPr lang="ru-RU" dirty="0" smtClean="0"/>
              <a:t>учебник</a:t>
            </a:r>
          </a:p>
          <a:p>
            <a:r>
              <a:rPr lang="ru-RU" b="1" dirty="0" smtClean="0"/>
              <a:t>Деятельность учащихся: </a:t>
            </a:r>
            <a:r>
              <a:rPr lang="ru-RU" dirty="0" smtClean="0"/>
              <a:t>обсуждение, чтение по ролям</a:t>
            </a:r>
          </a:p>
          <a:p>
            <a:r>
              <a:rPr lang="ru-RU" b="1" dirty="0" smtClean="0"/>
              <a:t>Формы УД:  работа в парах</a:t>
            </a:r>
            <a:endParaRPr lang="ru-RU" dirty="0" smtClean="0"/>
          </a:p>
          <a:p>
            <a:r>
              <a:rPr lang="ru-RU" b="1" dirty="0" smtClean="0"/>
              <a:t>УУД:   ЛУУД,КУУД,ЛУУД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Рефлексия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i="1" dirty="0" smtClean="0"/>
              <a:t>Закончить предложения:</a:t>
            </a:r>
          </a:p>
          <a:p>
            <a:pPr>
              <a:buNone/>
            </a:pPr>
            <a:r>
              <a:rPr lang="ru-RU" b="1" i="1" dirty="0" smtClean="0"/>
              <a:t>«Сегодня я узнал …»</a:t>
            </a:r>
          </a:p>
          <a:p>
            <a:pPr>
              <a:buNone/>
            </a:pPr>
            <a:r>
              <a:rPr lang="ru-RU" b="1" i="1" dirty="0" smtClean="0"/>
              <a:t>«Было интересно …»</a:t>
            </a:r>
          </a:p>
          <a:p>
            <a:pPr>
              <a:buNone/>
            </a:pPr>
            <a:r>
              <a:rPr lang="ru-RU" b="1" i="1" dirty="0" smtClean="0"/>
              <a:t>«Урок дал мне в жизни …»</a:t>
            </a:r>
          </a:p>
          <a:p>
            <a:r>
              <a:rPr lang="ru-RU" b="1" dirty="0" smtClean="0"/>
              <a:t>Вид деятельности</a:t>
            </a:r>
            <a:r>
              <a:rPr lang="ru-RU" dirty="0" smtClean="0"/>
              <a:t>: рефлексия учебной деятельности</a:t>
            </a:r>
          </a:p>
          <a:p>
            <a:r>
              <a:rPr lang="ru-RU" b="1" dirty="0" smtClean="0"/>
              <a:t>Ресурсы: </a:t>
            </a:r>
            <a:r>
              <a:rPr lang="ru-RU" dirty="0" smtClean="0"/>
              <a:t>оценочный лист , смайлики,  презентация</a:t>
            </a:r>
          </a:p>
          <a:p>
            <a:r>
              <a:rPr lang="ru-RU" b="1" dirty="0" smtClean="0"/>
              <a:t>Деятельность учащихся: </a:t>
            </a:r>
            <a:r>
              <a:rPr lang="ru-RU" dirty="0" smtClean="0"/>
              <a:t>самоанализ, самооценка .взаимоконтроль</a:t>
            </a:r>
          </a:p>
          <a:p>
            <a:r>
              <a:rPr lang="ru-RU" b="1" dirty="0" smtClean="0"/>
              <a:t>Формы УД:  фронтальная, индивидуальная</a:t>
            </a:r>
            <a:endParaRPr lang="ru-RU" dirty="0" smtClean="0"/>
          </a:p>
          <a:p>
            <a:r>
              <a:rPr lang="ru-RU" b="1" dirty="0" smtClean="0"/>
              <a:t>УУД:   ЛУУД</a:t>
            </a:r>
            <a:endParaRPr lang="ru-RU" dirty="0" smtClean="0"/>
          </a:p>
          <a:p>
            <a:pPr>
              <a:buNone/>
            </a:pPr>
            <a:endParaRPr lang="ru-RU" b="1" i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Выводы</a:t>
            </a:r>
            <a:endParaRPr lang="ru-RU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2800" dirty="0" smtClean="0"/>
              <a:t>Выбор заданий на уроке был обусловлен поставленной целью и задачами. Для успешного их решения на каждом этапе урока  были выбраны такие виды заданий, которые помогли учащимся достичь планируемых результатов и получить конечный продукт – сочинение-миниатюру «Зачем мы читаем басни?» </a:t>
            </a:r>
          </a:p>
          <a:p>
            <a:pPr>
              <a:buNone/>
            </a:pPr>
            <a:r>
              <a:rPr lang="ru-RU" sz="2600" dirty="0" smtClean="0"/>
              <a:t>     </a:t>
            </a:r>
            <a:r>
              <a:rPr lang="ru-RU" sz="2800" dirty="0" smtClean="0"/>
              <a:t>Требования сегодняшнего времени таковы, что мало только уметь читать, находить главную мысль, “необходимо развивать интеллект, эмоциональную отзывчивость, эстетические потребности и способности. Главное – организовать процесс так, чтобы чтение способствовало развитию личности, а развивающаяся личность испытывала потребность в чтении как источнике дальнейшего развития” (Л.А. Музыка) </a:t>
            </a:r>
            <a:endParaRPr lang="ru-RU" sz="2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Методические рекомендации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Данный урок может быть использован как</a:t>
            </a:r>
          </a:p>
          <a:p>
            <a:pPr>
              <a:buNone/>
            </a:pPr>
            <a:r>
              <a:rPr lang="ru-RU" dirty="0" smtClean="0"/>
              <a:t>Урок </a:t>
            </a:r>
            <a:r>
              <a:rPr lang="ru-RU" smtClean="0"/>
              <a:t>внеклассного чтения.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857364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</a:rPr>
              <a:t>Спасибо за внимание!</a:t>
            </a:r>
            <a:endParaRPr lang="ru-RU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Цель урока: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Формировать умение обучающихся</a:t>
            </a:r>
          </a:p>
          <a:p>
            <a:pPr>
              <a:buNone/>
            </a:pPr>
            <a:r>
              <a:rPr lang="ru-RU" dirty="0" smtClean="0"/>
              <a:t>определять основную мысль и тему</a:t>
            </a:r>
          </a:p>
          <a:p>
            <a:pPr>
              <a:buNone/>
            </a:pPr>
            <a:r>
              <a:rPr lang="ru-RU" dirty="0" smtClean="0"/>
              <a:t>произведения, его художественные </a:t>
            </a:r>
          </a:p>
          <a:p>
            <a:pPr>
              <a:buNone/>
            </a:pPr>
            <a:r>
              <a:rPr lang="ru-RU" dirty="0" smtClean="0"/>
              <a:t>особенности.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Задачи:</a:t>
            </a:r>
            <a:endParaRPr lang="ru-RU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-продолжить</a:t>
            </a:r>
            <a:r>
              <a:rPr lang="ru-RU" dirty="0" smtClean="0"/>
              <a:t> ознакомление с творчеством</a:t>
            </a:r>
          </a:p>
          <a:p>
            <a:pPr>
              <a:buNone/>
            </a:pPr>
            <a:r>
              <a:rPr lang="ru-RU" dirty="0" smtClean="0"/>
              <a:t>великого баснописца И.А.Крылова;</a:t>
            </a:r>
          </a:p>
          <a:p>
            <a:pPr>
              <a:buNone/>
            </a:pPr>
            <a:r>
              <a:rPr lang="ru-RU" b="1" dirty="0" smtClean="0"/>
              <a:t>-развивать </a:t>
            </a:r>
            <a:r>
              <a:rPr lang="ru-RU" dirty="0" smtClean="0"/>
              <a:t>умение выявлять особенности</a:t>
            </a:r>
          </a:p>
          <a:p>
            <a:pPr>
              <a:buNone/>
            </a:pPr>
            <a:r>
              <a:rPr lang="ru-RU" dirty="0" smtClean="0"/>
              <a:t>басенного жанра по характерным признакам,</a:t>
            </a:r>
          </a:p>
          <a:p>
            <a:pPr>
              <a:buNone/>
            </a:pPr>
            <a:r>
              <a:rPr lang="ru-RU" b="1" dirty="0" smtClean="0"/>
              <a:t>-находить </a:t>
            </a:r>
            <a:r>
              <a:rPr lang="ru-RU" dirty="0" smtClean="0"/>
              <a:t>в басне мораль и объяснять ее;</a:t>
            </a:r>
          </a:p>
          <a:p>
            <a:pPr>
              <a:buNone/>
            </a:pPr>
            <a:r>
              <a:rPr lang="ru-RU" dirty="0"/>
              <a:t>з</a:t>
            </a:r>
            <a:r>
              <a:rPr lang="ru-RU" dirty="0" smtClean="0"/>
              <a:t>акреплять умение применять метод</a:t>
            </a:r>
          </a:p>
          <a:p>
            <a:pPr>
              <a:buNone/>
            </a:pPr>
            <a:r>
              <a:rPr lang="ru-RU" b="1" dirty="0" smtClean="0"/>
              <a:t>-наблюдения</a:t>
            </a:r>
            <a:r>
              <a:rPr lang="ru-RU" dirty="0" smtClean="0"/>
              <a:t> в учебной деятельности и</a:t>
            </a:r>
          </a:p>
          <a:p>
            <a:pPr>
              <a:buNone/>
            </a:pPr>
            <a:r>
              <a:rPr lang="ru-RU" dirty="0" smtClean="0"/>
              <a:t>оценивать свое умение это делать.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58204" cy="57150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Ресурсы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557216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2400" b="1" i="1" dirty="0" smtClean="0"/>
              <a:t>Книгопечатная продукция:</a:t>
            </a:r>
          </a:p>
          <a:p>
            <a:pPr>
              <a:buNone/>
            </a:pPr>
            <a:r>
              <a:rPr lang="ru-RU" sz="2400" dirty="0" smtClean="0"/>
              <a:t>Толковый словарь русского языка: 8000 слов и фразеологизмов / С.И. Ожегов, Н.Ю. Шведов; Рос. Акад. </a:t>
            </a:r>
            <a:r>
              <a:rPr lang="ru-RU" sz="2400" dirty="0" err="1" smtClean="0"/>
              <a:t>Инс-т</a:t>
            </a:r>
            <a:r>
              <a:rPr lang="ru-RU" sz="2400" dirty="0" smtClean="0"/>
              <a:t> русского языка. – 4-е изд., доп. – М.: Азбуковник, 1997.</a:t>
            </a:r>
          </a:p>
          <a:p>
            <a:pPr>
              <a:buNone/>
            </a:pPr>
            <a:r>
              <a:rPr lang="ru-RU" sz="2400" b="1" i="1" dirty="0" smtClean="0"/>
              <a:t>Демонстрационно-печатные пособия:</a:t>
            </a:r>
          </a:p>
          <a:p>
            <a:pPr>
              <a:buNone/>
            </a:pPr>
            <a:r>
              <a:rPr lang="ru-RU" sz="2400" dirty="0"/>
              <a:t>п</a:t>
            </a:r>
            <a:r>
              <a:rPr lang="ru-RU" sz="2400" dirty="0" smtClean="0"/>
              <a:t>ортрет И.А. Крылова;</a:t>
            </a:r>
          </a:p>
          <a:p>
            <a:pPr>
              <a:buNone/>
            </a:pPr>
            <a:r>
              <a:rPr lang="ru-RU" sz="2400" dirty="0"/>
              <a:t>и</a:t>
            </a:r>
            <a:r>
              <a:rPr lang="ru-RU" sz="2400" dirty="0" smtClean="0"/>
              <a:t>ллюстрации к басне «Зеркало и Обезьяна»;</a:t>
            </a:r>
          </a:p>
          <a:p>
            <a:pPr>
              <a:buNone/>
            </a:pPr>
            <a:r>
              <a:rPr lang="ru-RU" sz="2400" dirty="0"/>
              <a:t>к</a:t>
            </a:r>
            <a:r>
              <a:rPr lang="ru-RU" sz="2400" dirty="0" smtClean="0"/>
              <a:t>арточки с заданием для работы в парах;</a:t>
            </a:r>
          </a:p>
          <a:p>
            <a:pPr>
              <a:buNone/>
            </a:pPr>
            <a:r>
              <a:rPr lang="ru-RU" sz="2400" dirty="0"/>
              <a:t>т</a:t>
            </a:r>
            <a:r>
              <a:rPr lang="ru-RU" sz="2400" dirty="0" smtClean="0"/>
              <a:t>аблица условных обозначений для работы с текстом.</a:t>
            </a:r>
          </a:p>
          <a:p>
            <a:pPr>
              <a:buNone/>
            </a:pPr>
            <a:r>
              <a:rPr lang="ru-RU" sz="2400" b="1" i="1" dirty="0" smtClean="0"/>
              <a:t>Информационно-коммуникационные средства:</a:t>
            </a:r>
          </a:p>
          <a:p>
            <a:pPr>
              <a:buNone/>
            </a:pPr>
            <a:r>
              <a:rPr lang="ru-RU" sz="2400" dirty="0"/>
              <a:t>п</a:t>
            </a:r>
            <a:r>
              <a:rPr lang="ru-RU" sz="2400" dirty="0" smtClean="0"/>
              <a:t>резентация к уроку;</a:t>
            </a:r>
          </a:p>
          <a:p>
            <a:pPr>
              <a:buNone/>
            </a:pPr>
            <a:r>
              <a:rPr lang="ru-RU" sz="2400" dirty="0" smtClean="0"/>
              <a:t> аудиозапись.</a:t>
            </a:r>
          </a:p>
          <a:p>
            <a:pPr>
              <a:buNone/>
            </a:pPr>
            <a:r>
              <a:rPr lang="ru-RU" sz="2400" b="1" i="1" dirty="0" smtClean="0"/>
              <a:t>Технические средства обучения:</a:t>
            </a:r>
          </a:p>
          <a:p>
            <a:pPr>
              <a:buNone/>
            </a:pPr>
            <a:r>
              <a:rPr lang="ru-RU" sz="2400" dirty="0"/>
              <a:t>к</a:t>
            </a:r>
            <a:r>
              <a:rPr lang="ru-RU" sz="2400" dirty="0" smtClean="0"/>
              <a:t>омпьютер,</a:t>
            </a:r>
          </a:p>
          <a:p>
            <a:pPr>
              <a:buNone/>
            </a:pPr>
            <a:r>
              <a:rPr lang="ru-RU" sz="2400" dirty="0" smtClean="0"/>
              <a:t> </a:t>
            </a:r>
            <a:r>
              <a:rPr lang="ru-RU" sz="2400" dirty="0" err="1" smtClean="0"/>
              <a:t>мультимедийный</a:t>
            </a:r>
            <a:r>
              <a:rPr lang="ru-RU" sz="2400" dirty="0" smtClean="0"/>
              <a:t> проектор.</a:t>
            </a:r>
          </a:p>
          <a:p>
            <a:pPr>
              <a:buNone/>
            </a:pPr>
            <a:r>
              <a:rPr lang="ru-RU" sz="2400" b="1" i="1" dirty="0" smtClean="0"/>
              <a:t>Учебно-практическое оборудование:</a:t>
            </a:r>
          </a:p>
          <a:p>
            <a:pPr>
              <a:buNone/>
            </a:pPr>
            <a:r>
              <a:rPr lang="ru-RU" sz="2400" dirty="0"/>
              <a:t>э</a:t>
            </a:r>
            <a:r>
              <a:rPr lang="ru-RU" sz="2400" dirty="0" smtClean="0"/>
              <a:t>кран; </a:t>
            </a:r>
          </a:p>
          <a:p>
            <a:pPr>
              <a:buNone/>
            </a:pPr>
            <a:r>
              <a:rPr lang="ru-RU" sz="2400" dirty="0" smtClean="0"/>
              <a:t>затемнение;</a:t>
            </a:r>
          </a:p>
          <a:p>
            <a:pPr>
              <a:buNone/>
            </a:pPr>
            <a:r>
              <a:rPr lang="ru-RU" sz="2400" dirty="0" smtClean="0"/>
              <a:t> пульт.</a:t>
            </a:r>
            <a:endParaRPr lang="ru-RU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142852"/>
            <a:ext cx="7829576" cy="57150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Структура урока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714356"/>
            <a:ext cx="8258204" cy="5929354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endParaRPr lang="ru-RU" sz="2800" dirty="0" smtClean="0"/>
          </a:p>
          <a:p>
            <a:pPr marL="514350" indent="-514350">
              <a:buNone/>
            </a:pPr>
            <a:r>
              <a:rPr lang="ru-RU" sz="2800" b="1" dirty="0" smtClean="0"/>
              <a:t>I этап.   </a:t>
            </a:r>
            <a:r>
              <a:rPr lang="ru-RU" sz="2800" b="1" dirty="0" smtClean="0">
                <a:solidFill>
                  <a:srgbClr val="7030A0"/>
                </a:solidFill>
              </a:rPr>
              <a:t>Ориентировочно-мотивационный: </a:t>
            </a:r>
            <a:endParaRPr lang="ru-RU" sz="2800" b="1" dirty="0">
              <a:solidFill>
                <a:srgbClr val="7030A0"/>
              </a:solidFill>
            </a:endParaRPr>
          </a:p>
          <a:p>
            <a:pPr marL="514350" indent="-514350">
              <a:buNone/>
            </a:pPr>
            <a:r>
              <a:rPr lang="ru-RU" sz="2800" dirty="0" smtClean="0"/>
              <a:t>	   мотивация </a:t>
            </a:r>
            <a:r>
              <a:rPr lang="ru-RU" sz="2800" dirty="0"/>
              <a:t>к учебной деятельности;</a:t>
            </a:r>
          </a:p>
          <a:p>
            <a:pPr marL="514350" indent="-514350">
              <a:buNone/>
            </a:pPr>
            <a:r>
              <a:rPr lang="ru-RU" sz="2800" dirty="0"/>
              <a:t> </a:t>
            </a:r>
            <a:r>
              <a:rPr lang="ru-RU" sz="2800" dirty="0" smtClean="0"/>
              <a:t>	   актуализация знаний;</a:t>
            </a:r>
            <a:endParaRPr lang="ru-RU" sz="2800" dirty="0"/>
          </a:p>
          <a:p>
            <a:pPr marL="514350" indent="-514350">
              <a:buNone/>
            </a:pPr>
            <a:r>
              <a:rPr lang="ru-RU" sz="2800" b="1" dirty="0"/>
              <a:t>2 этап   </a:t>
            </a:r>
            <a:r>
              <a:rPr lang="ru-RU" sz="2800" b="1" dirty="0">
                <a:solidFill>
                  <a:srgbClr val="7030A0"/>
                </a:solidFill>
              </a:rPr>
              <a:t>Операционно-исполнительный </a:t>
            </a:r>
            <a:r>
              <a:rPr lang="ru-RU" sz="2800" b="1" dirty="0" smtClean="0">
                <a:solidFill>
                  <a:srgbClr val="7030A0"/>
                </a:solidFill>
              </a:rPr>
              <a:t>этап: </a:t>
            </a:r>
            <a:endParaRPr lang="ru-RU" sz="2800" b="1" dirty="0">
              <a:solidFill>
                <a:srgbClr val="7030A0"/>
              </a:solidFill>
            </a:endParaRPr>
          </a:p>
          <a:p>
            <a:pPr marL="514350" indent="-514350">
              <a:buNone/>
            </a:pPr>
            <a:r>
              <a:rPr lang="ru-RU" sz="2800" dirty="0" smtClean="0"/>
              <a:t>	 организация </a:t>
            </a:r>
            <a:r>
              <a:rPr lang="ru-RU" sz="2800" dirty="0"/>
              <a:t>познавательной деятельности</a:t>
            </a:r>
          </a:p>
          <a:p>
            <a:pPr marL="514350" indent="-514350">
              <a:buNone/>
            </a:pPr>
            <a:r>
              <a:rPr lang="ru-RU" sz="2800" dirty="0" smtClean="0"/>
              <a:t>	 </a:t>
            </a:r>
            <a:r>
              <a:rPr lang="ru-RU" sz="2800" dirty="0"/>
              <a:t>с целью  первичного  восприятие текста;</a:t>
            </a:r>
          </a:p>
          <a:p>
            <a:pPr marL="514350" indent="-514350">
              <a:buNone/>
            </a:pPr>
            <a:r>
              <a:rPr lang="ru-RU" sz="2800" dirty="0" smtClean="0"/>
              <a:t>	  анализ </a:t>
            </a:r>
            <a:r>
              <a:rPr lang="ru-RU" sz="2800" dirty="0"/>
              <a:t>литературного произведения; </a:t>
            </a:r>
          </a:p>
          <a:p>
            <a:pPr marL="514350" indent="-514350">
              <a:buNone/>
            </a:pPr>
            <a:r>
              <a:rPr lang="ru-RU" sz="2800" dirty="0" smtClean="0"/>
              <a:t>	 самостоятельная </a:t>
            </a:r>
            <a:r>
              <a:rPr lang="ru-RU" sz="2800" dirty="0"/>
              <a:t>работа с самопроверкой .</a:t>
            </a:r>
          </a:p>
          <a:p>
            <a:pPr marL="514350" indent="-514350">
              <a:buNone/>
            </a:pPr>
            <a:r>
              <a:rPr lang="ru-RU" sz="2800" b="1" dirty="0"/>
              <a:t>3 этап   </a:t>
            </a:r>
            <a:r>
              <a:rPr lang="ru-RU" sz="2800" b="1" dirty="0">
                <a:solidFill>
                  <a:srgbClr val="7030A0"/>
                </a:solidFill>
              </a:rPr>
              <a:t>Рефлексивно-оценочный </a:t>
            </a:r>
            <a:r>
              <a:rPr lang="ru-RU" sz="2800" b="1" dirty="0" smtClean="0">
                <a:solidFill>
                  <a:srgbClr val="7030A0"/>
                </a:solidFill>
              </a:rPr>
              <a:t>этап</a:t>
            </a:r>
            <a:r>
              <a:rPr lang="ru-RU" sz="2800" b="1" dirty="0">
                <a:solidFill>
                  <a:srgbClr val="7030A0"/>
                </a:solidFill>
              </a:rPr>
              <a:t>: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smtClean="0"/>
              <a:t>	  	      </a:t>
            </a:r>
            <a:r>
              <a:rPr lang="ru-RU" sz="2800" dirty="0" smtClean="0"/>
              <a:t>подведения </a:t>
            </a:r>
            <a:r>
              <a:rPr lang="ru-RU" sz="2800" dirty="0"/>
              <a:t>итогов;</a:t>
            </a:r>
          </a:p>
          <a:p>
            <a:pPr marL="514350" indent="-514350">
              <a:buNone/>
            </a:pPr>
            <a:r>
              <a:rPr lang="ru-RU" sz="2800" dirty="0" smtClean="0"/>
              <a:t>       рефлексия </a:t>
            </a:r>
            <a:r>
              <a:rPr lang="ru-RU" sz="2800" dirty="0"/>
              <a:t>учебной деятельности на </a:t>
            </a:r>
            <a:r>
              <a:rPr lang="ru-RU" sz="2800" dirty="0" smtClean="0"/>
              <a:t>уроке; </a:t>
            </a:r>
            <a:endParaRPr lang="ru-RU" sz="2800" dirty="0"/>
          </a:p>
          <a:p>
            <a:pPr marL="514350" indent="-514350">
              <a:buNone/>
            </a:pPr>
            <a:r>
              <a:rPr lang="ru-RU" sz="2800" dirty="0"/>
              <a:t> </a:t>
            </a:r>
            <a:r>
              <a:rPr lang="ru-RU" sz="2800" dirty="0" smtClean="0"/>
              <a:t>	домашнее </a:t>
            </a:r>
            <a:r>
              <a:rPr lang="ru-RU" sz="2800" dirty="0"/>
              <a:t>задание .</a:t>
            </a:r>
          </a:p>
          <a:p>
            <a:pPr marL="514350" indent="-514350">
              <a:buNone/>
            </a:pPr>
            <a:endParaRPr lang="ru-RU" sz="2800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Задание 5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b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Первичный анализ произведения по таблице</a:t>
            </a:r>
            <a:r>
              <a:rPr lang="ru-RU" sz="2800" b="1" i="1" dirty="0"/>
              <a:t/>
            </a:r>
            <a:br>
              <a:rPr lang="ru-RU" sz="2800" b="1" i="1" dirty="0"/>
            </a:b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59015085"/>
              </p:ext>
            </p:extLst>
          </p:nvPr>
        </p:nvGraphicFramePr>
        <p:xfrm>
          <a:off x="467544" y="1772816"/>
          <a:ext cx="8229626" cy="3294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4449"/>
                <a:gridCol w="7015177"/>
              </a:tblGrid>
              <a:tr h="974887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C00000"/>
                          </a:solidFill>
                        </a:rPr>
                        <a:t>?</a:t>
                      </a:r>
                      <a:endParaRPr lang="ru-RU" sz="2800" dirty="0">
                        <a:solidFill>
                          <a:srgbClr val="C00000"/>
                        </a:solidFill>
                      </a:endParaRPr>
                    </a:p>
                  </a:txBody>
                  <a:tcPr marL="89270" marR="89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Слова с незнакомым лексическим значением</a:t>
                      </a:r>
                      <a:endParaRPr lang="ru-RU" sz="2800" dirty="0"/>
                    </a:p>
                  </a:txBody>
                  <a:tcPr marL="89270" marR="89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06363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C00000"/>
                          </a:solidFill>
                        </a:rPr>
                        <a:t>!</a:t>
                      </a:r>
                      <a:endParaRPr lang="ru-RU" sz="2800" dirty="0">
                        <a:solidFill>
                          <a:srgbClr val="C00000"/>
                        </a:solidFill>
                      </a:endParaRPr>
                    </a:p>
                  </a:txBody>
                  <a:tcPr marL="89270" marR="89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Интересное</a:t>
                      </a:r>
                      <a:r>
                        <a:rPr lang="ru-RU" sz="2800" baseline="0" dirty="0" smtClean="0"/>
                        <a:t> (веселое, грустное, страшное …)</a:t>
                      </a:r>
                      <a:endParaRPr lang="ru-RU" sz="2800" dirty="0" smtClean="0"/>
                    </a:p>
                  </a:txBody>
                  <a:tcPr marL="89270" marR="89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06715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C00000"/>
                          </a:solidFill>
                        </a:rPr>
                        <a:t>К</a:t>
                      </a:r>
                      <a:endParaRPr lang="ru-RU" sz="2800" dirty="0">
                        <a:solidFill>
                          <a:srgbClr val="C00000"/>
                        </a:solidFill>
                      </a:endParaRPr>
                    </a:p>
                  </a:txBody>
                  <a:tcPr marL="89270" marR="89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Красивые слова и выражения</a:t>
                      </a:r>
                      <a:endParaRPr lang="ru-RU" sz="2800" dirty="0"/>
                    </a:p>
                  </a:txBody>
                  <a:tcPr marL="89270" marR="89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06715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C00000"/>
                          </a:solidFill>
                        </a:rPr>
                        <a:t>[…]</a:t>
                      </a:r>
                      <a:endParaRPr lang="ru-RU" sz="2800" dirty="0">
                        <a:solidFill>
                          <a:srgbClr val="C00000"/>
                        </a:solidFill>
                      </a:endParaRPr>
                    </a:p>
                  </a:txBody>
                  <a:tcPr marL="89270" marR="89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Главная мысль</a:t>
                      </a:r>
                      <a:endParaRPr lang="ru-RU" sz="2800" dirty="0"/>
                    </a:p>
                  </a:txBody>
                  <a:tcPr marL="89270" marR="89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071546"/>
            <a:ext cx="8086724" cy="535785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3300" b="1" i="1" dirty="0" smtClean="0"/>
          </a:p>
          <a:p>
            <a:pPr>
              <a:buNone/>
            </a:pPr>
            <a:r>
              <a:rPr lang="ru-RU" sz="3300" b="1" i="1" dirty="0" smtClean="0"/>
              <a:t>Ресурс:</a:t>
            </a:r>
            <a:r>
              <a:rPr lang="ru-RU" sz="3300" i="1" dirty="0" smtClean="0"/>
              <a:t> </a:t>
            </a:r>
            <a:r>
              <a:rPr lang="ru-RU" sz="3300" dirty="0" smtClean="0"/>
              <a:t>таблица условных обозначений</a:t>
            </a:r>
            <a:r>
              <a:rPr lang="ru-RU" sz="3300" i="1" dirty="0" smtClean="0"/>
              <a:t>, учебник</a:t>
            </a:r>
          </a:p>
          <a:p>
            <a:pPr>
              <a:buNone/>
            </a:pPr>
            <a:r>
              <a:rPr lang="ru-RU" sz="3300" b="1" i="1" dirty="0" smtClean="0"/>
              <a:t>Виды деятельности: </a:t>
            </a:r>
            <a:r>
              <a:rPr lang="ru-RU" sz="3300" i="1" dirty="0" smtClean="0"/>
              <a:t>поиск</a:t>
            </a:r>
          </a:p>
          <a:p>
            <a:pPr>
              <a:buNone/>
            </a:pPr>
            <a:r>
              <a:rPr lang="ru-RU" sz="3300" b="1" i="1" dirty="0" smtClean="0"/>
              <a:t>Форма УД: </a:t>
            </a:r>
            <a:r>
              <a:rPr lang="ru-RU" sz="3300" i="1" dirty="0" smtClean="0"/>
              <a:t>индивидуальная</a:t>
            </a:r>
          </a:p>
          <a:p>
            <a:pPr>
              <a:buNone/>
            </a:pPr>
            <a:r>
              <a:rPr lang="ru-RU" sz="3300" b="1" i="1" dirty="0" smtClean="0"/>
              <a:t>Вывод:</a:t>
            </a:r>
            <a:r>
              <a:rPr lang="ru-RU" sz="3300" i="1" dirty="0" smtClean="0"/>
              <a:t> много устаревших слов; чтобы  понять содержание басни, нужно знать их значение</a:t>
            </a:r>
          </a:p>
          <a:p>
            <a:pPr>
              <a:buNone/>
            </a:pPr>
            <a:r>
              <a:rPr lang="ru-RU" sz="3300" b="1" i="1" dirty="0" smtClean="0"/>
              <a:t>УУД:ПУУД,РУУД,КУУУД.</a:t>
            </a:r>
            <a:endParaRPr lang="ru-RU" sz="3300" i="1" dirty="0" smtClean="0"/>
          </a:p>
        </p:txBody>
      </p:sp>
    </p:spTree>
    <p:extLst>
      <p:ext uri="{BB962C8B-B14F-4D97-AF65-F5344CB8AC3E}">
        <p14:creationId xmlns="" xmlns:p14="http://schemas.microsoft.com/office/powerpoint/2010/main" val="95120903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58259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Задание 7.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8086724" cy="581184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/>
              <a:t>Характеристика героев басни</a:t>
            </a:r>
            <a:r>
              <a:rPr lang="ru-RU" i="1" dirty="0" smtClean="0"/>
              <a:t>.</a:t>
            </a:r>
          </a:p>
          <a:p>
            <a:pPr>
              <a:buNone/>
            </a:pPr>
            <a:r>
              <a:rPr lang="ru-RU" i="1" dirty="0" smtClean="0"/>
              <a:t>Какой представляете Обезьяну?..</a:t>
            </a:r>
          </a:p>
          <a:p>
            <a:pPr>
              <a:buNone/>
            </a:pPr>
            <a:r>
              <a:rPr lang="ru-RU" b="1" i="1" dirty="0" smtClean="0"/>
              <a:t>Ресурс:</a:t>
            </a:r>
            <a:r>
              <a:rPr lang="ru-RU" i="1" dirty="0" smtClean="0"/>
              <a:t>  </a:t>
            </a:r>
            <a:r>
              <a:rPr lang="ru-RU" dirty="0" smtClean="0"/>
              <a:t>учебник, иллюстрация к басне</a:t>
            </a:r>
          </a:p>
          <a:p>
            <a:pPr>
              <a:buNone/>
            </a:pPr>
            <a:r>
              <a:rPr lang="ru-RU" b="1" i="1" dirty="0" smtClean="0"/>
              <a:t>Вид деятельности: </a:t>
            </a:r>
            <a:r>
              <a:rPr lang="ru-RU" dirty="0" smtClean="0"/>
              <a:t>выборочное чтение, поиск, обсуждение, анализ</a:t>
            </a:r>
          </a:p>
          <a:p>
            <a:pPr>
              <a:buNone/>
            </a:pPr>
            <a:r>
              <a:rPr lang="ru-RU" b="1" i="1" dirty="0" smtClean="0"/>
              <a:t>Форма УД: </a:t>
            </a:r>
            <a:r>
              <a:rPr lang="ru-RU" dirty="0" smtClean="0"/>
              <a:t>фронтальная</a:t>
            </a:r>
          </a:p>
          <a:p>
            <a:pPr>
              <a:buNone/>
            </a:pPr>
            <a:r>
              <a:rPr lang="ru-RU" b="1" i="1" dirty="0" smtClean="0"/>
              <a:t>Вывод:</a:t>
            </a:r>
            <a:r>
              <a:rPr lang="ru-RU" i="1" dirty="0" smtClean="0"/>
              <a:t> </a:t>
            </a:r>
            <a:r>
              <a:rPr lang="ru-RU" dirty="0" smtClean="0"/>
              <a:t>людям свойственно видеть недостатки окружающих, а свои не замечать</a:t>
            </a:r>
          </a:p>
          <a:p>
            <a:pPr>
              <a:buNone/>
            </a:pPr>
            <a:r>
              <a:rPr lang="ru-RU" b="1" i="1" dirty="0" smtClean="0"/>
              <a:t> УУД:ЛУУД, ПУУД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50006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Задание 9.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8258204" cy="534036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Устное сочинение-миниатюра:</a:t>
            </a:r>
          </a:p>
          <a:p>
            <a:pPr>
              <a:buNone/>
            </a:pPr>
            <a:r>
              <a:rPr lang="ru-RU" b="1" i="1" dirty="0" smtClean="0"/>
              <a:t>Ресурс:</a:t>
            </a:r>
            <a:r>
              <a:rPr lang="ru-RU" b="1" dirty="0" smtClean="0"/>
              <a:t> </a:t>
            </a:r>
            <a:r>
              <a:rPr lang="ru-RU" dirty="0" smtClean="0"/>
              <a:t>учебник , иллюстрация </a:t>
            </a:r>
          </a:p>
          <a:p>
            <a:pPr>
              <a:buNone/>
            </a:pPr>
            <a:r>
              <a:rPr lang="ru-RU" b="1" i="1" dirty="0" smtClean="0"/>
              <a:t>Вид деятельности: </a:t>
            </a:r>
            <a:r>
              <a:rPr lang="ru-RU" dirty="0" smtClean="0"/>
              <a:t>обсуждение, устное  сочинение-рассуждение</a:t>
            </a:r>
          </a:p>
          <a:p>
            <a:pPr>
              <a:buNone/>
            </a:pPr>
            <a:r>
              <a:rPr lang="ru-RU" b="1" i="1" dirty="0" smtClean="0"/>
              <a:t>Форма деятельности</a:t>
            </a:r>
            <a:r>
              <a:rPr lang="ru-RU" b="1" dirty="0" smtClean="0"/>
              <a:t>: </a:t>
            </a:r>
            <a:r>
              <a:rPr lang="ru-RU" dirty="0" smtClean="0"/>
              <a:t>работа в парах</a:t>
            </a:r>
          </a:p>
          <a:p>
            <a:pPr>
              <a:buNone/>
            </a:pPr>
            <a:r>
              <a:rPr lang="ru-RU" b="1" i="1" dirty="0" smtClean="0"/>
              <a:t>Вывод </a:t>
            </a:r>
            <a:r>
              <a:rPr lang="ru-RU" i="1" dirty="0" smtClean="0"/>
              <a:t>: Б</a:t>
            </a:r>
            <a:r>
              <a:rPr lang="ru-RU" dirty="0" smtClean="0"/>
              <a:t>асни учат быть </a:t>
            </a:r>
            <a:r>
              <a:rPr lang="ru-RU" i="1" dirty="0" smtClean="0"/>
              <a:t>честными, добрыми, самокритичными.</a:t>
            </a:r>
            <a:r>
              <a:rPr lang="ru-RU" dirty="0" smtClean="0"/>
              <a:t> Учась на ошибках персонажей басен, мы стараемся в будущем не допускать их и не попадаться на уловки и обман нечестных и лживых людей.</a:t>
            </a:r>
            <a:endParaRPr lang="ru-RU" i="1" dirty="0" smtClean="0"/>
          </a:p>
          <a:p>
            <a:pPr>
              <a:buNone/>
            </a:pPr>
            <a:r>
              <a:rPr lang="ru-RU" b="1" i="1" dirty="0" smtClean="0"/>
              <a:t> УУД:ПУУД, РУУД,</a:t>
            </a:r>
            <a:r>
              <a:rPr lang="ru-RU" b="1" dirty="0" smtClean="0"/>
              <a:t> ЛУУД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i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452</Words>
  <Application>Microsoft Office PowerPoint</Application>
  <PresentationFormat>Экран (4:3)</PresentationFormat>
  <Paragraphs>115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Тема урока</vt:lpstr>
      <vt:lpstr>Цель урока:</vt:lpstr>
      <vt:lpstr>Задачи:</vt:lpstr>
      <vt:lpstr>Ресурсы</vt:lpstr>
      <vt:lpstr>Структура урока</vt:lpstr>
      <vt:lpstr>Задание 5. Первичный анализ произведения по таблице </vt:lpstr>
      <vt:lpstr>Слайд 7</vt:lpstr>
      <vt:lpstr>Задание 7.</vt:lpstr>
      <vt:lpstr>Задание 9.</vt:lpstr>
      <vt:lpstr>Задание 10.</vt:lpstr>
      <vt:lpstr>Рефлексия</vt:lpstr>
      <vt:lpstr>Выводы</vt:lpstr>
      <vt:lpstr>Методические рекомендации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Урок, оснащающий ребенка знаниями, не приближает его к счастью жизни.</dc:title>
  <dc:creator>ОХОТНИКОВА</dc:creator>
  <cp:lastModifiedBy>Светлана</cp:lastModifiedBy>
  <cp:revision>91</cp:revision>
  <dcterms:created xsi:type="dcterms:W3CDTF">2015-06-24T18:48:49Z</dcterms:created>
  <dcterms:modified xsi:type="dcterms:W3CDTF">2023-10-02T18:17:37Z</dcterms:modified>
</cp:coreProperties>
</file>