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2" r:id="rId3"/>
    <p:sldId id="273" r:id="rId4"/>
    <p:sldId id="272" r:id="rId5"/>
    <p:sldId id="275" r:id="rId6"/>
    <p:sldId id="269" r:id="rId7"/>
    <p:sldId id="268" r:id="rId8"/>
    <p:sldId id="258" r:id="rId9"/>
    <p:sldId id="259" r:id="rId10"/>
    <p:sldId id="260" r:id="rId11"/>
    <p:sldId id="271" r:id="rId12"/>
    <p:sldId id="274" r:id="rId13"/>
    <p:sldId id="276" r:id="rId14"/>
    <p:sldId id="261" r:id="rId15"/>
    <p:sldId id="266" r:id="rId16"/>
    <p:sldId id="265" r:id="rId17"/>
    <p:sldId id="270" r:id="rId18"/>
    <p:sldId id="257" r:id="rId19"/>
    <p:sldId id="26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718" autoAdjust="0"/>
  </p:normalViewPr>
  <p:slideViewPr>
    <p:cSldViewPr>
      <p:cViewPr>
        <p:scale>
          <a:sx n="58" d="100"/>
          <a:sy n="58" d="100"/>
        </p:scale>
        <p:origin x="-1278" y="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7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sp>
        <p:nvSpPr>
          <p:cNvPr id="3" name="TextBox 2"/>
          <p:cNvSpPr txBox="1"/>
          <p:nvPr userDrawn="1"/>
        </p:nvSpPr>
        <p:spPr>
          <a:xfrm>
            <a:off x="7380312" y="6270188"/>
            <a:ext cx="15680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Allegretto Script One" panose="03000605070000090002" pitchFamily="66" charset="-52"/>
              </a:rPr>
              <a:t>Квитка С. С.</a:t>
            </a:r>
            <a:endParaRPr lang="ru-RU" sz="2000" dirty="0">
              <a:latin typeface="Allegretto Script One" panose="03000605070000090002" pitchFamily="66" charset="-52"/>
            </a:endParaRPr>
          </a:p>
        </p:txBody>
      </p:sp>
      <p:sp>
        <p:nvSpPr>
          <p:cNvPr id="4" name="Половина рамки 3"/>
          <p:cNvSpPr/>
          <p:nvPr userDrawn="1"/>
        </p:nvSpPr>
        <p:spPr>
          <a:xfrm rot="10800000">
            <a:off x="6227122" y="3106546"/>
            <a:ext cx="2915816" cy="3751454"/>
          </a:xfrm>
          <a:prstGeom prst="halfFrame">
            <a:avLst>
              <a:gd name="adj1" fmla="val 8133"/>
              <a:gd name="adj2" fmla="val 8133"/>
            </a:avLst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Половина рамки 13"/>
          <p:cNvSpPr/>
          <p:nvPr userDrawn="1"/>
        </p:nvSpPr>
        <p:spPr>
          <a:xfrm rot="10800000" flipH="1">
            <a:off x="0" y="3106546"/>
            <a:ext cx="2915816" cy="3751454"/>
          </a:xfrm>
          <a:prstGeom prst="halfFrame">
            <a:avLst>
              <a:gd name="adj1" fmla="val 7573"/>
              <a:gd name="adj2" fmla="val 7573"/>
            </a:avLst>
          </a:prstGeom>
          <a:solidFill>
            <a:schemeClr val="accent3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gif"/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eg"/><Relationship Id="rId3" Type="http://schemas.openxmlformats.org/officeDocument/2006/relationships/image" Target="../media/image23.jpeg"/><Relationship Id="rId7" Type="http://schemas.openxmlformats.org/officeDocument/2006/relationships/image" Target="../media/image27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10" Type="http://schemas.openxmlformats.org/officeDocument/2006/relationships/image" Target="../media/image30.jpeg"/><Relationship Id="rId4" Type="http://schemas.openxmlformats.org/officeDocument/2006/relationships/image" Target="../media/image24.jpeg"/><Relationship Id="rId9" Type="http://schemas.openxmlformats.org/officeDocument/2006/relationships/image" Target="../media/image2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detskoe-menu.ru/images/borsh.jpg" TargetMode="External"/><Relationship Id="rId13" Type="http://schemas.openxmlformats.org/officeDocument/2006/relationships/hyperlink" Target="http://detskoe-menu.ru/images/ris1.jpg" TargetMode="External"/><Relationship Id="rId3" Type="http://schemas.openxmlformats.org/officeDocument/2006/relationships/hyperlink" Target="http://dietaprosto.ru/uploads/457.jpg" TargetMode="External"/><Relationship Id="rId7" Type="http://schemas.openxmlformats.org/officeDocument/2006/relationships/hyperlink" Target="http://detskoe-menu.ru/images/makarony-s-syrom.jpg" TargetMode="External"/><Relationship Id="rId12" Type="http://schemas.openxmlformats.org/officeDocument/2006/relationships/hyperlink" Target="http://detskoe-menu.ru/images/omlet.jpg" TargetMode="External"/><Relationship Id="rId17" Type="http://schemas.openxmlformats.org/officeDocument/2006/relationships/hyperlink" Target="http://www.vseodetyah.com/editorfiles/myaso.jpg" TargetMode="External"/><Relationship Id="rId2" Type="http://schemas.openxmlformats.org/officeDocument/2006/relationships/hyperlink" Target="http://www.simplybeauty.ru/images/upload/belok-v-produktah-pitaniya_0_4.jpg" TargetMode="External"/><Relationship Id="rId16" Type="http://schemas.openxmlformats.org/officeDocument/2006/relationships/hyperlink" Target="http://www.vseodetyah.com/editorfiles/yaica.jpg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beauty-women.ru/uploads/posts/2009-05/1241198369_5454554.jpg" TargetMode="External"/><Relationship Id="rId11" Type="http://schemas.openxmlformats.org/officeDocument/2006/relationships/hyperlink" Target="http://detskoe-menu.ru/images/manty.gif" TargetMode="External"/><Relationship Id="rId5" Type="http://schemas.openxmlformats.org/officeDocument/2006/relationships/hyperlink" Target="http://&#1086;&#1095;&#1082;&#1080;-&#1073;&#1077;&#1081;&#1090;&#1089;&#1072;.&#1088;&#1092;/images/stories/RISUNKI/piramida-pitania.jpg" TargetMode="External"/><Relationship Id="rId15" Type="http://schemas.openxmlformats.org/officeDocument/2006/relationships/hyperlink" Target="http://www.vseodetyah.com/editorfiles/zlaki.jpg" TargetMode="External"/><Relationship Id="rId10" Type="http://schemas.openxmlformats.org/officeDocument/2006/relationships/hyperlink" Target="http://detskoe-menu.ru/images/yogurt.jpg" TargetMode="External"/><Relationship Id="rId4" Type="http://schemas.openxmlformats.org/officeDocument/2006/relationships/hyperlink" Target="http://sportmashina.com/images/articles/img_item_402.jpg" TargetMode="External"/><Relationship Id="rId9" Type="http://schemas.openxmlformats.org/officeDocument/2006/relationships/hyperlink" Target="http://detskoe-menu.ru/images/zapekanka1.jpg" TargetMode="External"/><Relationship Id="rId14" Type="http://schemas.openxmlformats.org/officeDocument/2006/relationships/hyperlink" Target="http://www.vseodetyah.com/editorfiles/molochnye-produkty.jpg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vseodetyah.com/editorfiles/soki.jpg" TargetMode="External"/><Relationship Id="rId13" Type="http://schemas.openxmlformats.org/officeDocument/2006/relationships/hyperlink" Target="http://mamanja.ru/wp-content/uploads/2011/07/Jenskiy-sait25-300x292.jpg" TargetMode="External"/><Relationship Id="rId3" Type="http://schemas.openxmlformats.org/officeDocument/2006/relationships/hyperlink" Target="http://nsc.1september.ru/article.php?ID=200601904" TargetMode="External"/><Relationship Id="rId7" Type="http://schemas.openxmlformats.org/officeDocument/2006/relationships/hyperlink" Target="http://www.vseodetyah.com/editorfiles/orehi(1).jpg" TargetMode="External"/><Relationship Id="rId12" Type="http://schemas.openxmlformats.org/officeDocument/2006/relationships/hyperlink" Target="http://vitamarg.com/f/img12/20-produktov-zdorovia.jpg" TargetMode="External"/><Relationship Id="rId2" Type="http://schemas.openxmlformats.org/officeDocument/2006/relationships/hyperlink" Target="http://beauty-in-health.net/stihi/stihi-o-zdorovom-obraze-zhizni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vseodetyah.com/editorfiles/frukty(2).jpg" TargetMode="External"/><Relationship Id="rId11" Type="http://schemas.openxmlformats.org/officeDocument/2006/relationships/hyperlink" Target="http://te.zavantag.com/tw_files2/urls_37/23/d-22903/22903_html_3323727c.png" TargetMode="External"/><Relationship Id="rId5" Type="http://schemas.openxmlformats.org/officeDocument/2006/relationships/hyperlink" Target="http://www.vseodetyah.com/editorfiles/ovoshi.jpg" TargetMode="External"/><Relationship Id="rId10" Type="http://schemas.openxmlformats.org/officeDocument/2006/relationships/hyperlink" Target="http://mediasubs.ru/group/uploads/ly/lyalka/image2/tODMyZWU0.jpg" TargetMode="External"/><Relationship Id="rId4" Type="http://schemas.openxmlformats.org/officeDocument/2006/relationships/hyperlink" Target="http://www.vseodetyah.com/editorfiles/ryba.jpg" TargetMode="External"/><Relationship Id="rId9" Type="http://schemas.openxmlformats.org/officeDocument/2006/relationships/hyperlink" Target="http://foodsafety.com.ua/wp-content/uploads/2013/01/poleznye-produkty-300x240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92696"/>
            <a:ext cx="8280920" cy="1800200"/>
          </a:xfrm>
        </p:spPr>
        <p:txBody>
          <a:bodyPr>
            <a:prstTxWarp prst="textCanDown">
              <a:avLst/>
            </a:prstTxWarp>
          </a:bodyPr>
          <a:lstStyle/>
          <a:p>
            <a:r>
              <a:rPr lang="ru-RU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</a:rPr>
              <a:t>Здоровое питание</a:t>
            </a:r>
            <a:endParaRPr lang="ru-RU" dirty="0">
              <a:ln>
                <a:solidFill>
                  <a:schemeClr val="accent4">
                    <a:lumMod val="75000"/>
                  </a:schemeClr>
                </a:solidFill>
              </a:ln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34723054289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2420889"/>
            <a:ext cx="6860040" cy="44065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4096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Тарелка здорового питания</a:t>
            </a:r>
            <a:endParaRPr lang="ru-RU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624"/>
          </a:xfrm>
          <a:noFill/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>
                <a:ln>
                  <a:solidFill>
                    <a:schemeClr val="tx2">
                      <a:lumMod val="75000"/>
                    </a:schemeClr>
                  </a:solidFill>
                </a:ln>
              </a:rPr>
              <a:t>Используйте эту диаграмму для формирования правильного баланса питания</a:t>
            </a:r>
          </a:p>
          <a:p>
            <a:pPr algn="ctr">
              <a:buNone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Определите, сколько вашего рациона должно быть из каждой группы продуктов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075" name="Picture 3" descr="C:\Users\Svetlana\Desktop\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996952"/>
            <a:ext cx="5688632" cy="35069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120"/>
                            </p:stCondLst>
                            <p:childTnLst>
                              <p:par>
                                <p:cTn id="1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305800" cy="15144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Витамины – источники жизни?</a:t>
            </a:r>
            <a:endParaRPr lang="ru-RU" dirty="0">
              <a:latin typeface="+mn-lt"/>
            </a:endParaRPr>
          </a:p>
        </p:txBody>
      </p:sp>
      <p:pic>
        <p:nvPicPr>
          <p:cNvPr id="28678" name="Picture 6" descr="http://www.trawka.ru/images/vitami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64149" y="2410543"/>
            <a:ext cx="2718741" cy="259228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51520" y="1936972"/>
            <a:ext cx="4572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Без </a:t>
            </a:r>
          </a:p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витаминов </a:t>
            </a:r>
          </a:p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в организме </a:t>
            </a:r>
          </a:p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не </a:t>
            </a:r>
          </a:p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функционирует </a:t>
            </a:r>
          </a:p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ни одна </a:t>
            </a:r>
          </a:p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система. 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355976" y="1916831"/>
            <a:ext cx="4572000" cy="40318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У каждого </a:t>
            </a:r>
          </a:p>
          <a:p>
            <a:pPr algn="r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витамина </a:t>
            </a:r>
          </a:p>
          <a:p>
            <a:pPr algn="r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есть свои </a:t>
            </a:r>
          </a:p>
          <a:p>
            <a:pPr algn="r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особенности </a:t>
            </a:r>
          </a:p>
          <a:p>
            <a:pPr algn="r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и задачи </a:t>
            </a:r>
          </a:p>
          <a:p>
            <a:pPr algn="r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в отношении воздействия на организм человека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360"/>
                            </p:stCondLst>
                            <p:childTnLst>
                              <p:par>
                                <p:cTn id="1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1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62068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Что такое витамины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И зачем они нужны?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Мы вам всем сейчас расскажем,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Витамины ведь важны!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3968" y="69269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Чтобы зренье сохранить,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Витамин «А»нужно пить.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Он нам роста добавляет,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Волосы и ногти укрепляет!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77281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Если быстро ты устал,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На уроках засыпал,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Витамин «В» попей —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Жизнь будет веселей!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88024" y="184482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А иммунную систему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Будем все мы укреплять,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И для этого всегда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Витамин «С» принимать!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292494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От простуды помогает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Витамин нам «С» всегда.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Он в капусте и в моркови,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В ягодах он и в лимоне!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48064" y="299695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Кости тоже укрепляй,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Витамин «А» принимай.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Есть он в солнечных лучах,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В рыбе, яйцах, овощах!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87624" y="407707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Витаминный алфавит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Изучи ты с детства.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Чтоб ангину и рахит,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Не получить в наследство.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80112" y="414908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Витаминов очень много,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Как в них разобраться?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К доктору всегда, друзья,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Нужно обращаться!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WordArt 4"/>
          <p:cNvSpPr>
            <a:spLocks noChangeArrowheads="1" noChangeShapeType="1" noTextEdit="1"/>
          </p:cNvSpPr>
          <p:nvPr/>
        </p:nvSpPr>
        <p:spPr bwMode="auto">
          <a:xfrm>
            <a:off x="7542076" y="860811"/>
            <a:ext cx="648072" cy="864097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pPr algn="ctr"/>
            <a:r>
              <a:rPr lang="ru-RU" sz="6000" kern="10" spc="-300" normalizeH="1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А</a:t>
            </a:r>
          </a:p>
        </p:txBody>
      </p:sp>
      <p:sp>
        <p:nvSpPr>
          <p:cNvPr id="12" name="WordArt 4"/>
          <p:cNvSpPr>
            <a:spLocks noChangeArrowheads="1" noChangeShapeType="1" noTextEdit="1"/>
          </p:cNvSpPr>
          <p:nvPr/>
        </p:nvSpPr>
        <p:spPr bwMode="auto">
          <a:xfrm>
            <a:off x="3203848" y="1988840"/>
            <a:ext cx="648072" cy="864096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pPr algn="ctr"/>
            <a:r>
              <a:rPr lang="ru-RU" sz="6000" kern="10" spc="-300" normalizeH="1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В</a:t>
            </a:r>
          </a:p>
        </p:txBody>
      </p:sp>
      <p:sp>
        <p:nvSpPr>
          <p:cNvPr id="13" name="WordArt 8"/>
          <p:cNvSpPr>
            <a:spLocks noChangeArrowheads="1" noChangeShapeType="1" noTextEdit="1"/>
          </p:cNvSpPr>
          <p:nvPr/>
        </p:nvSpPr>
        <p:spPr bwMode="auto">
          <a:xfrm>
            <a:off x="3719973" y="3201072"/>
            <a:ext cx="615553" cy="864096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pPr algn="ctr"/>
            <a:r>
              <a:rPr lang="ru-RU" sz="6000" kern="10" spc="-300" normalizeH="1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С</a:t>
            </a:r>
          </a:p>
        </p:txBody>
      </p:sp>
      <p:sp>
        <p:nvSpPr>
          <p:cNvPr id="14" name="WordArt 5"/>
          <p:cNvSpPr>
            <a:spLocks noChangeArrowheads="1" noChangeShapeType="1" noTextEdit="1"/>
          </p:cNvSpPr>
          <p:nvPr/>
        </p:nvSpPr>
        <p:spPr bwMode="auto">
          <a:xfrm>
            <a:off x="8118321" y="3201072"/>
            <a:ext cx="648196" cy="792088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pPr algn="ctr"/>
            <a:r>
              <a:rPr lang="en-US" sz="6000" kern="10" spc="-300" normalizeH="1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D</a:t>
            </a:r>
            <a:endParaRPr lang="ru-RU" sz="6000" kern="10" spc="-300" normalizeH="1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/>
            </a:endParaRPr>
          </a:p>
        </p:txBody>
      </p:sp>
      <p:pic>
        <p:nvPicPr>
          <p:cNvPr id="10242" name="Picture 2" descr="http://mediasubs.ru/group/uploads/ly/lyalka/image2/tODMyZWU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5301208"/>
            <a:ext cx="1872208" cy="14009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30580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Витамины</a:t>
            </a:r>
            <a:endParaRPr lang="ru-RU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2050" name="Picture 2" descr="C:\Users\Svetlana\Desktop\poleznye-produkty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1651472"/>
            <a:ext cx="3969618" cy="328969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1726659"/>
            <a:ext cx="28935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Нормализуют </a:t>
            </a:r>
          </a:p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обмен </a:t>
            </a:r>
          </a:p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веществ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4941168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Участвуют в </a:t>
            </a:r>
          </a:p>
          <a:p>
            <a:pPr algn="ctr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образовании</a:t>
            </a:r>
          </a:p>
          <a:p>
            <a:pPr algn="ctr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ферментов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12160" y="1720472"/>
            <a:ext cx="293824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Способствуют </a:t>
            </a:r>
          </a:p>
          <a:p>
            <a:pPr algn="r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лучшему</a:t>
            </a:r>
          </a:p>
          <a:p>
            <a:pPr algn="r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усвоению</a:t>
            </a:r>
          </a:p>
          <a:p>
            <a:pPr algn="r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пищевых</a:t>
            </a:r>
          </a:p>
          <a:p>
            <a:pPr algn="r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веществ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6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64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880"/>
                            </p:stCondLst>
                            <p:childTnLst>
                              <p:par>
                                <p:cTn id="2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Работа в группах</a:t>
            </a:r>
            <a:endParaRPr lang="ru-RU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Определите, какие продукты вы будете есть на завтрак, обед и ужин. Объясните свой ​​выбор.</a:t>
            </a:r>
          </a:p>
          <a:p>
            <a:pPr>
              <a:buNone/>
            </a:pP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146" name="Picture 2" descr="http://detskoe-menu.ru/images/makarony-s-syro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36912"/>
            <a:ext cx="2381250" cy="1581151"/>
          </a:xfrm>
          <a:prstGeom prst="rect">
            <a:avLst/>
          </a:prstGeom>
          <a:noFill/>
        </p:spPr>
      </p:pic>
      <p:pic>
        <p:nvPicPr>
          <p:cNvPr id="6148" name="Picture 4" descr="&amp;Bcy;&amp;ocy;&amp;rcy;&amp;shch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2636912"/>
            <a:ext cx="2095500" cy="1584176"/>
          </a:xfrm>
          <a:prstGeom prst="rect">
            <a:avLst/>
          </a:prstGeom>
          <a:noFill/>
        </p:spPr>
      </p:pic>
      <p:pic>
        <p:nvPicPr>
          <p:cNvPr id="6150" name="Picture 6" descr="&amp;Zcy;&amp;acy;&amp;pcy;&amp;iecy;&amp;kcy;&amp;acy;&amp;ncy;&amp;kcy;&amp;acy; &amp;tcy;&amp;vcy;&amp;ocy;&amp;rcy;&amp;ocy;&amp;zhcy;&amp;ncy;&amp;acy;&amp;yacy;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437112"/>
            <a:ext cx="1943100" cy="1562100"/>
          </a:xfrm>
          <a:prstGeom prst="rect">
            <a:avLst/>
          </a:prstGeom>
          <a:noFill/>
        </p:spPr>
      </p:pic>
      <p:pic>
        <p:nvPicPr>
          <p:cNvPr id="6152" name="Picture 8" descr="&amp;dcy;&amp;ocy;&amp;mcy;&amp;acy;&amp;shcy;&amp;ncy;&amp;icy;&amp;jcy; &amp;jcy;&amp;ocy;&amp;gcy;&amp;ucy;&amp;rcy;&amp;tcy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92080" y="2708920"/>
            <a:ext cx="952500" cy="1133476"/>
          </a:xfrm>
          <a:prstGeom prst="rect">
            <a:avLst/>
          </a:prstGeom>
          <a:noFill/>
        </p:spPr>
      </p:pic>
      <p:pic>
        <p:nvPicPr>
          <p:cNvPr id="6154" name="Picture 10" descr="&amp;Rcy;&amp;icy;&amp;scy; &amp;scy; &amp;ocy;&amp;vcy;&amp;ocy;&amp;shchcy;&amp;acy;&amp;mcy;&amp;icy;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03848" y="4509120"/>
            <a:ext cx="2381250" cy="1971676"/>
          </a:xfrm>
          <a:prstGeom prst="rect">
            <a:avLst/>
          </a:prstGeom>
          <a:noFill/>
        </p:spPr>
      </p:pic>
      <p:pic>
        <p:nvPicPr>
          <p:cNvPr id="6156" name="Picture 12" descr="&amp;Ocy;&amp;mcy;&amp;lcy;&amp;iecy;&amp;tcy; &amp;scy; &amp;tscy;&amp;ucy;&amp;kcy;&amp;icy;&amp;ncy;&amp;icy;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44580" y="4566664"/>
            <a:ext cx="2381250" cy="1584176"/>
          </a:xfrm>
          <a:prstGeom prst="rect">
            <a:avLst/>
          </a:prstGeom>
          <a:noFill/>
        </p:spPr>
      </p:pic>
      <p:pic>
        <p:nvPicPr>
          <p:cNvPr id="6158" name="Picture 14" descr="&amp;Mcy;&amp;acy;&amp;ncy;&amp;tcy;&amp;ycy; &amp;scy; &amp;mcy;&amp;yacy;&amp;scy;&amp;ocy;&amp;mcy; &amp;icy; &amp;tcy;&amp;ycy;&amp;kcy;&amp;vcy;&amp;ocy;&amp;jcy;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44208" y="2708920"/>
            <a:ext cx="2381250" cy="1524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1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1" dur="1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Чем полезны эти продукты?</a:t>
            </a:r>
            <a:endParaRPr lang="ru-RU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24594" name="Picture 18" descr="&amp;Fcy;&amp;rcy;&amp;ucy;&amp;kcy;&amp;tcy;&amp;ycy;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2636912"/>
            <a:ext cx="2016224" cy="1584176"/>
          </a:xfrm>
          <a:prstGeom prst="rect">
            <a:avLst/>
          </a:prstGeom>
          <a:noFill/>
        </p:spPr>
      </p:pic>
      <p:pic>
        <p:nvPicPr>
          <p:cNvPr id="24582" name="Picture 6" descr="&amp;YAcy;&amp;jcy;&amp;tscy;&amp;a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196752"/>
            <a:ext cx="2016224" cy="1368152"/>
          </a:xfrm>
          <a:prstGeom prst="rect">
            <a:avLst/>
          </a:prstGeom>
          <a:noFill/>
        </p:spPr>
      </p:pic>
      <p:pic>
        <p:nvPicPr>
          <p:cNvPr id="24584" name="Picture 8" descr="&amp;Mcy;&amp;yacy;&amp;scy;&amp;ocy;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1124744"/>
            <a:ext cx="1944216" cy="1440160"/>
          </a:xfrm>
          <a:prstGeom prst="rect">
            <a:avLst/>
          </a:prstGeom>
          <a:noFill/>
        </p:spPr>
      </p:pic>
      <p:pic>
        <p:nvPicPr>
          <p:cNvPr id="24586" name="Picture 10" descr="&amp;Rcy;&amp;ycy;&amp;bcy;&amp;acy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2708920"/>
            <a:ext cx="2304256" cy="1512168"/>
          </a:xfrm>
          <a:prstGeom prst="rect">
            <a:avLst/>
          </a:prstGeom>
          <a:noFill/>
        </p:spPr>
      </p:pic>
      <p:pic>
        <p:nvPicPr>
          <p:cNvPr id="24588" name="Picture 12" descr="&amp;Ocy;&amp;vcy;&amp;ocy;&amp;shchcy;&amp;icy;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47864" y="2636912"/>
            <a:ext cx="2016223" cy="1584175"/>
          </a:xfrm>
          <a:prstGeom prst="rect">
            <a:avLst/>
          </a:prstGeom>
          <a:noFill/>
        </p:spPr>
      </p:pic>
      <p:pic>
        <p:nvPicPr>
          <p:cNvPr id="24590" name="Picture 14" descr="&amp;Ocy;&amp;rcy;&amp;iecy;&amp;khcy;&amp;icy;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75656" y="4293307"/>
            <a:ext cx="2592288" cy="1683568"/>
          </a:xfrm>
          <a:prstGeom prst="rect">
            <a:avLst/>
          </a:prstGeom>
          <a:noFill/>
        </p:spPr>
      </p:pic>
      <p:pic>
        <p:nvPicPr>
          <p:cNvPr id="24592" name="Picture 16" descr="&amp;Scy;&amp;ocy;&amp;kcy;&amp;icy;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44008" y="4365104"/>
            <a:ext cx="2592288" cy="1539975"/>
          </a:xfrm>
          <a:prstGeom prst="rect">
            <a:avLst/>
          </a:prstGeom>
          <a:noFill/>
        </p:spPr>
      </p:pic>
      <p:pic>
        <p:nvPicPr>
          <p:cNvPr id="24596" name="Picture 20" descr="&amp;Mcy;&amp;ocy;&amp;lcy;&amp;ocy;&amp;chcy;&amp;ncy;&amp;ycy;&amp;iecy; &amp;pcy;&amp;rcy;&amp;ocy;&amp;dcy;&amp;ucy;&amp;kcy;&amp;tcy;&amp;ycy;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9512" y="1196752"/>
            <a:ext cx="2016224" cy="1440160"/>
          </a:xfrm>
          <a:prstGeom prst="rect">
            <a:avLst/>
          </a:prstGeom>
          <a:noFill/>
        </p:spPr>
      </p:pic>
      <p:pic>
        <p:nvPicPr>
          <p:cNvPr id="24598" name="Picture 22" descr="&amp;Zcy;&amp;lcy;&amp;acy;&amp;kcy;&amp;icy;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339752" y="1196752"/>
            <a:ext cx="2160239" cy="1368151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251520" y="6021288"/>
            <a:ext cx="8640960" cy="5847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Назовите опасные продукты питания </a:t>
            </a:r>
            <a:endParaRPr lang="ru-RU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1000"/>
                                        <p:tgtEl>
                                          <p:spTgt spid="24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1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10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10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10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1" dur="10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5" dur="10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9" dur="10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3276600" y="476250"/>
            <a:ext cx="554355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Palatino Linotype" pitchFamily="18" charset="0"/>
              </a:rPr>
              <a:t>Сырые овощи и фрукты по праву считаются наиболее полезными продуктами питания. Они содержат огромное количество витаминов, укрепляют иммунитет, являются отличной профилактикой многих болезней.</a:t>
            </a:r>
          </a:p>
        </p:txBody>
      </p:sp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3708400" y="3172730"/>
            <a:ext cx="4752975" cy="31400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i="1" dirty="0">
                <a:solidFill>
                  <a:srgbClr val="006600"/>
                </a:solidFill>
                <a:latin typeface="Bookman Old Style" pitchFamily="18" charset="0"/>
              </a:rPr>
              <a:t>Чтоб здоровым, сильным быть,</a:t>
            </a:r>
            <a:br>
              <a:rPr lang="ru-RU" sz="2000" b="1" i="1" dirty="0">
                <a:solidFill>
                  <a:srgbClr val="006600"/>
                </a:solidFill>
                <a:latin typeface="Bookman Old Style" pitchFamily="18" charset="0"/>
              </a:rPr>
            </a:br>
            <a:r>
              <a:rPr lang="ru-RU" sz="2000" b="1" i="1" dirty="0">
                <a:solidFill>
                  <a:srgbClr val="006600"/>
                </a:solidFill>
                <a:latin typeface="Bookman Old Style" pitchFamily="18" charset="0"/>
              </a:rPr>
              <a:t>Надо овощи любить</a:t>
            </a:r>
            <a:br>
              <a:rPr lang="ru-RU" sz="2000" b="1" i="1" dirty="0">
                <a:solidFill>
                  <a:srgbClr val="006600"/>
                </a:solidFill>
                <a:latin typeface="Bookman Old Style" pitchFamily="18" charset="0"/>
              </a:rPr>
            </a:br>
            <a:r>
              <a:rPr lang="ru-RU" sz="2000" b="1" i="1" dirty="0">
                <a:solidFill>
                  <a:srgbClr val="006600"/>
                </a:solidFill>
                <a:latin typeface="Bookman Old Style" pitchFamily="18" charset="0"/>
              </a:rPr>
              <a:t>Все без исключения. </a:t>
            </a:r>
            <a:br>
              <a:rPr lang="ru-RU" sz="2000" b="1" i="1" dirty="0">
                <a:solidFill>
                  <a:srgbClr val="006600"/>
                </a:solidFill>
                <a:latin typeface="Bookman Old Style" pitchFamily="18" charset="0"/>
              </a:rPr>
            </a:br>
            <a:r>
              <a:rPr lang="ru-RU" sz="2000" b="1" i="1" dirty="0">
                <a:solidFill>
                  <a:srgbClr val="006600"/>
                </a:solidFill>
                <a:latin typeface="Bookman Old Style" pitchFamily="18" charset="0"/>
              </a:rPr>
              <a:t>В этом нет сомнения!</a:t>
            </a:r>
            <a:br>
              <a:rPr lang="ru-RU" sz="2000" b="1" i="1" dirty="0">
                <a:solidFill>
                  <a:srgbClr val="006600"/>
                </a:solidFill>
                <a:latin typeface="Bookman Old Style" pitchFamily="18" charset="0"/>
              </a:rPr>
            </a:br>
            <a:r>
              <a:rPr lang="ru-RU" sz="2000" b="1" i="1" dirty="0">
                <a:solidFill>
                  <a:srgbClr val="006600"/>
                </a:solidFill>
                <a:latin typeface="Bookman Old Style" pitchFamily="18" charset="0"/>
              </a:rPr>
              <a:t>В каждом польза есть и вкус,</a:t>
            </a:r>
            <a:br>
              <a:rPr lang="ru-RU" sz="2000" b="1" i="1" dirty="0">
                <a:solidFill>
                  <a:srgbClr val="006600"/>
                </a:solidFill>
                <a:latin typeface="Bookman Old Style" pitchFamily="18" charset="0"/>
              </a:rPr>
            </a:br>
            <a:r>
              <a:rPr lang="ru-RU" sz="2000" b="1" i="1" dirty="0">
                <a:solidFill>
                  <a:srgbClr val="006600"/>
                </a:solidFill>
                <a:latin typeface="Bookman Old Style" pitchFamily="18" charset="0"/>
              </a:rPr>
              <a:t>И решить я не берусь:</a:t>
            </a:r>
            <a:br>
              <a:rPr lang="ru-RU" sz="2000" b="1" i="1" dirty="0">
                <a:solidFill>
                  <a:srgbClr val="006600"/>
                </a:solidFill>
                <a:latin typeface="Bookman Old Style" pitchFamily="18" charset="0"/>
              </a:rPr>
            </a:br>
            <a:r>
              <a:rPr lang="ru-RU" sz="2000" b="1" i="1" dirty="0">
                <a:solidFill>
                  <a:srgbClr val="006600"/>
                </a:solidFill>
                <a:latin typeface="Bookman Old Style" pitchFamily="18" charset="0"/>
              </a:rPr>
              <a:t>Кто из вас вкуснее,</a:t>
            </a:r>
            <a:br>
              <a:rPr lang="ru-RU" sz="2000" b="1" i="1" dirty="0">
                <a:solidFill>
                  <a:srgbClr val="006600"/>
                </a:solidFill>
                <a:latin typeface="Bookman Old Style" pitchFamily="18" charset="0"/>
              </a:rPr>
            </a:br>
            <a:r>
              <a:rPr lang="ru-RU" sz="2000" b="1" i="1" dirty="0">
                <a:solidFill>
                  <a:srgbClr val="006600"/>
                </a:solidFill>
                <a:latin typeface="Bookman Old Style" pitchFamily="18" charset="0"/>
              </a:rPr>
              <a:t>Кто из вас нужнее!</a:t>
            </a:r>
          </a:p>
          <a:p>
            <a:pPr algn="ctr"/>
            <a:r>
              <a:rPr lang="ru-RU" sz="2000" b="1" i="1" dirty="0">
                <a:solidFill>
                  <a:srgbClr val="006600"/>
                </a:solidFill>
                <a:latin typeface="Bookman Old Style" pitchFamily="18" charset="0"/>
              </a:rPr>
              <a:t>Ешьте больше овощей –</a:t>
            </a:r>
            <a:br>
              <a:rPr lang="ru-RU" sz="2000" b="1" i="1" dirty="0">
                <a:solidFill>
                  <a:srgbClr val="006600"/>
                </a:solidFill>
                <a:latin typeface="Bookman Old Style" pitchFamily="18" charset="0"/>
              </a:rPr>
            </a:br>
            <a:r>
              <a:rPr lang="ru-RU" sz="2000" b="1" i="1" dirty="0">
                <a:solidFill>
                  <a:srgbClr val="006600"/>
                </a:solidFill>
                <a:latin typeface="Bookman Old Style" pitchFamily="18" charset="0"/>
              </a:rPr>
              <a:t>Будете вы здоровей!</a:t>
            </a:r>
          </a:p>
        </p:txBody>
      </p:sp>
      <p:pic>
        <p:nvPicPr>
          <p:cNvPr id="4" name="Picture 3" descr="n_kz_pomidor_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333375"/>
            <a:ext cx="2879725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20080616_007"/>
          <p:cNvPicPr>
            <a:picLocks noChangeAspect="1" noChangeArrowheads="1"/>
          </p:cNvPicPr>
          <p:nvPr/>
        </p:nvPicPr>
        <p:blipFill>
          <a:blip r:embed="rId3" cstate="print"/>
          <a:srcRect b="119"/>
          <a:stretch>
            <a:fillRect/>
          </a:stretch>
        </p:blipFill>
        <p:spPr bwMode="auto">
          <a:xfrm>
            <a:off x="323850" y="2636838"/>
            <a:ext cx="287972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Goroh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5FDFF"/>
              </a:clrFrom>
              <a:clrTo>
                <a:srgbClr val="F5FDFF">
                  <a:alpha val="0"/>
                </a:srgbClr>
              </a:clrTo>
            </a:clrChange>
          </a:blip>
          <a:srcRect r="100" b="71"/>
          <a:stretch>
            <a:fillRect/>
          </a:stretch>
        </p:blipFill>
        <p:spPr bwMode="auto">
          <a:xfrm>
            <a:off x="468313" y="4519613"/>
            <a:ext cx="2663825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240"/>
                            </p:stCondLst>
                            <p:childTnLst>
                              <p:par>
                                <p:cTn id="1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240"/>
                            </p:stCondLst>
                            <p:childTnLst>
                              <p:par>
                                <p:cTn id="1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9240"/>
                            </p:stCondLst>
                            <p:childTnLst>
                              <p:par>
                                <p:cTn id="1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1844824"/>
            <a:ext cx="66064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</a:rPr>
              <a:t>          Желаю вам цвести,     расти. </a:t>
            </a:r>
          </a:p>
          <a:p>
            <a:pPr algn="ctr"/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</a:rPr>
              <a:t>         Копить, крепить      здоровье,</a:t>
            </a:r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</a:rPr>
              <a:t>Оно для дальнего пути –главнейшее условие.</a:t>
            </a:r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ru-RU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6" name="Picture 2" descr="http://te.zavantag.com/tw_files2/urls_37/23/d-22903/22903_html_3323727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9812" y="908720"/>
            <a:ext cx="3211579" cy="31396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80"/>
                            </p:stCondLst>
                            <p:childTnLst>
                              <p:par>
                                <p:cTn id="1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305800" cy="83671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Использованные материалы:</a:t>
            </a:r>
            <a:endParaRPr lang="ru-RU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23528" y="764704"/>
            <a:ext cx="86044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http://www.simplybeauty.ru/images/upload/belok-v-produktah-pitaniya_0_4.jpg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-белки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23528" y="1340768"/>
            <a:ext cx="51125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http://dietaprosto.ru/uploads/457.jpg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жиры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23528" y="1700808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http://sportmashina.com/images/articles/img_item_402.jpg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- углеводы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23528" y="1988840"/>
            <a:ext cx="8316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5"/>
              </a:rPr>
              <a:t>http://</a:t>
            </a:r>
            <a:r>
              <a:rPr lang="ru-RU" dirty="0" err="1" smtClean="0">
                <a:hlinkClick r:id="rId5"/>
              </a:rPr>
              <a:t>очки-бейтса.рф</a:t>
            </a:r>
            <a:r>
              <a:rPr lang="ru-RU" dirty="0" smtClean="0">
                <a:hlinkClick r:id="rId5"/>
              </a:rPr>
              <a:t>/</a:t>
            </a:r>
            <a:r>
              <a:rPr lang="en-US" dirty="0" smtClean="0">
                <a:hlinkClick r:id="rId5"/>
              </a:rPr>
              <a:t>images/stories/RISUNKI/piramida-pitania.jpg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- пирамида питания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23528" y="2564904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6"/>
              </a:rPr>
              <a:t>http://beauty-women.ru/uploads/posts/2009-05/1241198369_5454554.jpg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- тарелка питания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1520" y="3140968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7"/>
              </a:rPr>
              <a:t>http://detskoe-menu.ru/images/makarony-s-syrom.jpg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- макароны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1520" y="3861048"/>
            <a:ext cx="5140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8"/>
              </a:rPr>
              <a:t>http://detskoe-menu.ru/images/borsh.jpg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- борщ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23528" y="3501008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9"/>
              </a:rPr>
              <a:t>http://detskoe-menu.ru/images/zapekanka1.jpg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- запеканка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23528" y="4149080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10"/>
              </a:rPr>
              <a:t>http://detskoe-menu.ru/images/yogurt.jpg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- йогурт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23528" y="4437112"/>
            <a:ext cx="57606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11"/>
              </a:rPr>
              <a:t>http://detskoe-menu.ru/images/manty.gif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-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манты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23528" y="4725144"/>
            <a:ext cx="5328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12"/>
              </a:rPr>
              <a:t>http://detskoe-menu.ru/images/omlet.jpg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- омлет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95536" y="5013176"/>
            <a:ext cx="8748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hlinkClick r:id="rId13"/>
              </a:rPr>
              <a:t>http://detskoe-menu.ru/images/ris1.jpg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- рис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23528" y="5301208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14"/>
              </a:rPr>
              <a:t>http://www.vseodetyah.com/editorfiles/molochnye-produkty.jpg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- молоко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51520" y="5661248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15"/>
              </a:rPr>
              <a:t>http://www.vseodetyah.com/editorfiles/zlaki.jpg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- злаки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51520" y="5949280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16"/>
              </a:rPr>
              <a:t>http://www.vseodetyah.com/editorfiles/yaica.jpg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- яйца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23528" y="6309320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17"/>
              </a:rPr>
              <a:t>http://www.vseodetyah.com/editorfiles/myaso.jpg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- мясо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5517232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http://beauty-in-health.net/stihi/stihi-o-zdorovom-obraze-zhizni/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- стихи о витаминах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3140968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http://nsc.1september.ru/article.php?ID=200601904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– стих про овощи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95536" y="836712"/>
            <a:ext cx="61926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http://www.vseodetyah.com/editorfiles/ryba.jpg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- рыба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67544" y="1196752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5"/>
              </a:rPr>
              <a:t>http://www.vseodetyah.com/editorfiles/ovoshi.jpg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- овощи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67544" y="1556792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6"/>
              </a:rPr>
              <a:t>http://www.vseodetyah.com/editorfiles/frukty(2).jpg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- фрукты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67544" y="1916832"/>
            <a:ext cx="61926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7"/>
              </a:rPr>
              <a:t>http://www.vseodetyah.com/editorfiles/orehi(1).jpg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- орехи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67544" y="2276872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8"/>
              </a:rPr>
              <a:t>http://www.vseodetyah.com/editorfiles/soki.jpg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- соки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95536" y="2564904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9"/>
              </a:rPr>
              <a:t>http://foodsafety.com.ua/wp-content/uploads/2013/01/poleznye-produkty-300x240.jpg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- полезные продукты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23528" y="3429000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10"/>
              </a:rPr>
              <a:t>http://mediasubs.ru/group//uploads/ly/lyalka/image2/tODMyZWU0.jpg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- витамины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23528" y="4005064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11"/>
              </a:rPr>
              <a:t>http://te.zavantag.com/tw_files2/urls_37/23/d-22903/22903_html_3323727c.png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- картинка здоровье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95536" y="4581128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12"/>
              </a:rPr>
              <a:t>http://vitamarg.com/f/img12/20-produktov-zdorovia.jpg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- здоровое питание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5536" y="4941168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13"/>
              </a:rPr>
              <a:t>http://mamanja.ru/wp-content/uploads/2011/07/Jenskiy-sait25-300x292.jpg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-  таблица витаминов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019464"/>
            <a:ext cx="8229600" cy="782960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accent4">
                    <a:lumMod val="75000"/>
                  </a:schemeClr>
                </a:solidFill>
                <a:effectLst/>
                <a:latin typeface="+mn-lt"/>
              </a:rPr>
              <a:t>Задачи:</a:t>
            </a:r>
            <a:endParaRPr lang="ru-RU" b="1" dirty="0">
              <a:solidFill>
                <a:schemeClr val="accent4">
                  <a:lumMod val="75000"/>
                </a:schemeClr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708920"/>
            <a:ext cx="8229600" cy="4389120"/>
          </a:xfrm>
        </p:spPr>
        <p:txBody>
          <a:bodyPr/>
          <a:lstStyle/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углубить знания учащихся о полезной и качественной  пище и ее положительном влиянии на сохранение и укрепления здоровья детей;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учить планировать свои действия по определению качества пищи;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воспитывать стремление беречь свое здоровье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39552" y="332656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400" b="1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Цель:</a:t>
            </a:r>
            <a:endParaRPr lang="ru-RU" b="1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40894" y="1475656"/>
            <a:ext cx="58269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формирование здорового питания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16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305800" cy="1143000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Ассоциативный куст «Здоровье»</a:t>
            </a:r>
            <a:endParaRPr lang="ru-RU" sz="4400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699792" y="2708920"/>
            <a:ext cx="3600400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ЗДОРОВЬЕ</a:t>
            </a: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2132856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СПОРТ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3645024"/>
            <a:ext cx="1121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РЕЖИМ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59632" y="4581128"/>
            <a:ext cx="1269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ЗАРЯДКА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91880" y="5013176"/>
            <a:ext cx="1637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ВИТАМИНЫ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40152" y="4869160"/>
            <a:ext cx="1988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ЗАКАЛИВАНИЕ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20272" y="3717032"/>
            <a:ext cx="1195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СОЛНЦЕ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44208" y="2276872"/>
            <a:ext cx="1142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ВОЗДУХ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11960" y="1772816"/>
            <a:ext cx="844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ВОДА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6228184" y="2636912"/>
            <a:ext cx="36004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300192" y="3789040"/>
            <a:ext cx="648072" cy="1440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724128" y="4149080"/>
            <a:ext cx="720080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4427984" y="436510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2267744" y="4077072"/>
            <a:ext cx="648072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>
            <a:off x="1763688" y="3501008"/>
            <a:ext cx="864096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V="1">
            <a:off x="4644008" y="213285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H="1" flipV="1">
            <a:off x="2339752" y="2492896"/>
            <a:ext cx="72008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4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4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2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480"/>
                            </p:stCondLst>
                            <p:childTnLst>
                              <p:par>
                                <p:cTn id="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40"/>
                            </p:stCondLst>
                            <p:childTnLst>
                              <p:par>
                                <p:cTn id="4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160"/>
                            </p:stCondLst>
                            <p:childTnLst>
                              <p:par>
                                <p:cTn id="4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400"/>
                            </p:stCondLst>
                            <p:childTnLst>
                              <p:par>
                                <p:cTn id="5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Кроссворд «Здоровье»</a:t>
            </a:r>
            <a:endParaRPr lang="ru-RU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2799580"/>
              </p:ext>
            </p:extLst>
          </p:nvPr>
        </p:nvGraphicFramePr>
        <p:xfrm>
          <a:off x="539552" y="1196752"/>
          <a:ext cx="8229606" cy="29879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7829"/>
                <a:gridCol w="587829"/>
                <a:gridCol w="587829"/>
                <a:gridCol w="587829"/>
                <a:gridCol w="587829"/>
                <a:gridCol w="587829"/>
                <a:gridCol w="587829"/>
                <a:gridCol w="587829"/>
                <a:gridCol w="587829"/>
                <a:gridCol w="587829"/>
                <a:gridCol w="587829"/>
                <a:gridCol w="587829"/>
                <a:gridCol w="587829"/>
                <a:gridCol w="58782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baseline="300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ru-RU" b="1" baseline="30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з</a:t>
                      </a:r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baseline="300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ru-RU" b="1" baseline="30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д</a:t>
                      </a:r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2117">
                <a:tc rowSpan="3" gridSpan="3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 b="1" baseline="30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baseline="300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ru-RU" b="1" baseline="30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о</a:t>
                      </a:r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70840">
                <a:tc gridSpan="3" vMerge="1">
                  <a:txBody>
                    <a:bodyPr/>
                    <a:lstStyle/>
                    <a:p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baseline="300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4</a:t>
                      </a:r>
                      <a:r>
                        <a:rPr lang="ru-RU" b="1" baseline="30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ru-RU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endParaRPr lang="ru-RU" b="1" baseline="30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р</a:t>
                      </a:r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 gridSpan="3" vMerge="1">
                  <a:txBody>
                    <a:bodyPr/>
                    <a:lstStyle/>
                    <a:p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 vMerge="1">
                  <a:txBody>
                    <a:bodyPr/>
                    <a:lstStyle/>
                    <a:p>
                      <a:endParaRPr lang="ru-RU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T w="12700" cmpd="sng">
                      <a:noFill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baseline="300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5</a:t>
                      </a:r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 о</a:t>
                      </a:r>
                      <a:endParaRPr lang="ru-RU" b="1" baseline="30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370840">
                <a:tc rowSpan="3" gridSpan="2">
                  <a:txBody>
                    <a:bodyPr/>
                    <a:lstStyle/>
                    <a:p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T w="12700" cmpd="sng">
                      <a:noFill/>
                    </a:lnT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baseline="300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6 </a:t>
                      </a:r>
                      <a:r>
                        <a:rPr lang="ru-RU" b="1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ru-RU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в</a:t>
                      </a:r>
                      <a:endParaRPr lang="ru-RU" b="1" baseline="30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baseline="300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7</a:t>
                      </a:r>
                      <a:endParaRPr lang="ru-RU" b="1" baseline="30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baseline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ь</a:t>
                      </a:r>
                      <a:endParaRPr lang="ru-RU" b="1" baseline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baseline="300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8</a:t>
                      </a:r>
                      <a:endParaRPr lang="ru-RU" b="1" baseline="300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endParaRPr lang="ru-RU" b="1" baseline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е</a:t>
                      </a:r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 vMerge="1">
                  <a:txBody>
                    <a:bodyPr/>
                    <a:lstStyle/>
                    <a:p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23528" y="4293096"/>
            <a:ext cx="84249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1600" dirty="0" smtClean="0">
                <a:solidFill>
                  <a:srgbClr val="0066CC"/>
                </a:solidFill>
                <a:latin typeface="Verdana" pitchFamily="34" charset="0"/>
              </a:rPr>
              <a:t>1.Воздух, вода, солнце закаливают ...</a:t>
            </a:r>
          </a:p>
          <a:p>
            <a:r>
              <a:rPr lang="ru-RU" sz="1600" dirty="0" smtClean="0">
                <a:solidFill>
                  <a:srgbClr val="0066CC"/>
                </a:solidFill>
                <a:latin typeface="Verdana" pitchFamily="34" charset="0"/>
              </a:rPr>
              <a:t>2.Комплекс упражнений, которые проводятся  в утреннее время.</a:t>
            </a:r>
          </a:p>
          <a:p>
            <a:r>
              <a:rPr lang="ru-RU" sz="1600" dirty="0" smtClean="0">
                <a:solidFill>
                  <a:srgbClr val="0066CC"/>
                </a:solidFill>
                <a:latin typeface="Verdana" pitchFamily="34" charset="0"/>
              </a:rPr>
              <a:t>3.Знаменитый сказочный доктор ...</a:t>
            </a:r>
          </a:p>
          <a:p>
            <a:r>
              <a:rPr lang="ru-RU" sz="1600" dirty="0" smtClean="0">
                <a:solidFill>
                  <a:srgbClr val="0066CC"/>
                </a:solidFill>
                <a:latin typeface="Verdana" pitchFamily="34" charset="0"/>
              </a:rPr>
              <a:t>4. Очень полезная еда, которая растёт на деревьях</a:t>
            </a:r>
          </a:p>
          <a:p>
            <a:r>
              <a:rPr lang="ru-RU" sz="1600" dirty="0" smtClean="0">
                <a:solidFill>
                  <a:srgbClr val="0066CC"/>
                </a:solidFill>
                <a:latin typeface="Verdana" pitchFamily="34" charset="0"/>
              </a:rPr>
              <a:t>5. Двигательная активность на свежем воздухе.</a:t>
            </a:r>
          </a:p>
          <a:p>
            <a:r>
              <a:rPr lang="ru-RU" sz="1600" dirty="0" smtClean="0">
                <a:solidFill>
                  <a:srgbClr val="0066CC"/>
                </a:solidFill>
                <a:latin typeface="Verdana" pitchFamily="34" charset="0"/>
              </a:rPr>
              <a:t>6.Питательное вещество, которое содержится в овощах и фруктах.</a:t>
            </a:r>
          </a:p>
          <a:p>
            <a:r>
              <a:rPr lang="ru-RU" sz="1600" dirty="0" smtClean="0">
                <a:solidFill>
                  <a:srgbClr val="0066CC"/>
                </a:solidFill>
                <a:latin typeface="Verdana" pitchFamily="34" charset="0"/>
              </a:rPr>
              <a:t>7. Частота сердцебиения.</a:t>
            </a:r>
          </a:p>
          <a:p>
            <a:r>
              <a:rPr lang="ru-RU" sz="1600" dirty="0" smtClean="0">
                <a:solidFill>
                  <a:srgbClr val="0066CC"/>
                </a:solidFill>
                <a:latin typeface="Verdana" pitchFamily="34" charset="0"/>
              </a:rPr>
              <a:t>8. Соблюдение чистоты тела, одежды, жилища.</a:t>
            </a:r>
          </a:p>
          <a:p>
            <a:endParaRPr lang="ru-RU" sz="1600" dirty="0" smtClean="0">
              <a:solidFill>
                <a:srgbClr val="0066CC"/>
              </a:solidFill>
              <a:latin typeface="Verdana" pitchFamily="34" charset="0"/>
            </a:endParaRPr>
          </a:p>
          <a:p>
            <a:endParaRPr lang="ru-RU" dirty="0" smtClean="0">
              <a:solidFill>
                <a:srgbClr val="0066CC"/>
              </a:solidFill>
              <a:latin typeface="Verdana" pitchFamily="34" charset="0"/>
            </a:endParaRPr>
          </a:p>
          <a:p>
            <a:endParaRPr lang="ru-RU" dirty="0" smtClean="0">
              <a:solidFill>
                <a:srgbClr val="0066CC"/>
              </a:solidFill>
              <a:latin typeface="Verdana" pitchFamily="34" charset="0"/>
            </a:endParaRPr>
          </a:p>
          <a:p>
            <a:pPr marL="342900" indent="-342900">
              <a:buAutoNum type="arabicPeriod"/>
            </a:pPr>
            <a:endParaRPr lang="ru-RU" dirty="0" smtClean="0">
              <a:solidFill>
                <a:srgbClr val="0066CC"/>
              </a:solidFill>
              <a:latin typeface="Verdana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980728"/>
            <a:ext cx="66967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</a:rPr>
              <a:t>Если хочешь быть здоровым,</a:t>
            </a:r>
          </a:p>
          <a:p>
            <a:pPr algn="ctr"/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</a:rPr>
              <a:t>Обойтись без докторов –</a:t>
            </a:r>
          </a:p>
          <a:p>
            <a:pPr algn="ctr"/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</a:rPr>
              <a:t>Закаляйся, умывайся,</a:t>
            </a:r>
          </a:p>
          <a:p>
            <a:pPr algn="ctr"/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</a:rPr>
              <a:t>Здоровым питанием занимайся.</a:t>
            </a:r>
            <a:endParaRPr lang="ru-RU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9698" name="Picture 2" descr="20 &amp;scy;&amp;acy;&amp;mcy;&amp;ycy;&amp;khcy; &amp;pcy;&amp;ocy;&amp;lcy;&amp;iecy;&amp;zcy;&amp;ncy;&amp;ycy;&amp;khcy; &amp;pcy;&amp;rcy;&amp;ocy;&amp;dcy;&amp;ucy;&amp;kcy;&amp;tcy;&amp;ocy;&amp;vcy; &amp;pcy;&amp;icy;&amp;tcy;&amp;acy;&amp;ncy;&amp;icy;&amp;yacy; &amp;dcy;&amp;lcy;&amp;yacy; &amp;zcy;&amp;dcy;&amp;ocy;&amp;rcy;&amp;ocy;&amp;vcy;&amp;softcy;&amp;ya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005064"/>
            <a:ext cx="3810000" cy="2428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60"/>
                            </p:stCondLst>
                            <p:childTnLst>
                              <p:par>
                                <p:cTn id="1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" dur="1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Принципы здорового питания</a:t>
            </a:r>
            <a:endParaRPr lang="ru-RU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2258" y="2348880"/>
            <a:ext cx="29224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</a:rPr>
              <a:t>Умеренность</a:t>
            </a:r>
            <a:endParaRPr lang="ru-RU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43808" y="3501008"/>
            <a:ext cx="30980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</a:rPr>
              <a:t>Разнообразие</a:t>
            </a:r>
            <a:endParaRPr lang="ru-RU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36096" y="2348880"/>
            <a:ext cx="34734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</a:rPr>
              <a:t>Режим питания</a:t>
            </a:r>
            <a:endParaRPr lang="ru-RU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Picture 7" descr="j01992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284984"/>
            <a:ext cx="1801812" cy="1989138"/>
          </a:xfrm>
          <a:prstGeom prst="rect">
            <a:avLst/>
          </a:prstGeom>
          <a:noFill/>
        </p:spPr>
      </p:pic>
      <p:pic>
        <p:nvPicPr>
          <p:cNvPr id="7" name="Picture 12" descr="j01980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4509120"/>
            <a:ext cx="2087563" cy="1563688"/>
          </a:xfrm>
          <a:prstGeom prst="rect">
            <a:avLst/>
          </a:prstGeom>
          <a:noFill/>
        </p:spPr>
      </p:pic>
      <p:pic>
        <p:nvPicPr>
          <p:cNvPr id="8" name="Picture 14" descr="j02341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3284984"/>
            <a:ext cx="1614487" cy="1717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48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chemeClr val="accent4">
                    <a:lumMod val="75000"/>
                  </a:schemeClr>
                </a:solidFill>
                <a:effectLst/>
                <a:latin typeface="+mn-lt"/>
              </a:rPr>
              <a:t>Какое питание правильное?</a:t>
            </a:r>
            <a:br>
              <a:rPr lang="ru-RU" sz="4400" b="1" dirty="0" smtClean="0">
                <a:solidFill>
                  <a:schemeClr val="accent4">
                    <a:lumMod val="75000"/>
                  </a:schemeClr>
                </a:solidFill>
                <a:effectLst/>
                <a:latin typeface="+mn-lt"/>
              </a:rPr>
            </a:br>
            <a:endParaRPr lang="ru-RU" b="1" dirty="0">
              <a:solidFill>
                <a:schemeClr val="accent4">
                  <a:lumMod val="75000"/>
                </a:schemeClr>
              </a:solidFill>
              <a:effectLst/>
              <a:latin typeface="+mn-lt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23850" y="1844675"/>
            <a:ext cx="4032250" cy="326231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>Разнообразное</a:t>
            </a:r>
          </a:p>
          <a:p>
            <a:pPr algn="ctr">
              <a:spcBef>
                <a:spcPct val="50000"/>
              </a:spcBef>
            </a:pP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>Богатое овощами и фруктами</a:t>
            </a:r>
          </a:p>
          <a:p>
            <a:pPr algn="ctr">
              <a:spcBef>
                <a:spcPct val="50000"/>
              </a:spcBef>
            </a:pP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>Регулярное</a:t>
            </a:r>
          </a:p>
          <a:p>
            <a:pPr algn="ctr">
              <a:spcBef>
                <a:spcPct val="50000"/>
              </a:spcBef>
            </a:pP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>Без спешки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716463" y="1844824"/>
            <a:ext cx="4176017" cy="280076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>Однообразное</a:t>
            </a:r>
          </a:p>
          <a:p>
            <a:pPr algn="ctr">
              <a:spcBef>
                <a:spcPct val="50000"/>
              </a:spcBef>
            </a:pP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>Богатое сладостями</a:t>
            </a:r>
          </a:p>
          <a:p>
            <a:pPr algn="ctr">
              <a:spcBef>
                <a:spcPct val="50000"/>
              </a:spcBef>
            </a:pP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>От случая к случаю</a:t>
            </a:r>
          </a:p>
          <a:p>
            <a:pPr algn="ctr">
              <a:spcBef>
                <a:spcPct val="50000"/>
              </a:spcBef>
            </a:pP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>Второпях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24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Все продукты состоят из жиров, белков и углеводов.</a:t>
            </a:r>
            <a:endParaRPr lang="ru-RU" b="1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</a:rPr>
              <a:t>Белки </a:t>
            </a: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</a:rPr>
              <a:t>–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 «кирпичики» для   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строительства клеток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</a:rPr>
              <a:t>Жиры 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– продовольственные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топливные склады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</a:rPr>
              <a:t>Углеводы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- топливо 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для клеток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844824"/>
            <a:ext cx="273630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 descr="C:\Users\Svetlana\Desktop\45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3356992"/>
            <a:ext cx="2736304" cy="1296144"/>
          </a:xfrm>
          <a:prstGeom prst="rect">
            <a:avLst/>
          </a:prstGeom>
          <a:noFill/>
        </p:spPr>
      </p:pic>
      <p:pic>
        <p:nvPicPr>
          <p:cNvPr id="1028" name="Picture 4" descr="C:\Users\Svetlana\Desktop\img_item_40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4905873"/>
            <a:ext cx="2808312" cy="15688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80"/>
                            </p:stCondLst>
                            <p:childTnLst>
                              <p:par>
                                <p:cTn id="1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80"/>
                            </p:stCondLst>
                            <p:childTnLst>
                              <p:par>
                                <p:cTn id="1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80"/>
                            </p:stCondLst>
                            <p:childTnLst>
                              <p:par>
                                <p:cTn id="1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417" y="18864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Питание будет правильным, если:</a:t>
            </a:r>
            <a:endParaRPr lang="ru-RU" sz="4400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9144000" cy="5445224"/>
          </a:xfrm>
        </p:spPr>
        <p:txBody>
          <a:bodyPr>
            <a:noAutofit/>
          </a:bodyPr>
          <a:lstStyle/>
          <a:p>
            <a:pPr>
              <a:buClr>
                <a:schemeClr val="accent6">
                  <a:lumMod val="75000"/>
                </a:schemeClr>
              </a:buClr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Употреблять разнообразную пищу;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Соблюдать санитарно-гигиенические правила приготовления пищи и </a:t>
            </a:r>
            <a:r>
              <a:rPr lang="ru-RU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хранения пищевых продуктов;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Принимать пищу регулярно;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Учитываются национальные, </a:t>
            </a:r>
          </a:p>
          <a:p>
            <a:pPr>
              <a:buClr>
                <a:schemeClr val="accent6">
                  <a:lumMod val="75000"/>
                </a:schemeClr>
              </a:buClr>
              <a:buNone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   климатические и сезонные </a:t>
            </a:r>
          </a:p>
          <a:p>
            <a:pPr>
              <a:buClr>
                <a:schemeClr val="accent6">
                  <a:lumMod val="75000"/>
                </a:schemeClr>
              </a:buClr>
              <a:buNone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    особенности;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Учитываются возрастные </a:t>
            </a:r>
          </a:p>
          <a:p>
            <a:pPr>
              <a:buClr>
                <a:schemeClr val="accent6">
                  <a:lumMod val="75000"/>
                </a:schemeClr>
              </a:buClr>
              <a:buNone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    особенности человека;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Сохраняется нормальный вес  тела.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2" name="Picture 4" descr="C:\Users\Svetlana\Desktop\piramida-pitan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21493" y="2564904"/>
            <a:ext cx="3096344" cy="36092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520"/>
                            </p:stCondLst>
                            <p:childTnLst>
                              <p:par>
                                <p:cTn id="1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8">
      <a:dk1>
        <a:srgbClr val="EEA0B6"/>
      </a:dk1>
      <a:lt1>
        <a:srgbClr val="6BD7AB"/>
      </a:lt1>
      <a:dk2>
        <a:srgbClr val="F19A77"/>
      </a:dk2>
      <a:lt2>
        <a:srgbClr val="F2F644"/>
      </a:lt2>
      <a:accent1>
        <a:srgbClr val="FF7C80"/>
      </a:accent1>
      <a:accent2>
        <a:srgbClr val="FF6600"/>
      </a:accent2>
      <a:accent3>
        <a:srgbClr val="FFCC66"/>
      </a:accent3>
      <a:accent4>
        <a:srgbClr val="5769EB"/>
      </a:accent4>
      <a:accent5>
        <a:srgbClr val="00CC66"/>
      </a:accent5>
      <a:accent6>
        <a:srgbClr val="FB3817"/>
      </a:accent6>
      <a:hlink>
        <a:srgbClr val="29DB53"/>
      </a:hlink>
      <a:folHlink>
        <a:srgbClr val="F8674A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623</TotalTime>
  <Words>594</Words>
  <Application>Microsoft Office PowerPoint</Application>
  <PresentationFormat>Экран (4:3)</PresentationFormat>
  <Paragraphs>160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Поток</vt:lpstr>
      <vt:lpstr>Здоровое питание</vt:lpstr>
      <vt:lpstr>Задачи:</vt:lpstr>
      <vt:lpstr>Ассоциативный куст «Здоровье»</vt:lpstr>
      <vt:lpstr>Кроссворд «Здоровье»</vt:lpstr>
      <vt:lpstr>Презентация PowerPoint</vt:lpstr>
      <vt:lpstr>Принципы здорового питания</vt:lpstr>
      <vt:lpstr>Какое питание правильное? </vt:lpstr>
      <vt:lpstr>Все продукты состоят из жиров, белков и углеводов.</vt:lpstr>
      <vt:lpstr>Питание будет правильным, если:</vt:lpstr>
      <vt:lpstr>Тарелка здорового питания</vt:lpstr>
      <vt:lpstr>Витамины – источники жизни?</vt:lpstr>
      <vt:lpstr>Презентация PowerPoint</vt:lpstr>
      <vt:lpstr>Витамины</vt:lpstr>
      <vt:lpstr>Работа в группах</vt:lpstr>
      <vt:lpstr>Чем полезны эти продукты?</vt:lpstr>
      <vt:lpstr>Презентация PowerPoint</vt:lpstr>
      <vt:lpstr>Презентация PowerPoint</vt:lpstr>
      <vt:lpstr>Использованные материалы: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ЗдороВое питание</dc:title>
  <dc:creator>Svetlana</dc:creator>
  <cp:lastModifiedBy>Пользователь</cp:lastModifiedBy>
  <cp:revision>56</cp:revision>
  <dcterms:created xsi:type="dcterms:W3CDTF">2013-04-20T16:59:48Z</dcterms:created>
  <dcterms:modified xsi:type="dcterms:W3CDTF">2020-04-16T04:40:12Z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595478</vt:lpwstr>
  </property>
  <property fmtid="{D5CDD505-2E9C-101B-9397-08002B2CF9AE}" pid="3" name="NXPowerLiteSettings">
    <vt:lpwstr>E6000400038000</vt:lpwstr>
  </property>
  <property fmtid="{D5CDD505-2E9C-101B-9397-08002B2CF9AE}" pid="4" name="NXPowerLiteVersion">
    <vt:lpwstr>D4.3.1</vt:lpwstr>
  </property>
</Properties>
</file>