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73" r:id="rId4"/>
    <p:sldId id="272" r:id="rId5"/>
    <p:sldId id="275" r:id="rId6"/>
    <p:sldId id="269" r:id="rId7"/>
    <p:sldId id="268" r:id="rId8"/>
    <p:sldId id="258" r:id="rId9"/>
    <p:sldId id="259" r:id="rId10"/>
    <p:sldId id="260" r:id="rId11"/>
    <p:sldId id="271" r:id="rId12"/>
    <p:sldId id="274" r:id="rId13"/>
    <p:sldId id="276" r:id="rId14"/>
    <p:sldId id="261" r:id="rId15"/>
    <p:sldId id="266" r:id="rId16"/>
    <p:sldId id="265" r:id="rId17"/>
    <p:sldId id="270" r:id="rId18"/>
    <p:sldId id="257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8" autoAdjust="0"/>
  </p:normalViewPr>
  <p:slideViewPr>
    <p:cSldViewPr>
      <p:cViewPr>
        <p:scale>
          <a:sx n="58" d="100"/>
          <a:sy n="58" d="100"/>
        </p:scale>
        <p:origin x="-1278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3" name="TextBox 2"/>
          <p:cNvSpPr txBox="1"/>
          <p:nvPr userDrawn="1"/>
        </p:nvSpPr>
        <p:spPr>
          <a:xfrm>
            <a:off x="7380312" y="6270188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llegretto Script One" panose="03000605070000090002" pitchFamily="66" charset="-52"/>
              </a:rPr>
              <a:t>Квитка С. С.</a:t>
            </a:r>
            <a:endParaRPr lang="ru-RU" sz="2000" dirty="0">
              <a:latin typeface="Allegretto Script One" panose="03000605070000090002" pitchFamily="66" charset="-52"/>
            </a:endParaRPr>
          </a:p>
        </p:txBody>
      </p:sp>
      <p:sp>
        <p:nvSpPr>
          <p:cNvPr id="4" name="Половина рамки 3"/>
          <p:cNvSpPr/>
          <p:nvPr userDrawn="1"/>
        </p:nvSpPr>
        <p:spPr>
          <a:xfrm rot="10800000">
            <a:off x="6227122" y="3106546"/>
            <a:ext cx="2915816" cy="3751454"/>
          </a:xfrm>
          <a:prstGeom prst="halfFrame">
            <a:avLst>
              <a:gd name="adj1" fmla="val 8133"/>
              <a:gd name="adj2" fmla="val 8133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 userDrawn="1"/>
        </p:nvSpPr>
        <p:spPr>
          <a:xfrm rot="10800000" flipH="1">
            <a:off x="0" y="3106546"/>
            <a:ext cx="2915816" cy="3751454"/>
          </a:xfrm>
          <a:prstGeom prst="halfFrame">
            <a:avLst>
              <a:gd name="adj1" fmla="val 7573"/>
              <a:gd name="adj2" fmla="val 7573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etskoe-menu.ru/images/borsh.jpg" TargetMode="External"/><Relationship Id="rId13" Type="http://schemas.openxmlformats.org/officeDocument/2006/relationships/hyperlink" Target="http://detskoe-menu.ru/images/ris1.jpg" TargetMode="External"/><Relationship Id="rId3" Type="http://schemas.openxmlformats.org/officeDocument/2006/relationships/hyperlink" Target="http://dietaprosto.ru/uploads/457.jpg" TargetMode="External"/><Relationship Id="rId7" Type="http://schemas.openxmlformats.org/officeDocument/2006/relationships/hyperlink" Target="http://detskoe-menu.ru/images/makarony-s-syrom.jpg" TargetMode="External"/><Relationship Id="rId12" Type="http://schemas.openxmlformats.org/officeDocument/2006/relationships/hyperlink" Target="http://detskoe-menu.ru/images/omlet.jpg" TargetMode="External"/><Relationship Id="rId17" Type="http://schemas.openxmlformats.org/officeDocument/2006/relationships/hyperlink" Target="http://www.vseodetyah.com/editorfiles/myaso.jpg" TargetMode="External"/><Relationship Id="rId2" Type="http://schemas.openxmlformats.org/officeDocument/2006/relationships/hyperlink" Target="http://www.simplybeauty.ru/images/upload/belok-v-produktah-pitaniya_0_4.jpg" TargetMode="External"/><Relationship Id="rId16" Type="http://schemas.openxmlformats.org/officeDocument/2006/relationships/hyperlink" Target="http://www.vseodetyah.com/editorfiles/yaica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eauty-women.ru/uploads/posts/2009-05/1241198369_5454554.jpg" TargetMode="External"/><Relationship Id="rId11" Type="http://schemas.openxmlformats.org/officeDocument/2006/relationships/hyperlink" Target="http://detskoe-menu.ru/images/manty.gif" TargetMode="External"/><Relationship Id="rId5" Type="http://schemas.openxmlformats.org/officeDocument/2006/relationships/hyperlink" Target="http://&#1086;&#1095;&#1082;&#1080;-&#1073;&#1077;&#1081;&#1090;&#1089;&#1072;.&#1088;&#1092;/images/stories/RISUNKI/piramida-pitania.jpg" TargetMode="External"/><Relationship Id="rId15" Type="http://schemas.openxmlformats.org/officeDocument/2006/relationships/hyperlink" Target="http://www.vseodetyah.com/editorfiles/zlaki.jpg" TargetMode="External"/><Relationship Id="rId10" Type="http://schemas.openxmlformats.org/officeDocument/2006/relationships/hyperlink" Target="http://detskoe-menu.ru/images/yogurt.jpg" TargetMode="External"/><Relationship Id="rId4" Type="http://schemas.openxmlformats.org/officeDocument/2006/relationships/hyperlink" Target="http://sportmashina.com/images/articles/img_item_402.jpg" TargetMode="External"/><Relationship Id="rId9" Type="http://schemas.openxmlformats.org/officeDocument/2006/relationships/hyperlink" Target="http://detskoe-menu.ru/images/zapekanka1.jpg" TargetMode="External"/><Relationship Id="rId14" Type="http://schemas.openxmlformats.org/officeDocument/2006/relationships/hyperlink" Target="http://www.vseodetyah.com/editorfiles/molochnye-produkty.jpg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odetyah.com/editorfiles/soki.jpg" TargetMode="External"/><Relationship Id="rId13" Type="http://schemas.openxmlformats.org/officeDocument/2006/relationships/hyperlink" Target="http://mamanja.ru/wp-content/uploads/2011/07/Jenskiy-sait25-300x292.jpg" TargetMode="External"/><Relationship Id="rId3" Type="http://schemas.openxmlformats.org/officeDocument/2006/relationships/hyperlink" Target="http://nsc.1september.ru/article.php?ID=200601904" TargetMode="External"/><Relationship Id="rId7" Type="http://schemas.openxmlformats.org/officeDocument/2006/relationships/hyperlink" Target="http://www.vseodetyah.com/editorfiles/orehi(1).jpg" TargetMode="External"/><Relationship Id="rId12" Type="http://schemas.openxmlformats.org/officeDocument/2006/relationships/hyperlink" Target="http://vitamarg.com/f/img12/20-produktov-zdorovia.jpg" TargetMode="External"/><Relationship Id="rId2" Type="http://schemas.openxmlformats.org/officeDocument/2006/relationships/hyperlink" Target="http://beauty-in-health.net/stihi/stihi-o-zdorovom-obraze-zhizn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seodetyah.com/editorfiles/frukty(2).jpg" TargetMode="External"/><Relationship Id="rId11" Type="http://schemas.openxmlformats.org/officeDocument/2006/relationships/hyperlink" Target="http://te.zavantag.com/tw_files2/urls_37/23/d-22903/22903_html_3323727c.png" TargetMode="External"/><Relationship Id="rId5" Type="http://schemas.openxmlformats.org/officeDocument/2006/relationships/hyperlink" Target="http://www.vseodetyah.com/editorfiles/ovoshi.jpg" TargetMode="External"/><Relationship Id="rId10" Type="http://schemas.openxmlformats.org/officeDocument/2006/relationships/hyperlink" Target="http://mediasubs.ru/group/uploads/ly/lyalka/image2/tODMyZWU0.jpg" TargetMode="External"/><Relationship Id="rId4" Type="http://schemas.openxmlformats.org/officeDocument/2006/relationships/hyperlink" Target="http://www.vseodetyah.com/editorfiles/ryba.jpg" TargetMode="External"/><Relationship Id="rId9" Type="http://schemas.openxmlformats.org/officeDocument/2006/relationships/hyperlink" Target="http://foodsafety.com.ua/wp-content/uploads/2013/01/poleznye-produkty-300x24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80920" cy="1800200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Здоровое питание</a:t>
            </a:r>
            <a:endParaRPr lang="ru-RU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3472305428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20889"/>
            <a:ext cx="6860040" cy="440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Тарелка здорового питания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Используйте эту диаграмму для формирования правильного баланса питания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Определите, сколько вашего рациона должно быть из каждой группы продуктов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5" name="Picture 3" descr="C:\Users\Svetlana\Desktop\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88632" cy="3506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12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Витамины – источники жизни?</a:t>
            </a:r>
            <a:endParaRPr lang="ru-RU" dirty="0">
              <a:latin typeface="+mn-lt"/>
            </a:endParaRPr>
          </a:p>
        </p:txBody>
      </p:sp>
      <p:pic>
        <p:nvPicPr>
          <p:cNvPr id="28678" name="Picture 6" descr="http://www.trawka.ru/images/vitam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149" y="2410543"/>
            <a:ext cx="2718741" cy="2592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1936972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Без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витаминов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организме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функционирует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ни одна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система. 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1916831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 каждого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витамина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есть свои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особенности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и задачи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 отношении воздействия на организм человека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6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такое витамины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зачем они нужны?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Мы вам всем сейчас расскажем,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Витамины ведь важны!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6926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Чтобы зренье сохранить,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 «А»нужно пить.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Он нам роста добавляет,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Волосы и ногти укрепляет!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728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Если быстро ты устал,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уроках засыпал,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 «В» попей —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Жизнь будет веселей!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иммунную систему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Будем все мы укреплять,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для этого всегда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 «С» принимать!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9249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 простуды помогает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 нам «С» всегда.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Он в капусте и в моркови,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ягодах он и в лимоне!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Кости тоже укрепляй,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 «А» принимай.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Есть он в солнечных лучах,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рыбе, яйцах, овощах!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4077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Витаминный алфавит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Изучи ты с детства.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Чтоб ангину и рахит,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 получить в наследство.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Витаминов очень много,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Как в них разобраться?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 доктору всегда, друзья,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Нужно обращаться!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542076" y="860811"/>
            <a:ext cx="648072" cy="864097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6000" kern="10" spc="-300" normalizeH="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3203848" y="1988840"/>
            <a:ext cx="648072" cy="864096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6000" kern="10" spc="-300" normalizeH="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</a:t>
            </a:r>
          </a:p>
        </p:txBody>
      </p:sp>
      <p:sp>
        <p:nvSpPr>
          <p:cNvPr id="13" name="WordArt 8"/>
          <p:cNvSpPr>
            <a:spLocks noChangeArrowheads="1" noChangeShapeType="1" noTextEdit="1"/>
          </p:cNvSpPr>
          <p:nvPr/>
        </p:nvSpPr>
        <p:spPr bwMode="auto">
          <a:xfrm>
            <a:off x="3719973" y="3201072"/>
            <a:ext cx="615553" cy="864096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6000" kern="10" spc="-300" normalizeH="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</a:t>
            </a:r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8118321" y="3201072"/>
            <a:ext cx="648196" cy="7920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6000" kern="10" spc="-300" normalizeH="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</a:t>
            </a:r>
            <a:endParaRPr lang="ru-RU" sz="6000" kern="10" spc="-300" normalizeH="1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10242" name="Picture 2" descr="http://mediasubs.ru/group/uploads/ly/lyalka/image2/tODMyZWU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301208"/>
            <a:ext cx="1872208" cy="1400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Витамины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0" name="Picture 2" descr="C:\Users\Svetlana\Desktop\poleznye-produkt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651472"/>
            <a:ext cx="3969618" cy="328969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726659"/>
            <a:ext cx="28935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Нормализуют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обмен 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веществ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94116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Участвуют в 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образовании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ферментов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1720472"/>
            <a:ext cx="29382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Способствуют 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лучшему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усвоению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пищевых</a:t>
            </a:r>
          </a:p>
          <a:p>
            <a:pPr algn="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веществ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80"/>
                            </p:stCondLst>
                            <p:childTnLst>
                              <p:par>
                                <p:cTn id="2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Работа в группах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Определите, какие продукты вы будете есть на завтрак, обед и ужин. Объясните свой ​​выбор.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http://detskoe-menu.ru/images/makarony-s-syr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2381250" cy="1581151"/>
          </a:xfrm>
          <a:prstGeom prst="rect">
            <a:avLst/>
          </a:prstGeom>
          <a:noFill/>
        </p:spPr>
      </p:pic>
      <p:pic>
        <p:nvPicPr>
          <p:cNvPr id="6148" name="Picture 4" descr="&amp;Bcy;&amp;ocy;&amp;rcy;&amp;shch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636912"/>
            <a:ext cx="2095500" cy="1584176"/>
          </a:xfrm>
          <a:prstGeom prst="rect">
            <a:avLst/>
          </a:prstGeom>
          <a:noFill/>
        </p:spPr>
      </p:pic>
      <p:pic>
        <p:nvPicPr>
          <p:cNvPr id="6150" name="Picture 6" descr="&amp;Zcy;&amp;acy;&amp;pcy;&amp;iecy;&amp;kcy;&amp;acy;&amp;ncy;&amp;kcy;&amp;acy; &amp;tcy;&amp;vcy;&amp;ocy;&amp;rcy;&amp;ocy;&amp;zhcy;&amp;ncy;&amp;acy;&amp;ya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437112"/>
            <a:ext cx="1943100" cy="1562100"/>
          </a:xfrm>
          <a:prstGeom prst="rect">
            <a:avLst/>
          </a:prstGeom>
          <a:noFill/>
        </p:spPr>
      </p:pic>
      <p:pic>
        <p:nvPicPr>
          <p:cNvPr id="6152" name="Picture 8" descr="&amp;dcy;&amp;ocy;&amp;mcy;&amp;acy;&amp;shcy;&amp;ncy;&amp;icy;&amp;jcy; &amp;jcy;&amp;ocy;&amp;gcy;&amp;ucy;&amp;rcy;&amp;t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708920"/>
            <a:ext cx="952500" cy="1133476"/>
          </a:xfrm>
          <a:prstGeom prst="rect">
            <a:avLst/>
          </a:prstGeom>
          <a:noFill/>
        </p:spPr>
      </p:pic>
      <p:pic>
        <p:nvPicPr>
          <p:cNvPr id="6154" name="Picture 10" descr="&amp;Rcy;&amp;icy;&amp;scy; &amp;scy; &amp;ocy;&amp;vcy;&amp;ocy;&amp;shchcy;&amp;acy;&amp;mcy;&amp;i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4509120"/>
            <a:ext cx="2381250" cy="1971676"/>
          </a:xfrm>
          <a:prstGeom prst="rect">
            <a:avLst/>
          </a:prstGeom>
          <a:noFill/>
        </p:spPr>
      </p:pic>
      <p:pic>
        <p:nvPicPr>
          <p:cNvPr id="6156" name="Picture 12" descr="&amp;Ocy;&amp;mcy;&amp;lcy;&amp;iecy;&amp;tcy; &amp;scy; &amp;tscy;&amp;ucy;&amp;kcy;&amp;icy;&amp;ncy;&amp;i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4580" y="4566664"/>
            <a:ext cx="2381250" cy="1584176"/>
          </a:xfrm>
          <a:prstGeom prst="rect">
            <a:avLst/>
          </a:prstGeom>
          <a:noFill/>
        </p:spPr>
      </p:pic>
      <p:pic>
        <p:nvPicPr>
          <p:cNvPr id="6158" name="Picture 14" descr="&amp;Mcy;&amp;acy;&amp;ncy;&amp;tcy;&amp;ycy; &amp;scy; &amp;mcy;&amp;yacy;&amp;scy;&amp;ocy;&amp;mcy; &amp;icy; &amp;tcy;&amp;ycy;&amp;kcy;&amp;vcy;&amp;ocy;&amp;j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2708920"/>
            <a:ext cx="238125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Чем полезны эти продукты?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4594" name="Picture 18" descr="&amp;Fcy;&amp;rcy;&amp;ucy;&amp;kcy;&amp;tcy;&amp;ycy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36912"/>
            <a:ext cx="2016224" cy="1584176"/>
          </a:xfrm>
          <a:prstGeom prst="rect">
            <a:avLst/>
          </a:prstGeom>
          <a:noFill/>
        </p:spPr>
      </p:pic>
      <p:pic>
        <p:nvPicPr>
          <p:cNvPr id="24582" name="Picture 6" descr="&amp;YAcy;&amp;jcy;&amp;ts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2016224" cy="1368152"/>
          </a:xfrm>
          <a:prstGeom prst="rect">
            <a:avLst/>
          </a:prstGeom>
          <a:noFill/>
        </p:spPr>
      </p:pic>
      <p:pic>
        <p:nvPicPr>
          <p:cNvPr id="24584" name="Picture 8" descr="&amp;Mcy;&amp;yacy;&amp;scy;&amp;o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24744"/>
            <a:ext cx="1944216" cy="1440160"/>
          </a:xfrm>
          <a:prstGeom prst="rect">
            <a:avLst/>
          </a:prstGeom>
          <a:noFill/>
        </p:spPr>
      </p:pic>
      <p:pic>
        <p:nvPicPr>
          <p:cNvPr id="24586" name="Picture 10" descr="&amp;Rcy;&amp;ycy;&amp;bcy;&amp;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708920"/>
            <a:ext cx="2304256" cy="1512168"/>
          </a:xfrm>
          <a:prstGeom prst="rect">
            <a:avLst/>
          </a:prstGeom>
          <a:noFill/>
        </p:spPr>
      </p:pic>
      <p:pic>
        <p:nvPicPr>
          <p:cNvPr id="24588" name="Picture 12" descr="&amp;Ocy;&amp;vcy;&amp;ocy;&amp;shchcy;&amp;i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636912"/>
            <a:ext cx="2016223" cy="1584175"/>
          </a:xfrm>
          <a:prstGeom prst="rect">
            <a:avLst/>
          </a:prstGeom>
          <a:noFill/>
        </p:spPr>
      </p:pic>
      <p:pic>
        <p:nvPicPr>
          <p:cNvPr id="24590" name="Picture 14" descr="&amp;Ocy;&amp;rcy;&amp;iecy;&amp;khcy;&amp;i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293307"/>
            <a:ext cx="2592288" cy="1683568"/>
          </a:xfrm>
          <a:prstGeom prst="rect">
            <a:avLst/>
          </a:prstGeom>
          <a:noFill/>
        </p:spPr>
      </p:pic>
      <p:pic>
        <p:nvPicPr>
          <p:cNvPr id="24592" name="Picture 16" descr="&amp;Scy;&amp;ocy;&amp;kcy;&amp;i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4365104"/>
            <a:ext cx="2592288" cy="1539975"/>
          </a:xfrm>
          <a:prstGeom prst="rect">
            <a:avLst/>
          </a:prstGeom>
          <a:noFill/>
        </p:spPr>
      </p:pic>
      <p:pic>
        <p:nvPicPr>
          <p:cNvPr id="24596" name="Picture 20" descr="&amp;Mcy;&amp;ocy;&amp;lcy;&amp;ocy;&amp;chcy;&amp;ncy;&amp;ycy;&amp;iecy; &amp;pcy;&amp;rcy;&amp;ocy;&amp;dcy;&amp;ucy;&amp;kcy;&amp;tcy;&amp;ycy;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196752"/>
            <a:ext cx="2016224" cy="1440160"/>
          </a:xfrm>
          <a:prstGeom prst="rect">
            <a:avLst/>
          </a:prstGeom>
          <a:noFill/>
        </p:spPr>
      </p:pic>
      <p:pic>
        <p:nvPicPr>
          <p:cNvPr id="24598" name="Picture 22" descr="&amp;Zcy;&amp;lcy;&amp;acy;&amp;kcy;&amp;icy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752" y="1196752"/>
            <a:ext cx="2160239" cy="136815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51520" y="6021288"/>
            <a:ext cx="864096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Назовите опасные продукты питания 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276600" y="476250"/>
            <a:ext cx="55435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Сырые овощи и фрукты по праву считаются наиболее полезными продуктами питания. Они содержат огромное количество витаминов, укрепляют иммунитет, являются отличной профилактикой многих болезней.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708400" y="3172730"/>
            <a:ext cx="4752975" cy="31400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Чтоб здоровым, сильным быть,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Надо овощи любить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Все без исключения. 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В этом нет сомнения!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В каждом польза есть и вкус,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И решить я не берусь: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Кто из вас вкуснее,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Кто из вас нужнее!</a:t>
            </a:r>
          </a:p>
          <a:p>
            <a:pPr algn="ctr"/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Ешьте больше овощей –</a:t>
            </a:r>
            <a:b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 dirty="0">
                <a:solidFill>
                  <a:srgbClr val="006600"/>
                </a:solidFill>
                <a:latin typeface="Bookman Old Style" pitchFamily="18" charset="0"/>
              </a:rPr>
              <a:t>Будете вы здоровей!</a:t>
            </a:r>
          </a:p>
        </p:txBody>
      </p:sp>
      <p:pic>
        <p:nvPicPr>
          <p:cNvPr id="4" name="Picture 3" descr="n_kz_pomidor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28797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0080616_007"/>
          <p:cNvPicPr>
            <a:picLocks noChangeAspect="1" noChangeArrowheads="1"/>
          </p:cNvPicPr>
          <p:nvPr/>
        </p:nvPicPr>
        <p:blipFill>
          <a:blip r:embed="rId3" cstate="print"/>
          <a:srcRect b="119"/>
          <a:stretch>
            <a:fillRect/>
          </a:stretch>
        </p:blipFill>
        <p:spPr bwMode="auto">
          <a:xfrm>
            <a:off x="323850" y="2636838"/>
            <a:ext cx="28797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oroh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</a:blip>
          <a:srcRect r="100" b="71"/>
          <a:stretch>
            <a:fillRect/>
          </a:stretch>
        </p:blipFill>
        <p:spPr bwMode="auto">
          <a:xfrm>
            <a:off x="468313" y="4519613"/>
            <a:ext cx="26638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4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24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24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44824"/>
            <a:ext cx="6606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         Желаю вам цвести,     расти. 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        Копить, крепить      здоровье,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Оно для дальнего пути –главнейшее условие.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te.zavantag.com/tw_files2/urls_37/23/d-22903/22903_html_3323727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812" y="908720"/>
            <a:ext cx="3211579" cy="3139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58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Использованные материалы: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764704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http://www.simplybeauty.ru/images/upload/belok-v-produktah-pitaniya_0_4.jpg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-белки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1340768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http://dietaprosto.ru/uploads/457.jpg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жиры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170080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http://sportmashina.com/images/articles/img_item_402.jpg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углеводы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1988840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ru-RU" dirty="0" err="1" smtClean="0">
                <a:hlinkClick r:id="rId5"/>
              </a:rPr>
              <a:t>очки-бейтса.рф</a:t>
            </a:r>
            <a:r>
              <a:rPr lang="ru-RU" dirty="0" smtClean="0">
                <a:hlinkClick r:id="rId5"/>
              </a:rPr>
              <a:t>/</a:t>
            </a:r>
            <a:r>
              <a:rPr lang="en-US" dirty="0" smtClean="0">
                <a:hlinkClick r:id="rId5"/>
              </a:rPr>
              <a:t>images/stories/RISUNKI/piramida-pitania.jpg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пирамида питания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256490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http://beauty-women.ru/uploads/posts/2009-05/1241198369_5454554.jpg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тарелка питания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3140968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http://detskoe-menu.ru/images/makarony-s-syrom.jpg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макароны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3861048"/>
            <a:ext cx="5140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http://detskoe-menu.ru/images/borsh.jpg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борщ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350100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http://detskoe-menu.ru/images/zapekanka1.jpg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запеканка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414908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http://detskoe-menu.ru/images/yogurt.jpg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йогурт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3528" y="443711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http://detskoe-menu.ru/images/manty.gif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манты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4725144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2"/>
              </a:rPr>
              <a:t>http://detskoe-menu.ru/images/omlet.jpg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омлет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5013176"/>
            <a:ext cx="8748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13"/>
              </a:rPr>
              <a:t>http://detskoe-menu.ru/images/ris1.jpg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рис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530120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4"/>
              </a:rPr>
              <a:t>http://www.vseodetyah.com/editorfiles/molochnye-produkty.jpg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молоко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566124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5"/>
              </a:rPr>
              <a:t>http://www.vseodetyah.com/editorfiles/zlaki.jpg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злаки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1520" y="594928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6"/>
              </a:rPr>
              <a:t>http://www.vseodetyah.com/editorfiles/yaica.jpg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яйца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3528" y="6309320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7"/>
              </a:rPr>
              <a:t>http://www.vseodetyah.com/editorfiles/myaso.jpg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мясо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55172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http://beauty-in-health.net/stihi/stihi-o-zdorovom-obraze-zhizni/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стихи о витаминах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14096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http://nsc.1september.ru/article.php?ID=200601904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стих про овощи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836712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http://www.vseodetyah.com/editorfiles/ryba.jpg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рыба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19675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http://www.vseodetyah.com/editorfiles/ovoshi.jpg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овощи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155679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http://www.vseodetyah.com/editorfiles/frukty(2).jpg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фрукты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1916832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http://www.vseodetyah.com/editorfiles/orehi(1).jpg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орехи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2276872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http://www.vseodetyah.com/editorfiles/soki.jpg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соки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256490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http://foodsafety.com.ua/wp-content/uploads/2013/01/poleznye-produkty-300x240.jpg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полезные продукты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342900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http://mediasubs.ru/group//uploads/ly/lyalka/image2/tODMyZWU0.jpg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витамины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400506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http://te.zavantag.com/tw_files2/urls_37/23/d-22903/22903_html_3323727c.png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картинка здоровье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458112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2"/>
              </a:rPr>
              <a:t>http://vitamarg.com/f/img12/20-produktov-zdorovia.jpg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здоровое питание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494116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http://mamanja.ru/wp-content/uploads/2011/07/Jenskiy-sait25-300x292.jpg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-  таблица витаминов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19464"/>
            <a:ext cx="8229600" cy="78296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Задачи: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438912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углубить знания учащихся о полезной и качественной  пище и ее положительном влиянии на сохранение и укрепления здоровья детей;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учить планировать свои действия по определению качества пищи;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воспитывать стремление беречь свое здоровье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Цель: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0894" y="1475656"/>
            <a:ext cx="5826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формирование здорового питания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58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Ассоциативный куст «Здоровье»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99792" y="2708920"/>
            <a:ext cx="36004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ЗДОРОВЬЕ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3285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СПОРТ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645024"/>
            <a:ext cx="112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РЕЖИМ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4581128"/>
            <a:ext cx="126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ЗАРЯДКА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5013176"/>
            <a:ext cx="163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ВИТАМИНЫ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4869160"/>
            <a:ext cx="198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ЗАКАЛИВАНИЕ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3717032"/>
            <a:ext cx="119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СОЛНЦЕ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2276872"/>
            <a:ext cx="114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ВОЗДУХ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1772816"/>
            <a:ext cx="84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ВОДА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6228184" y="263691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00192" y="3789040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128" y="414908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267744" y="4077072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763688" y="3501008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4644008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2339752" y="249289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4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6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Кроссворд «Здоровье»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99580"/>
              </p:ext>
            </p:extLst>
          </p:nvPr>
        </p:nvGraphicFramePr>
        <p:xfrm>
          <a:off x="539552" y="1196752"/>
          <a:ext cx="8229606" cy="298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з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2117">
                <a:tc rowSpan="3" gridSpan="3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r>
                        <a:rPr lang="ru-RU" b="1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о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rowSpan="3"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b="1" baseline="30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ь</a:t>
                      </a:r>
                      <a:endParaRPr lang="ru-RU" b="1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baseline="30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baseline="30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b="1" baseline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е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429309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1.Воздух, вода, солнце закаливают ...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2.Комплекс упражнений, которые проводятся  в утреннее время.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3.Знаменитый сказочный доктор ...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4. Очень полезная еда, которая растёт на деревьях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5. Двигательная активность на свежем воздухе.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6.Питательное вещество, которое содержится в овощах и фруктах.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7. Частота сердцебиения.</a:t>
            </a:r>
          </a:p>
          <a:p>
            <a:r>
              <a:rPr lang="ru-RU" sz="1600" dirty="0" smtClean="0">
                <a:solidFill>
                  <a:srgbClr val="0066CC"/>
                </a:solidFill>
                <a:latin typeface="Verdana" pitchFamily="34" charset="0"/>
              </a:rPr>
              <a:t>8. Соблюдение чистоты тела, одежды, жилища.</a:t>
            </a:r>
          </a:p>
          <a:p>
            <a:endParaRPr lang="ru-RU" sz="1600" dirty="0" smtClean="0">
              <a:solidFill>
                <a:srgbClr val="0066CC"/>
              </a:solidFill>
              <a:latin typeface="Verdana" pitchFamily="34" charset="0"/>
            </a:endParaRPr>
          </a:p>
          <a:p>
            <a:endParaRPr lang="ru-RU" dirty="0" smtClean="0">
              <a:solidFill>
                <a:srgbClr val="0066CC"/>
              </a:solidFill>
              <a:latin typeface="Verdana" pitchFamily="34" charset="0"/>
            </a:endParaRPr>
          </a:p>
          <a:p>
            <a:endParaRPr lang="ru-RU" dirty="0" smtClean="0">
              <a:solidFill>
                <a:srgbClr val="0066CC"/>
              </a:solidFill>
              <a:latin typeface="Verdana" pitchFamily="34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0066CC"/>
              </a:solidFill>
              <a:latin typeface="Verdan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Если хочешь быть здоровым,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Обойтись без докторов –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Закаляйся, умывайся,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Здоровым питанием занимайся.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9698" name="Picture 2" descr="20 &amp;scy;&amp;acy;&amp;mcy;&amp;ycy;&amp;khcy; &amp;pcy;&amp;ocy;&amp;lcy;&amp;iecy;&amp;zcy;&amp;ncy;&amp;ycy;&amp;khcy; &amp;pcy;&amp;rcy;&amp;ocy;&amp;dcy;&amp;ucy;&amp;kcy;&amp;tcy;&amp;ocy;&amp;vcy; &amp;pcy;&amp;icy;&amp;tcy;&amp;acy;&amp;ncy;&amp;icy;&amp;yacy; &amp;dcy;&amp;lcy;&amp;yacy; &amp;zcy;&amp;dcy;&amp;ocy;&amp;rcy;&amp;ocy;&amp;vcy;&amp;soft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05064"/>
            <a:ext cx="381000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6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Принципы здорового питания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258" y="2348880"/>
            <a:ext cx="2922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Умеренность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501008"/>
            <a:ext cx="30980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Разнообразие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348880"/>
            <a:ext cx="3473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Режим питания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7" descr="j0199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1801812" cy="1989138"/>
          </a:xfrm>
          <a:prstGeom prst="rect">
            <a:avLst/>
          </a:prstGeom>
          <a:noFill/>
        </p:spPr>
      </p:pic>
      <p:pic>
        <p:nvPicPr>
          <p:cNvPr id="7" name="Picture 12" descr="j01980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9120"/>
            <a:ext cx="2087563" cy="1563688"/>
          </a:xfrm>
          <a:prstGeom prst="rect">
            <a:avLst/>
          </a:prstGeom>
          <a:noFill/>
        </p:spPr>
      </p:pic>
      <p:pic>
        <p:nvPicPr>
          <p:cNvPr id="8" name="Picture 14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84984"/>
            <a:ext cx="1614487" cy="171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Какое питание правильное?</a:t>
            </a:r>
            <a:b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4032250" cy="3262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Разнообразное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Богатое овощами и фруктами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Регулярное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Без спешки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16463" y="1844824"/>
            <a:ext cx="4176017" cy="28007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Однообразное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Богатое сладостями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От случая к случаю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Второпях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Все продукты состоят из жиров, белков и углеводов.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Белки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–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«кирпичики» для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строительства клеток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Жиры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– продовольственные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топливные склады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Углеводы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- топливо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клеток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27363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Svetlana\Desktop\4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356992"/>
            <a:ext cx="2736304" cy="1296144"/>
          </a:xfrm>
          <a:prstGeom prst="rect">
            <a:avLst/>
          </a:prstGeom>
          <a:noFill/>
        </p:spPr>
      </p:pic>
      <p:pic>
        <p:nvPicPr>
          <p:cNvPr id="1028" name="Picture 4" descr="C:\Users\Svetlana\Desktop\img_item_4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905873"/>
            <a:ext cx="2808312" cy="1568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8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80"/>
                            </p:stCondLst>
                            <p:childTnLst>
                              <p:par>
                                <p:cTn id="1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8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17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Питание будет правильным, если: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9144000" cy="5445224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Употреблять разнообразную пищу;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Соблюдать санитарно-гигиенические правила приготовления пищи и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хранения пищевых продуктов;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Принимать пищу регулярно;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Учитываются национальные, 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климатические и сезонные 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 особенности;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Учитываются возрастные 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 особенности человека;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Сохраняется нормальный вес  тела.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2" name="Picture 4" descr="C:\Users\Svetlana\Desktop\piramida-pit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1493" y="2564904"/>
            <a:ext cx="3096344" cy="3609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2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">
      <a:dk1>
        <a:srgbClr val="EEA0B6"/>
      </a:dk1>
      <a:lt1>
        <a:srgbClr val="6BD7AB"/>
      </a:lt1>
      <a:dk2>
        <a:srgbClr val="F19A77"/>
      </a:dk2>
      <a:lt2>
        <a:srgbClr val="F2F644"/>
      </a:lt2>
      <a:accent1>
        <a:srgbClr val="FF7C80"/>
      </a:accent1>
      <a:accent2>
        <a:srgbClr val="FF6600"/>
      </a:accent2>
      <a:accent3>
        <a:srgbClr val="FFCC66"/>
      </a:accent3>
      <a:accent4>
        <a:srgbClr val="5769EB"/>
      </a:accent4>
      <a:accent5>
        <a:srgbClr val="00CC66"/>
      </a:accent5>
      <a:accent6>
        <a:srgbClr val="FB3817"/>
      </a:accent6>
      <a:hlink>
        <a:srgbClr val="29DB53"/>
      </a:hlink>
      <a:folHlink>
        <a:srgbClr val="F8674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594</Words>
  <Application>Microsoft Office PowerPoint</Application>
  <PresentationFormat>Экран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Здоровое питание</vt:lpstr>
      <vt:lpstr>Задачи:</vt:lpstr>
      <vt:lpstr>Ассоциативный куст «Здоровье»</vt:lpstr>
      <vt:lpstr>Кроссворд «Здоровье»</vt:lpstr>
      <vt:lpstr>Презентация PowerPoint</vt:lpstr>
      <vt:lpstr>Принципы здорового питания</vt:lpstr>
      <vt:lpstr>Какое питание правильное? </vt:lpstr>
      <vt:lpstr>Все продукты состоят из жиров, белков и углеводов.</vt:lpstr>
      <vt:lpstr>Питание будет правильным, если:</vt:lpstr>
      <vt:lpstr>Тарелка здорового питания</vt:lpstr>
      <vt:lpstr>Витамины – источники жизни?</vt:lpstr>
      <vt:lpstr>Презентация PowerPoint</vt:lpstr>
      <vt:lpstr>Витамины</vt:lpstr>
      <vt:lpstr>Работа в группах</vt:lpstr>
      <vt:lpstr>Чем полезны эти продукты?</vt:lpstr>
      <vt:lpstr>Презентация PowerPoint</vt:lpstr>
      <vt:lpstr>Презентация PowerPoint</vt:lpstr>
      <vt:lpstr>Использованные материалы: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</dc:title>
  <dc:creator>Svetlana</dc:creator>
  <cp:lastModifiedBy>Пользователь</cp:lastModifiedBy>
  <cp:revision>56</cp:revision>
  <dcterms:created xsi:type="dcterms:W3CDTF">2013-04-20T16:59:48Z</dcterms:created>
  <dcterms:modified xsi:type="dcterms:W3CDTF">2020-04-16T04:40:12Z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595478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