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80" r:id="rId4"/>
    <p:sldId id="296" r:id="rId5"/>
    <p:sldId id="297" r:id="rId6"/>
    <p:sldId id="288" r:id="rId7"/>
    <p:sldId id="290" r:id="rId8"/>
    <p:sldId id="281" r:id="rId9"/>
    <p:sldId id="283" r:id="rId10"/>
    <p:sldId id="300" r:id="rId11"/>
    <p:sldId id="291" r:id="rId12"/>
    <p:sldId id="292" r:id="rId13"/>
    <p:sldId id="294" r:id="rId14"/>
    <p:sldId id="293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08080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07" autoAdjust="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5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E30667F-D605-4C67-BAC7-7FAD8BAAB0A1}" type="datetimeFigureOut">
              <a:rPr lang="ru-RU" smtClean="0"/>
              <a:pPr/>
              <a:t>15.10.2023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07B7884-D677-4245-9C29-17262B1272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&#1057;&#1087;&#1088;&#1072;&#1074;&#1086;&#1095;&#1085;&#1080;&#1082;%20&#1089;%20&#1086;&#1087;&#1080;&#1089;&#1072;&#1085;&#1080;&#1077;&#1084;%20&#1088;&#1072;&#1089;&#1090;&#1080;&#1090;&#1077;&#1083;&#1100;&#1085;&#1086;&#1089;&#1090;&#1080;%20&#1087;&#1088;&#1080;&#1096;&#1082;&#1086;&#1083;&#1100;&#1085;&#1086;&#1075;&#1086;%20&#1091;&#1095;&#1072;&#1089;&#1090;&#1082;&#1072;%20&#1096;&#1082;&#1086;&#1083;&#1099;%20&#8470;%2051%20&#1075;%20&#1055;&#1088;&#1086;&#1082;&#1086;&#1087;&#1100;&#1077;&#1074;&#1089;&#1082;&#1072;.docx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357406"/>
            <a:ext cx="7406640" cy="4500594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5100" b="1" dirty="0" smtClean="0"/>
              <a:t>Методический семинар.</a:t>
            </a:r>
          </a:p>
          <a:p>
            <a:pPr algn="ctr"/>
            <a:endParaRPr lang="ru-RU" sz="51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5100" b="1" dirty="0" smtClean="0"/>
              <a:t> Применение экологической тропы в повышении качества экологического воспитания учащихся школы № 51</a:t>
            </a:r>
          </a:p>
          <a:p>
            <a:pPr algn="r"/>
            <a:endParaRPr lang="ru-RU" sz="4000" dirty="0" smtClean="0"/>
          </a:p>
          <a:p>
            <a:pPr algn="r"/>
            <a:endParaRPr lang="ru-RU" dirty="0" smtClean="0"/>
          </a:p>
          <a:p>
            <a:pPr algn="r"/>
            <a:endParaRPr lang="ru-RU" dirty="0" smtClean="0"/>
          </a:p>
          <a:p>
            <a:pPr algn="r"/>
            <a:r>
              <a:rPr lang="ru-RU" dirty="0" smtClean="0"/>
              <a:t>Учитель биологии </a:t>
            </a:r>
          </a:p>
          <a:p>
            <a:pPr algn="r"/>
            <a:r>
              <a:rPr lang="ru-RU" dirty="0" smtClean="0"/>
              <a:t>МБОУ «Школа №51» К.Е. Журавлева</a:t>
            </a:r>
          </a:p>
          <a:p>
            <a:pPr algn="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sz="3300" smtClean="0"/>
              <a:t>Г.Прокопьевск </a:t>
            </a:r>
            <a:r>
              <a:rPr lang="ru-RU" sz="3300" smtClean="0"/>
              <a:t>2023</a:t>
            </a:r>
            <a:endParaRPr lang="ru-RU" sz="33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37360" y="620688"/>
            <a:ext cx="7406640" cy="1472184"/>
          </a:xfrm>
        </p:spPr>
        <p:txBody>
          <a:bodyPr>
            <a:noAutofit/>
          </a:bodyPr>
          <a:lstStyle/>
          <a:p>
            <a:pPr algn="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chemeClr val="tx1"/>
                </a:solidFill>
              </a:rPr>
              <a:t>«Природа для нас – кладовая солнца с великими сокровищами…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И охранять природу значит охранять Родину»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 (М.М.Пришвин)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Учащиеся 5 и 6 классов знакомятся с типами корневых систем; с формой и окраской листьев; с видами соцветий; со строением, формой и окраской околоцветника; с различными типами плодов, их приспособлением к распространению; со способами размножения (семенным, луковицами, клубнями, черенками, делением куста); с особенностями и различными представителями семейств, изучаемых в школе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54176" cy="505164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На данной станции старшеклассники задают вопросы о лекарственных растениях учащимся 5 –</a:t>
            </a:r>
            <a:r>
              <a:rPr lang="ru-RU" sz="2400" dirty="0" err="1" smtClean="0"/>
              <a:t>ых</a:t>
            </a:r>
            <a:r>
              <a:rPr lang="ru-RU" sz="2400" dirty="0" smtClean="0"/>
              <a:t> классов, растущих на клумбе (календула, ромашка) , а так же от каких болезней их можно применять , затем было задание по данной станции сделать гербарий лекарственных растений с их описанием</a:t>
            </a:r>
            <a:endParaRPr lang="ru-RU" sz="2400" dirty="0"/>
          </a:p>
        </p:txBody>
      </p:sp>
      <p:pic>
        <p:nvPicPr>
          <p:cNvPr id="2052" name="Picture 4" descr="C:\Users\Admin\Desktop\2.-romashka-poleva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94209">
            <a:off x="371725" y="3787784"/>
            <a:ext cx="4156890" cy="28912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Прямоугольник 5"/>
          <p:cNvSpPr/>
          <p:nvPr/>
        </p:nvSpPr>
        <p:spPr>
          <a:xfrm>
            <a:off x="0" y="260648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 3. Отдел «Лекарственные растения»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266" name="AutoShape 2" descr="https://semena-ural.ru/wp-content/uploads/7/b/7/7b752d7aeecd6af16b1bdd6d987102d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7" name="Picture 3" descr="C:\Users\Admin\Desktop\vse-o-kalendule-i-ee-vyrashchivani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5755">
            <a:off x="4704685" y="3811369"/>
            <a:ext cx="4362168" cy="28353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96752"/>
            <a:ext cx="8178112" cy="2341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На территории школы можно встретить разные </a:t>
            </a:r>
          </a:p>
          <a:p>
            <a:pPr>
              <a:buNone/>
            </a:pPr>
            <a:r>
              <a:rPr lang="ru-RU" sz="2400" b="1" dirty="0" smtClean="0"/>
              <a:t>виды как деревьев, так и кустарников: березы, </a:t>
            </a:r>
          </a:p>
          <a:p>
            <a:pPr>
              <a:buNone/>
            </a:pPr>
            <a:r>
              <a:rPr lang="ru-RU" sz="2400" b="1" dirty="0" smtClean="0"/>
              <a:t>клены, рябины, дубы, ели, лиственницы, сирени</a:t>
            </a:r>
            <a:endParaRPr lang="ru-RU" sz="24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-387424"/>
            <a:ext cx="8136904" cy="1569660"/>
          </a:xfrm>
          <a:prstGeom prst="rect">
            <a:avLst/>
          </a:prstGeom>
          <a:noFill/>
          <a:ln>
            <a:solidFill>
              <a:schemeClr val="bg2">
                <a:lumMod val="75000"/>
              </a:schemeClr>
            </a:solidFill>
          </a:ln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32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4. «Дендрологический отдел»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 descr="C:\Users\Admin\Desktop\7._ryabinni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564904"/>
            <a:ext cx="7056784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XxG14PEu3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44824"/>
            <a:ext cx="3703325" cy="460851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 prst="relaxedInset"/>
          </a:sp3d>
        </p:spPr>
      </p:pic>
      <p:pic>
        <p:nvPicPr>
          <p:cNvPr id="1027" name="Picture 3" descr="C:\Users\Admin\Desktop\I1a2gk2FR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69553">
            <a:off x="475815" y="1918088"/>
            <a:ext cx="4116546" cy="3935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  <a:bevelB/>
          </a:sp3d>
        </p:spPr>
      </p:pic>
      <p:sp>
        <p:nvSpPr>
          <p:cNvPr id="5" name="Прямоугольник 4"/>
          <p:cNvSpPr/>
          <p:nvPr/>
        </p:nvSpPr>
        <p:spPr>
          <a:xfrm>
            <a:off x="2123728" y="548680"/>
            <a:ext cx="51845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Наши успехи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218" name="AutoShape 2" descr="https://forumdach.ru/wp-content/uploads/2020/02/dizajn-sada-11-1536x1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https://forumdach.ru/wp-content/uploads/2020/02/dizajn-sada-11-1536x102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56537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Учащиеся увлеченно исследовали уголки своего поселка,  проходя каждую станцию пришкольного участка, учащиеся  оживленно вступали в диалог, высказывая свое мнения и слушая мнения других, предлагали свои идеи по воплощению школьного огорода, а так же принимали участие в озеленении школьной территории.</a:t>
            </a:r>
          </a:p>
          <a:p>
            <a:r>
              <a:rPr lang="ru-RU" sz="2400" b="1" dirty="0" smtClean="0"/>
              <a:t>Создан справочник с описанием растений, произрастающих на пришкольном участке, а так же проложен маршрут экологической тропы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32656"/>
            <a:ext cx="2898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Выводы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276872"/>
            <a:ext cx="7582585" cy="1754326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r>
              <a:rPr lang="ru-RU" sz="3100" dirty="0" smtClean="0">
                <a:latin typeface="+mn-lt"/>
              </a:rPr>
              <a:t/>
            </a:r>
            <a:br>
              <a:rPr lang="ru-RU" sz="3100" dirty="0" smtClean="0">
                <a:latin typeface="+mn-lt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>
              <a:buNone/>
            </a:pP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8194" name="AutoShape 2" descr="https://a.allegroimg.com/s720/036457/1345b4d04ebfabbc0401149689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-519695" y="332656"/>
            <a:ext cx="96966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0000" stA="55000" endPos="48000" dist="500" dir="5400000" sy="-100000" algn="bl" rotWithShape="0"/>
                </a:effectLst>
              </a:rPr>
              <a:t>       Актуальность темы 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124744"/>
            <a:ext cx="7920880" cy="812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В настоящее время остро стоит проблема экологической обстановки в регионе, в том  числе в нашем городе, поэтому  экологическое образование является неотъемлемой частью на уроках биологии, которое предполагает  понимание материальной и духовной ценности природы для общества и для отдельного человека, усвоение основных понятий и научных фактов о природе, сознательное соблюдение норм поведения в природе.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/>
              <a:t>Применяемые интерактивные методы, позволяют это сделать максимально интересно, просто и увлекательно, а так же способствуют развитию коммуникативных умений и навыков, активизируют работу в команде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268760"/>
            <a:ext cx="8178112" cy="558924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400" b="1" dirty="0" smtClean="0"/>
              <a:t>Цель:</a:t>
            </a:r>
            <a:r>
              <a:rPr lang="ru-RU" sz="4400" dirty="0" smtClean="0"/>
              <a:t> повышение экологического воспитания учащихся посредством учебной экологической тропы.</a:t>
            </a:r>
          </a:p>
          <a:p>
            <a:pPr>
              <a:buNone/>
            </a:pPr>
            <a:r>
              <a:rPr lang="ru-RU" sz="4400" b="1" dirty="0" smtClean="0"/>
              <a:t>Объект:</a:t>
            </a:r>
            <a:r>
              <a:rPr lang="ru-RU" sz="4400" dirty="0" smtClean="0"/>
              <a:t>  экологическая тропа.</a:t>
            </a:r>
          </a:p>
          <a:p>
            <a:pPr>
              <a:buNone/>
            </a:pPr>
            <a:r>
              <a:rPr lang="ru-RU" sz="4400" b="1" dirty="0" smtClean="0"/>
              <a:t>Предмет: </a:t>
            </a:r>
            <a:r>
              <a:rPr lang="ru-RU" sz="4400" dirty="0" smtClean="0"/>
              <a:t>изучение объектов живой природы на  учебной экологической тропе школы № 51.</a:t>
            </a:r>
          </a:p>
          <a:p>
            <a:pPr>
              <a:buNone/>
            </a:pPr>
            <a:r>
              <a:rPr lang="ru-RU" sz="4400" b="1" dirty="0" smtClean="0"/>
              <a:t>Практическая значимость </a:t>
            </a:r>
            <a:r>
              <a:rPr lang="ru-RU" sz="4400" dirty="0" smtClean="0"/>
              <a:t>работы заключается в том, что разработанная и созданная экологическая тропа будет включена в учебно-воспитательный процесс школы №51 в 5-6 классах на уроках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 fontScale="92500" lnSpcReduction="10000"/>
          </a:bodyPr>
          <a:lstStyle/>
          <a:p>
            <a:r>
              <a:rPr lang="ru-RU" i="1" dirty="0" smtClean="0"/>
              <a:t>Образовательная</a:t>
            </a:r>
            <a:r>
              <a:rPr lang="ru-RU" dirty="0" smtClean="0"/>
              <a:t> – расширение у обучающихся  знаний об объектах и процессах  в окружающей нас природе.</a:t>
            </a:r>
          </a:p>
          <a:p>
            <a:r>
              <a:rPr lang="ru-RU" i="1" dirty="0" smtClean="0"/>
              <a:t>Воспитательная</a:t>
            </a:r>
            <a:r>
              <a:rPr lang="ru-RU" dirty="0" smtClean="0"/>
              <a:t> – способствовать воспитанию экологической культуры поведения человека, развивать экологическую сознательность, разъяснять правила поведения на природе и важность коренного изменения взаимоотношений Человечества и Природы.</a:t>
            </a:r>
          </a:p>
          <a:p>
            <a:r>
              <a:rPr lang="ru-RU" i="1" dirty="0" smtClean="0"/>
              <a:t>Развивающая</a:t>
            </a:r>
            <a:r>
              <a:rPr lang="ru-RU" dirty="0" smtClean="0"/>
              <a:t> – помимо образовательной и воспитательной целей, экологическая тропа может и должна использоваться для организации активного отдыха учащихся на природе, как в период школьных занятий, так и во время летнего отдыха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404664"/>
            <a:ext cx="30963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Задачи: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524000"/>
            <a:ext cx="8291264" cy="4857328"/>
          </a:xfrm>
        </p:spPr>
        <p:txBody>
          <a:bodyPr/>
          <a:lstStyle/>
          <a:p>
            <a:r>
              <a:rPr lang="ru-RU" b="1" dirty="0" smtClean="0"/>
              <a:t>Экологическая тропа – маршрут, проходящий через различные природные объекты, имеющие эстетическую, природоохранную и историческую ценность, на котором идущие получают устную или письменную информацию об этих объектах. Это одна из форм воспитания экологического мышления и мировоззрения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Что такое «Экологическая тропа»?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412776"/>
            <a:ext cx="8136904" cy="497964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Способствовать развитию у учащихся внимания ,наблюдательности, памяти, аналитического мышления и восприятия красоты .Раскрыть их творческие способности.</a:t>
            </a:r>
          </a:p>
          <a:p>
            <a:r>
              <a:rPr lang="ru-RU" sz="2800" b="1" dirty="0" smtClean="0"/>
              <a:t>Воспитание любви к природе родного края.</a:t>
            </a:r>
          </a:p>
          <a:p>
            <a:r>
              <a:rPr lang="ru-RU" sz="2800" b="1" dirty="0" smtClean="0"/>
              <a:t>Развитие экологической культуры.</a:t>
            </a:r>
          </a:p>
          <a:p>
            <a:r>
              <a:rPr lang="ru-RU" sz="2800" b="1" dirty="0" smtClean="0"/>
              <a:t>Сочетание умственного труда и физических нагрузок с отдыхом на природе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332656"/>
            <a:ext cx="799288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Задачи учебной  экологической тропы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OC3xEcSEnOo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9144000" cy="609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259632" y="0"/>
            <a:ext cx="61926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Маршрут экологической тропы на </a:t>
            </a:r>
          </a:p>
          <a:p>
            <a:pPr algn="ctr"/>
            <a:r>
              <a:rPr lang="ru-RU" sz="2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пришкольном участке школы № 51</a:t>
            </a:r>
            <a:endParaRPr lang="ru-RU" sz="2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532440" cy="5328592"/>
          </a:xfrm>
        </p:spPr>
        <p:txBody>
          <a:bodyPr>
            <a:normAutofit/>
          </a:bodyPr>
          <a:lstStyle/>
          <a:p>
            <a:endParaRPr lang="ru-RU" sz="2400" dirty="0" smtClean="0"/>
          </a:p>
          <a:p>
            <a:r>
              <a:rPr lang="ru-RU" sz="2400" b="1" dirty="0" smtClean="0"/>
              <a:t>На данном участке ребята активно предлагали возможные варианты посадки разных овощных культур на когда то существовавшем огороде пришкольного участка, и в настоящее время  ведется активная  работа по его восстановлению. </a:t>
            </a:r>
          </a:p>
          <a:p>
            <a:r>
              <a:rPr lang="ru-RU" sz="2400" b="1" dirty="0" smtClean="0"/>
              <a:t>Так же на данной станции учащиеся познакомились с овощными культурами , которые планируется посадить на огороде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Станция 1.  «Отдел овощных культур»</a:t>
            </a:r>
            <a:endParaRPr lang="ru-RU" sz="3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62373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</a:t>
            </a:r>
            <a:endParaRPr lang="ru-RU" sz="2400" dirty="0" smtClean="0"/>
          </a:p>
          <a:p>
            <a:r>
              <a:rPr lang="ru-RU" sz="2800" b="1" dirty="0" smtClean="0"/>
              <a:t>На данной станции произрастают такие растения как: петуньи, бархатцы, шафраны, </a:t>
            </a:r>
            <a:r>
              <a:rPr lang="ru-RU" sz="2800" b="1" dirty="0" err="1" smtClean="0"/>
              <a:t>сальвия</a:t>
            </a:r>
            <a:r>
              <a:rPr lang="ru-RU" sz="2800" b="1" dirty="0" smtClean="0"/>
              <a:t>, львиный зев , флоксы, ирисы, лилии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0"/>
            <a:ext cx="8316251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Станция 2: «Цветочно-декоративный</a:t>
            </a:r>
          </a:p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отдел»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Picture 3" descr="C:\Users\Admin\Desktop\barhatcy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38176">
            <a:off x="5177527" y="3280226"/>
            <a:ext cx="3761310" cy="2573234"/>
          </a:xfrm>
          <a:prstGeom prst="rect">
            <a:avLst/>
          </a:prstGeom>
          <a:solidFill>
            <a:schemeClr val="accent1">
              <a:alpha val="86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27" name="Picture 3" descr="C:\Users\Admin\Desktop\5ac06b3067202a8f246b08912836aa5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0207">
            <a:off x="221340" y="3071114"/>
            <a:ext cx="4645463" cy="30689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663</TotalTime>
  <Words>540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Бумажная</vt:lpstr>
      <vt:lpstr> «Природа для нас – кладовая солнца с великими сокровищами… И охранять природу значит охранять Родину»  (М.М.Пришвин) </vt:lpstr>
      <vt:lpstr>       </vt:lpstr>
      <vt:lpstr>Слайд 3</vt:lpstr>
      <vt:lpstr>Слайд 4</vt:lpstr>
      <vt:lpstr>Что такое «Экологическая тропа»?</vt:lpstr>
      <vt:lpstr>Слайд 6</vt:lpstr>
      <vt:lpstr>Слайд 7</vt:lpstr>
      <vt:lpstr>Слайд 8</vt:lpstr>
      <vt:lpstr>Слайд 9</vt:lpstr>
      <vt:lpstr>РЕЗУЛЬТАТЫ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Биология</dc:creator>
  <cp:lastModifiedBy>Admin</cp:lastModifiedBy>
  <cp:revision>79</cp:revision>
  <dcterms:created xsi:type="dcterms:W3CDTF">2022-10-24T07:47:55Z</dcterms:created>
  <dcterms:modified xsi:type="dcterms:W3CDTF">2023-10-15T04:17:13Z</dcterms:modified>
</cp:coreProperties>
</file>