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9" r:id="rId14"/>
    <p:sldId id="272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Санкт – Петербургское государственное бюджетное учреждение </a:t>
            </a:r>
            <a:endParaRPr lang="ru-RU" sz="1400" dirty="0" smtClean="0">
              <a:latin typeface="Book Antiqua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центр для детей – сирот и детей,</a:t>
            </a:r>
            <a:r>
              <a:rPr lang="ru-RU" sz="1400" dirty="0" smtClean="0">
                <a:latin typeface="Book Antiqu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оставшихся без попечения родителей</a:t>
            </a:r>
            <a:endParaRPr lang="ru-RU" sz="1400" dirty="0" smtClean="0">
              <a:latin typeface="Book Antiqua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«Центр содействия семейному воспитанию №15»</a:t>
            </a:r>
            <a:endParaRPr lang="ru-RU" sz="1400" dirty="0" smtClean="0">
              <a:latin typeface="Book Antiqua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Структурное  подразделение п. Вырица</a:t>
            </a:r>
            <a:endParaRPr lang="ru-RU" sz="1600" dirty="0" smtClean="0"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348880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«Использование дидактических материалов, </a:t>
            </a: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сделанных своими руками, </a:t>
            </a: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 в развитии детей с ОВЗ»</a:t>
            </a:r>
            <a:endParaRPr lang="ru-RU" sz="2800" b="1" dirty="0"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4653136"/>
            <a:ext cx="4283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Book Antiqua" pitchFamily="18" charset="0"/>
              </a:rPr>
              <a:t>Автор </a:t>
            </a:r>
            <a:r>
              <a:rPr lang="ru-RU" sz="1400" dirty="0" smtClean="0">
                <a:latin typeface="Book Antiqua" pitchFamily="18" charset="0"/>
              </a:rPr>
              <a:t>презентации</a:t>
            </a:r>
            <a:r>
              <a:rPr lang="ru-RU" sz="1400" dirty="0" smtClean="0">
                <a:latin typeface="Book Antiqua" pitchFamily="18" charset="0"/>
              </a:rPr>
              <a:t>:</a:t>
            </a:r>
            <a:endParaRPr lang="en-US" sz="1400" dirty="0" smtClean="0">
              <a:latin typeface="Book Antiqua" pitchFamily="18" charset="0"/>
            </a:endParaRPr>
          </a:p>
          <a:p>
            <a:pPr algn="r"/>
            <a:r>
              <a:rPr lang="ru-RU" sz="1400" dirty="0" smtClean="0">
                <a:latin typeface="Book Antiqua" pitchFamily="18" charset="0"/>
              </a:rPr>
              <a:t>учитель – дефектолог, учитель - логопед</a:t>
            </a:r>
            <a:endParaRPr lang="ru-RU" sz="1400" dirty="0" smtClean="0">
              <a:latin typeface="Book Antiqua" pitchFamily="18" charset="0"/>
            </a:endParaRPr>
          </a:p>
          <a:p>
            <a:pPr algn="r"/>
            <a:r>
              <a:rPr lang="ru-RU" sz="1400" dirty="0" smtClean="0">
                <a:latin typeface="Book Antiqua" pitchFamily="18" charset="0"/>
              </a:rPr>
              <a:t>Михайлова Л.А.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«Рыбалка»</a:t>
            </a:r>
          </a:p>
          <a:p>
            <a:r>
              <a:rPr lang="ru-RU" b="1" dirty="0" smtClean="0">
                <a:latin typeface="Book Antiqua" pitchFamily="18" charset="0"/>
              </a:rPr>
              <a:t>Цель: </a:t>
            </a:r>
            <a:r>
              <a:rPr lang="ru-RU" dirty="0" smtClean="0">
                <a:latin typeface="Book Antiqua" pitchFamily="18" charset="0"/>
              </a:rPr>
              <a:t>обогащать опыт детей при действии с предметами различной величины и цвета. </a:t>
            </a:r>
            <a:br>
              <a:rPr lang="ru-RU" dirty="0" smtClean="0">
                <a:latin typeface="Book Antiqua" pitchFamily="18" charset="0"/>
              </a:rPr>
            </a:br>
            <a:r>
              <a:rPr lang="ru-RU" b="1" dirty="0" smtClean="0">
                <a:latin typeface="Book Antiqua" pitchFamily="18" charset="0"/>
              </a:rPr>
              <a:t> Задачи: </a:t>
            </a:r>
            <a:r>
              <a:rPr lang="ru-RU" dirty="0" smtClean="0">
                <a:latin typeface="Book Antiqua" pitchFamily="18" charset="0"/>
              </a:rPr>
              <a:t/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• Развить координацию движений рук;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• Развить волевые качества личности (терпение, усидчивость, настойчивость);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• Закрепить отдельные математические знания у детей разных возрастных групп в игровой форме;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• Активизировать речь ребенка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https://sun9-70.userapi.com/impg/oRmD3k74zh_OHALJqEnxH42ueX8EE0C4U441sA/B-9PA8RGkwY.jpg?size=1600x900&amp;quality=96&amp;sign=b02b1ae20a7480a5849ae7ae9c36ecc3&amp;type=album"/>
          <p:cNvPicPr>
            <a:picLocks noChangeAspect="1" noChangeArrowheads="1"/>
          </p:cNvPicPr>
          <p:nvPr/>
        </p:nvPicPr>
        <p:blipFill>
          <a:blip r:embed="rId3" cstate="print"/>
          <a:srcRect l="18750" r="28605" b="3052"/>
          <a:stretch>
            <a:fillRect/>
          </a:stretch>
        </p:blipFill>
        <p:spPr bwMode="auto">
          <a:xfrm>
            <a:off x="395536" y="2924944"/>
            <a:ext cx="2736304" cy="2461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https://sun9-26.userapi.com/impg/892Kf_wVcN35P5ZwlajMIj0reoMppg7tAX4kTA/44drWag8tz4.jpg?size=900x1600&amp;quality=96&amp;sign=6685119594564c8205adc18b9c6d170f&amp;type=album"/>
          <p:cNvPicPr>
            <a:picLocks noChangeAspect="1" noChangeArrowheads="1"/>
          </p:cNvPicPr>
          <p:nvPr/>
        </p:nvPicPr>
        <p:blipFill>
          <a:blip r:embed="rId4" cstate="print"/>
          <a:srcRect t="8460" b="13491"/>
          <a:stretch>
            <a:fillRect/>
          </a:stretch>
        </p:blipFill>
        <p:spPr bwMode="auto">
          <a:xfrm rot="16200000">
            <a:off x="6032624" y="2544440"/>
            <a:ext cx="2335337" cy="3096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09120"/>
            <a:ext cx="2664296" cy="1998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58847"/>
            <a:ext cx="878497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 Antiqua" pitchFamily="18" charset="0"/>
              </a:rPr>
              <a:t>Игры на липучках</a:t>
            </a:r>
          </a:p>
          <a:p>
            <a:r>
              <a:rPr lang="ru-RU" sz="1400" b="1" dirty="0" smtClean="0">
                <a:latin typeface="Book Antiqua" pitchFamily="18" charset="0"/>
              </a:rPr>
              <a:t>Цель: </a:t>
            </a:r>
            <a:r>
              <a:rPr lang="ru-RU" sz="1400" dirty="0" smtClean="0">
                <a:latin typeface="Book Antiqua" pitchFamily="18" charset="0"/>
              </a:rPr>
              <a:t>способствовать созданию педагогических условий для развития любознательности и познавательной  активности у детей.</a:t>
            </a:r>
          </a:p>
          <a:p>
            <a:r>
              <a:rPr lang="ru-RU" sz="1400" b="1" dirty="0" smtClean="0">
                <a:latin typeface="Book Antiqua" pitchFamily="18" charset="0"/>
              </a:rPr>
              <a:t>Задачи: 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Способствовать формированию целостной картины мира, расширять кругозор;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Развивать сенсорные способы познания математических свойств и отношений;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Способствовать расширению и обогащение словаря, развитию связной речи;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Развивать  зрительное, слуховое, тактильно-двигательное восприятие; воображение, пространственное  мышление;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Совершенствовать координацию руки и глаза; развивать мелкую моторику рук;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Способствовать обогащению самостоятельного игрового опыта детей;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Создать целостную, различную по степени сложности, многофункциональную развивающую среду.</a:t>
            </a:r>
            <a:endParaRPr lang="ru-RU" sz="1400" dirty="0">
              <a:latin typeface="Book Antiqua" pitchFamily="18" charset="0"/>
            </a:endParaRPr>
          </a:p>
        </p:txBody>
      </p:sp>
      <p:pic>
        <p:nvPicPr>
          <p:cNvPr id="7170" name="Picture 2" descr="https://sun9-46.userapi.com/impg/Mvpz-x8b6P7rCxuFHvpcyXi7U-k8qCdk9zCdnA/woG-TqE6Iuw.jpg?size=1600x900&amp;quality=96&amp;sign=71833158e2ef14ad490e7f2a3443ae90&amp;type=album"/>
          <p:cNvPicPr>
            <a:picLocks noChangeAspect="1" noChangeArrowheads="1"/>
          </p:cNvPicPr>
          <p:nvPr/>
        </p:nvPicPr>
        <p:blipFill>
          <a:blip r:embed="rId3" cstate="print"/>
          <a:srcRect l="16919" r="7256"/>
          <a:stretch>
            <a:fillRect/>
          </a:stretch>
        </p:blipFill>
        <p:spPr bwMode="auto">
          <a:xfrm>
            <a:off x="539552" y="2924944"/>
            <a:ext cx="2304256" cy="1709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https://sun9-65.userapi.com/impg/nmgggtNnbj8E4c5O4QJ2cTN4B0ArAuS-kZi9AA/zeZ2cId2HCw.jpg?size=1600x900&amp;quality=96&amp;sign=a74d9624072e3bd80a1b5bee2a7141bd&amp;type=album"/>
          <p:cNvPicPr>
            <a:picLocks noChangeAspect="1" noChangeArrowheads="1"/>
          </p:cNvPicPr>
          <p:nvPr/>
        </p:nvPicPr>
        <p:blipFill>
          <a:blip r:embed="rId4" cstate="print"/>
          <a:srcRect l="14109" t="4180" r="3589"/>
          <a:stretch>
            <a:fillRect/>
          </a:stretch>
        </p:blipFill>
        <p:spPr bwMode="auto">
          <a:xfrm>
            <a:off x="1331640" y="4941168"/>
            <a:ext cx="2638909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https://sun9-66.userapi.com/impg/z2BavN0N6uG2HEKPXupaJJrS_N8KBESOzEMfuw/Kvrbr0-WbNo.jpg?size=1600x900&amp;quality=96&amp;sign=9548b05a321a4e15b171029874bfaa19&amp;type=album"/>
          <p:cNvPicPr>
            <a:picLocks noChangeAspect="1" noChangeArrowheads="1"/>
          </p:cNvPicPr>
          <p:nvPr/>
        </p:nvPicPr>
        <p:blipFill>
          <a:blip r:embed="rId5" cstate="print"/>
          <a:srcRect l="20667" t="1413" r="20510" b="3905"/>
          <a:stretch>
            <a:fillRect/>
          </a:stretch>
        </p:blipFill>
        <p:spPr bwMode="auto">
          <a:xfrm>
            <a:off x="3419873" y="2852936"/>
            <a:ext cx="1944216" cy="1760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6" name="Picture 8" descr="https://sun9-72.userapi.com/impg/zh7KAMXXW0rnmIjABM3lTx5g4gucrwTI-Cfa4g/SRG6ob6HqVM.jpg?size=1600x900&amp;quality=96&amp;sign=ad25507c1f5f0bb1f722b897378a6ca5&amp;type=album"/>
          <p:cNvPicPr>
            <a:picLocks noChangeAspect="1" noChangeArrowheads="1"/>
          </p:cNvPicPr>
          <p:nvPr/>
        </p:nvPicPr>
        <p:blipFill>
          <a:blip r:embed="rId6" cstate="print"/>
          <a:srcRect l="4545"/>
          <a:stretch>
            <a:fillRect/>
          </a:stretch>
        </p:blipFill>
        <p:spPr bwMode="auto">
          <a:xfrm>
            <a:off x="4572000" y="4941168"/>
            <a:ext cx="2880320" cy="1697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8" name="Picture 10" descr="https://sun9-59.userapi.com/impg/j58bcaeTKKMY6vB86SW7mnCutY7T10XtPAL-tg/45B7EiYJFu4.jpg?size=1600x900&amp;quality=96&amp;sign=a34959755b619335d1c61ac867160a61&amp;type=album"/>
          <p:cNvPicPr>
            <a:picLocks noChangeAspect="1" noChangeArrowheads="1"/>
          </p:cNvPicPr>
          <p:nvPr/>
        </p:nvPicPr>
        <p:blipFill>
          <a:blip r:embed="rId7" cstate="print"/>
          <a:srcRect l="14127" r="6546"/>
          <a:stretch>
            <a:fillRect/>
          </a:stretch>
        </p:blipFill>
        <p:spPr bwMode="auto">
          <a:xfrm>
            <a:off x="6012160" y="2852936"/>
            <a:ext cx="2592288" cy="1838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«Веселые прищепки»</a:t>
            </a:r>
            <a:endParaRPr lang="ru-RU" dirty="0" smtClean="0">
              <a:latin typeface="Book Antiqua" pitchFamily="18" charset="0"/>
            </a:endParaRPr>
          </a:p>
          <a:p>
            <a:r>
              <a:rPr lang="ru-RU" b="1" dirty="0" smtClean="0">
                <a:latin typeface="Book Antiqua" pitchFamily="18" charset="0"/>
              </a:rPr>
              <a:t>Цель</a:t>
            </a:r>
            <a:r>
              <a:rPr lang="ru-RU" dirty="0" smtClean="0">
                <a:latin typeface="Book Antiqua" pitchFamily="18" charset="0"/>
              </a:rPr>
              <a:t>: научить ребенка самостоятельно прищеплять прищепки.</a:t>
            </a:r>
          </a:p>
          <a:p>
            <a:r>
              <a:rPr lang="ru-RU" b="1" dirty="0" smtClean="0">
                <a:latin typeface="Book Antiqua" pitchFamily="18" charset="0"/>
              </a:rPr>
              <a:t>Задачи: </a:t>
            </a:r>
            <a:r>
              <a:rPr lang="ru-RU" dirty="0" smtClean="0">
                <a:latin typeface="Book Antiqua" pitchFamily="18" charset="0"/>
              </a:rPr>
              <a:t>развивать мелкую моторику пальцев рук, воспитывать усидчивость, обогащать сенсорный опыт детей.</a:t>
            </a:r>
          </a:p>
          <a:p>
            <a:r>
              <a:rPr lang="ru-RU" b="1" dirty="0" smtClean="0">
                <a:latin typeface="Book Antiqua" pitchFamily="18" charset="0"/>
              </a:rPr>
              <a:t>Оборудование: </a:t>
            </a:r>
            <a:r>
              <a:rPr lang="ru-RU" dirty="0" smtClean="0">
                <a:latin typeface="Book Antiqua" pitchFamily="18" charset="0"/>
              </a:rPr>
              <a:t>шаблоны (солнышко, морковка, облачко и др.), прищепки по цвету.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050" name="Picture 2" descr="https://sun9-38.userapi.com/impg/3jerxLtRodLb2gSQF6HVm6leZLRcS3krKEh4Ew/oZ6pcF6iueo.jpg?size=900x1600&amp;quality=96&amp;sign=e8c8a5f4943d912a6c5c58e705e3faf2&amp;type=album"/>
          <p:cNvPicPr>
            <a:picLocks noChangeAspect="1" noChangeArrowheads="1"/>
          </p:cNvPicPr>
          <p:nvPr/>
        </p:nvPicPr>
        <p:blipFill>
          <a:blip r:embed="rId3" cstate="print"/>
          <a:srcRect t="6490" b="21202"/>
          <a:stretch>
            <a:fillRect/>
          </a:stretch>
        </p:blipFill>
        <p:spPr bwMode="auto">
          <a:xfrm rot="16200000">
            <a:off x="667386" y="1861007"/>
            <a:ext cx="1904573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s://sun9-66.userapi.com/impg/aH62M7Dt59-5CToxrOLSaNhmDKrlMRcpmUKG6Q/uOFinM63UqQ.jpg?size=900x1600&amp;quality=96&amp;sign=602d70e6619fede9d2ad97b91eb0e702&amp;type=album"/>
          <p:cNvPicPr>
            <a:picLocks noChangeAspect="1" noChangeArrowheads="1"/>
          </p:cNvPicPr>
          <p:nvPr/>
        </p:nvPicPr>
        <p:blipFill>
          <a:blip r:embed="rId4" cstate="print"/>
          <a:srcRect b="18476"/>
          <a:stretch>
            <a:fillRect/>
          </a:stretch>
        </p:blipFill>
        <p:spPr bwMode="auto">
          <a:xfrm rot="16200000">
            <a:off x="3696466" y="1784256"/>
            <a:ext cx="1872208" cy="2713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https://sun9-39.userapi.com/impg/KIyfLUIRWFXf06fw5TM7U3uI4zXMWFAQsiV2kw/Pcqe2BcV0yk.jpg?size=900x1600&amp;quality=96&amp;sign=66c5fbaeb887fd9d54011194619d2eff&amp;type=album"/>
          <p:cNvPicPr>
            <a:picLocks noChangeAspect="1" noChangeArrowheads="1"/>
          </p:cNvPicPr>
          <p:nvPr/>
        </p:nvPicPr>
        <p:blipFill>
          <a:blip r:embed="rId5" cstate="print"/>
          <a:srcRect t="11705" b="22193"/>
          <a:stretch>
            <a:fillRect/>
          </a:stretch>
        </p:blipFill>
        <p:spPr bwMode="auto">
          <a:xfrm rot="16200000">
            <a:off x="6610554" y="2038518"/>
            <a:ext cx="1899556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https://sun9-74.userapi.com/impg/qgPxO5GDWTYjGrJtLSisWbiVQvCsuayLNK8P-w/hOq2Qn9Cd3Q.jpg?size=900x1600&amp;quality=96&amp;sign=09f7d991a34bc913076410d8b87987d5&amp;type=album"/>
          <p:cNvPicPr>
            <a:picLocks noChangeAspect="1" noChangeArrowheads="1"/>
          </p:cNvPicPr>
          <p:nvPr/>
        </p:nvPicPr>
        <p:blipFill>
          <a:blip r:embed="rId6" cstate="print"/>
          <a:srcRect t="5000" b="10000"/>
          <a:stretch>
            <a:fillRect/>
          </a:stretch>
        </p:blipFill>
        <p:spPr bwMode="auto">
          <a:xfrm rot="16200000">
            <a:off x="1523661" y="3741035"/>
            <a:ext cx="2160240" cy="3264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https://sun9-67.userapi.com/impg/bAnUUZXWR7TX0Hf2r-UYYTNLJJjAsz432vf3EQ/vPh4-GJj4Uc.jpg?size=1600x900&amp;quality=96&amp;sign=64403d2c77c2743cc85a5ca94f00be4e&amp;type=album"/>
          <p:cNvPicPr>
            <a:picLocks noChangeAspect="1" noChangeArrowheads="1"/>
          </p:cNvPicPr>
          <p:nvPr/>
        </p:nvPicPr>
        <p:blipFill>
          <a:blip r:embed="rId7" cstate="print"/>
          <a:srcRect l="11839" t="6314" r="7658"/>
          <a:stretch>
            <a:fillRect/>
          </a:stretch>
        </p:blipFill>
        <p:spPr bwMode="auto">
          <a:xfrm>
            <a:off x="4644008" y="4365104"/>
            <a:ext cx="3190048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sun9-39.userapi.com/impg/0jmzIuAjnaos7SJwr5Xx8q9UEywEGkf9eRumXw/qulV0EZ6MVY.jpg?size=1600x900&amp;quality=96&amp;sign=6acdd737f69323f5fa0b39dc6c8f57a5&amp;type=album"/>
          <p:cNvPicPr>
            <a:picLocks noChangeAspect="1" noChangeArrowheads="1"/>
          </p:cNvPicPr>
          <p:nvPr/>
        </p:nvPicPr>
        <p:blipFill>
          <a:blip r:embed="rId3" cstate="print"/>
          <a:srcRect l="13165" r="12633"/>
          <a:stretch>
            <a:fillRect/>
          </a:stretch>
        </p:blipFill>
        <p:spPr bwMode="auto">
          <a:xfrm>
            <a:off x="323528" y="2204864"/>
            <a:ext cx="3168352" cy="2401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https://sun9-22.userapi.com/impg/8qGwPg_VGt-Wf3neA4fN0Q6zjY8mOdH2BxDD8g/_ofPM0VOk5s.jpg?size=1600x900&amp;quality=96&amp;sign=716c546e1d6913bee32eca14bf477cf2&amp;type=album"/>
          <p:cNvPicPr>
            <a:picLocks noChangeAspect="1" noChangeArrowheads="1"/>
          </p:cNvPicPr>
          <p:nvPr/>
        </p:nvPicPr>
        <p:blipFill>
          <a:blip r:embed="rId4" cstate="print"/>
          <a:srcRect l="18750" t="9524" r="16964" b="4762"/>
          <a:stretch>
            <a:fillRect/>
          </a:stretch>
        </p:blipFill>
        <p:spPr bwMode="auto">
          <a:xfrm>
            <a:off x="5796136" y="2276872"/>
            <a:ext cx="3096344" cy="2322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ttps://sun9-16.userapi.com/impg/FP5ueqZm3HBlz-oZrVkszHd_q2HIZIF0YorasQ/Gom_ApD1zdc.jpg?size=1600x900&amp;quality=96&amp;sign=c1c0097fb87ce96fb8adc685c935a4c4&amp;type=album"/>
          <p:cNvPicPr>
            <a:picLocks noChangeAspect="1" noChangeArrowheads="1"/>
          </p:cNvPicPr>
          <p:nvPr/>
        </p:nvPicPr>
        <p:blipFill>
          <a:blip r:embed="rId5" cstate="print"/>
          <a:srcRect l="24695" t="4878" r="35518" b="9756"/>
          <a:stretch>
            <a:fillRect/>
          </a:stretch>
        </p:blipFill>
        <p:spPr bwMode="auto">
          <a:xfrm>
            <a:off x="3275856" y="3573016"/>
            <a:ext cx="256554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85689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Дидактическое пособие  «Веселые матрешки»</a:t>
            </a:r>
          </a:p>
          <a:p>
            <a:r>
              <a:rPr lang="ru-RU" sz="1600" dirty="0" smtClean="0">
                <a:latin typeface="Book Antiqua" pitchFamily="18" charset="0"/>
              </a:rPr>
              <a:t>        Пособие направлено на сенсорное развитие малыша, а т. ж.  способно охватывать почти все сферы жизнедеятельности ребенка: от процессуальной игры до развития навыков мелкой моторики. Игра развивает у детей зрительное внимание, усидчивость, воображение, логическое мышление, ориентирование в пространстве.</a:t>
            </a:r>
            <a:endParaRPr lang="ru-RU" sz="1600" b="1" dirty="0" smtClean="0">
              <a:latin typeface="Book Antiqua" pitchFamily="18" charset="0"/>
            </a:endParaRPr>
          </a:p>
          <a:p>
            <a:r>
              <a:rPr lang="ru-RU" sz="1600" dirty="0" smtClean="0">
                <a:latin typeface="Book Antiqua" pitchFamily="18" charset="0"/>
              </a:rPr>
              <a:t>         Пособие изготовлено из фанеры и окрашено масляными красками ярких цветов.</a:t>
            </a:r>
            <a:endParaRPr lang="ru-RU" sz="1600" b="1" dirty="0" smtClean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User\Desktop\Новоселова Н.А\ФОТО пособия\p5Gyyoarmf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2088232" cy="2784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1" name="Picture 3" descr="C:\Users\User\Desktop\Новоселова Н.А\ФОТО пособия\qUSXkSlZI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628800"/>
            <a:ext cx="2016224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941168"/>
            <a:ext cx="2256251" cy="1692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3" name="Picture 5" descr="C:\Users\User\Desktop\Новоселова Н.А\ФОТО пособия\fFvY9qHFQ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4653136"/>
            <a:ext cx="1966628" cy="2014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068960"/>
            <a:ext cx="282115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512" y="188640"/>
            <a:ext cx="878497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 Antiqua" pitchFamily="18" charset="0"/>
              </a:rPr>
              <a:t>Дидактическое пособие «Деревья»</a:t>
            </a:r>
          </a:p>
          <a:p>
            <a:pPr algn="ctr"/>
            <a:endParaRPr lang="ru-RU" sz="400" b="1" dirty="0" smtClean="0">
              <a:latin typeface="Book Antiqua" pitchFamily="18" charset="0"/>
            </a:endParaRPr>
          </a:p>
          <a:p>
            <a:r>
              <a:rPr lang="ru-RU" sz="1600" dirty="0" smtClean="0">
                <a:latin typeface="Book Antiqua" pitchFamily="18" charset="0"/>
              </a:rPr>
              <a:t>       Работа с дидактическим пособием формирует познавательные интересы и познавательные действия ребенка. Использование пособия способствует развитию у детей речи, внимания, мышления, формирование элементарных экологических представлений у детей.</a:t>
            </a:r>
          </a:p>
          <a:p>
            <a:endParaRPr lang="ru-RU" sz="1600" dirty="0" smtClean="0">
              <a:latin typeface="Book Antiqua" pitchFamily="18" charset="0"/>
            </a:endParaRPr>
          </a:p>
          <a:p>
            <a:r>
              <a:rPr lang="ru-RU" sz="1600" dirty="0" smtClean="0">
                <a:latin typeface="Book Antiqua" pitchFamily="18" charset="0"/>
              </a:rPr>
              <a:t> </a:t>
            </a:r>
            <a:endParaRPr lang="ru-RU" sz="16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9" name="Picture 1" descr="C:\Users\User\Desktop\Новоселова Н.А\ФОТО пособия\uGgwU0mrARs.jpg"/>
          <p:cNvPicPr>
            <a:picLocks noChangeAspect="1" noChangeArrowheads="1"/>
          </p:cNvPicPr>
          <p:nvPr/>
        </p:nvPicPr>
        <p:blipFill>
          <a:blip r:embed="rId3" cstate="print"/>
          <a:srcRect r="47321" b="21247"/>
          <a:stretch>
            <a:fillRect/>
          </a:stretch>
        </p:blipFill>
        <p:spPr bwMode="auto">
          <a:xfrm>
            <a:off x="395536" y="2492896"/>
            <a:ext cx="2697381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User\Desktop\Новоселова Н.А\ФОТО пособия\VUmK2va0r_U.jpg"/>
          <p:cNvPicPr>
            <a:picLocks noChangeAspect="1" noChangeArrowheads="1"/>
          </p:cNvPicPr>
          <p:nvPr/>
        </p:nvPicPr>
        <p:blipFill>
          <a:blip r:embed="rId4" cstate="print"/>
          <a:srcRect r="13750" b="7500"/>
          <a:stretch>
            <a:fillRect/>
          </a:stretch>
        </p:blipFill>
        <p:spPr bwMode="auto">
          <a:xfrm>
            <a:off x="5508104" y="2506985"/>
            <a:ext cx="3384376" cy="2722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 descr="C:\Users\User\Desktop\Новоселова Н.А\ФОТО пособия\tgkvKdl2Yk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221088"/>
            <a:ext cx="2952328" cy="221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Дидактическое пособие «Грибочки»</a:t>
            </a:r>
          </a:p>
          <a:p>
            <a:r>
              <a:rPr lang="ru-RU" sz="1600" b="1" dirty="0" smtClean="0">
                <a:latin typeface="Book Antiqua" pitchFamily="18" charset="0"/>
              </a:rPr>
              <a:t>Цель</a:t>
            </a:r>
            <a:r>
              <a:rPr lang="ru-RU" sz="1600" dirty="0" smtClean="0">
                <a:latin typeface="Book Antiqua" pitchFamily="18" charset="0"/>
              </a:rPr>
              <a:t>: Развитие сенсорных способностей детей. </a:t>
            </a:r>
          </a:p>
          <a:p>
            <a:r>
              <a:rPr lang="ru-RU" sz="1600" b="1" dirty="0" smtClean="0">
                <a:latin typeface="Book Antiqua" pitchFamily="18" charset="0"/>
              </a:rPr>
              <a:t>Задачи:</a:t>
            </a:r>
            <a:r>
              <a:rPr lang="ru-RU" sz="1600" dirty="0" smtClean="0">
                <a:latin typeface="Book Antiqua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Формировать у детей представления о количестве предметов «один - много», «большой – маленький»;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Учить различать по цвету: красный, коричневый;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Учить группировать однородные предметы по одному (общему) признаку;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Развивать мелкую моторику рук, логическое мышление, внимание, память, речь.</a:t>
            </a:r>
            <a:endParaRPr lang="ru-RU" sz="16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23528" y="260648"/>
            <a:ext cx="86409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Использование дидактических материалов помогает развивать познавательные, коммуникативные и творческие способности дошкольников всех возрастных групп. При применении пособий  следует помнить о широком спектре выбора их подачи. Изготовление дидактических материалов своими руками позволяет реализовать различные педагогические идеи в образовательном процессе.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Главное — правильно разработать пособия, продумать и оформить их.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 этом помогут разнообразные методические рекомендации и собственная фантазия автора.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026" name="Picture 2" descr="https://sun9-71.userapi.com/impg/mc1da9an6WN97PczPxRx9HSY8wkNfmMoirVi2g/ZspaHI2f8Is.jpg?size=1600x1600&amp;quality=96&amp;sign=056b41d23b6e48014f5dca932be74c1a&amp;type=album"/>
          <p:cNvPicPr>
            <a:picLocks noChangeAspect="1" noChangeArrowheads="1"/>
          </p:cNvPicPr>
          <p:nvPr/>
        </p:nvPicPr>
        <p:blipFill>
          <a:blip r:embed="rId3" cstate="print"/>
          <a:srcRect t="7246" b="4348"/>
          <a:stretch>
            <a:fillRect/>
          </a:stretch>
        </p:blipFill>
        <p:spPr bwMode="auto">
          <a:xfrm>
            <a:off x="395536" y="2636912"/>
            <a:ext cx="2199195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sun9-32.userapi.com/impg/UuOG4i7yn721dw4mc7dajv4j0lyiEJsb-w31jQ/JRj8iIpCosA.jpg?size=1600x900&amp;quality=96&amp;sign=cf432e2cedcc5f9ff161b6e32d0755c4&amp;type=album"/>
          <p:cNvPicPr>
            <a:picLocks noChangeAspect="1" noChangeArrowheads="1"/>
          </p:cNvPicPr>
          <p:nvPr/>
        </p:nvPicPr>
        <p:blipFill>
          <a:blip r:embed="rId4" cstate="print"/>
          <a:srcRect r="14583"/>
          <a:stretch>
            <a:fillRect/>
          </a:stretch>
        </p:blipFill>
        <p:spPr bwMode="auto">
          <a:xfrm>
            <a:off x="467544" y="4941168"/>
            <a:ext cx="2557617" cy="1684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s://sun9-62.userapi.com/impg/tSOqL9DJ9pEC0oo95-YlBdWJ_wC_QxDhSZ63Lw/SDnRY8H6tm8.jpg?size=1600x900&amp;quality=96&amp;sign=e2b3d31370545225d3f4b6e084f948d8&amp;type=album"/>
          <p:cNvPicPr>
            <a:picLocks noChangeAspect="1" noChangeArrowheads="1"/>
          </p:cNvPicPr>
          <p:nvPr/>
        </p:nvPicPr>
        <p:blipFill>
          <a:blip r:embed="rId5" cstate="print"/>
          <a:srcRect l="8904" t="3166" r="19865"/>
          <a:stretch>
            <a:fillRect/>
          </a:stretch>
        </p:blipFill>
        <p:spPr bwMode="auto">
          <a:xfrm>
            <a:off x="6156176" y="2636912"/>
            <a:ext cx="2542507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https://sun9-18.userapi.com/impg/BxZi-teRxrSjk4HEk-nqNiy_POCs84AV5DBSgg/H1Q6ekdaciA.jpg?size=1600x1600&amp;quality=96&amp;sign=b7e10cd55131143d5f907fe969d99b4e&amp;type=album"/>
          <p:cNvPicPr>
            <a:picLocks noChangeAspect="1" noChangeArrowheads="1"/>
          </p:cNvPicPr>
          <p:nvPr/>
        </p:nvPicPr>
        <p:blipFill>
          <a:blip r:embed="rId6" cstate="print"/>
          <a:srcRect b="3191"/>
          <a:stretch>
            <a:fillRect/>
          </a:stretch>
        </p:blipFill>
        <p:spPr bwMode="auto">
          <a:xfrm>
            <a:off x="3563888" y="4941168"/>
            <a:ext cx="1728192" cy="1673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https://sun9-6.userapi.com/impg/WwfEVV7vAKN0OHDBO9NU8-RIEppGRMFnNCXl8A/iCvl0A4wCY4.jpg?size=1600x900&amp;quality=96&amp;sign=930a40e5fd5e9303a664ad988be26c8c&amp;type=album"/>
          <p:cNvPicPr>
            <a:picLocks noChangeAspect="1" noChangeArrowheads="1"/>
          </p:cNvPicPr>
          <p:nvPr/>
        </p:nvPicPr>
        <p:blipFill>
          <a:blip r:embed="rId7" cstate="print"/>
          <a:srcRect l="14961" t="4433" r="14388"/>
          <a:stretch>
            <a:fillRect/>
          </a:stretch>
        </p:blipFill>
        <p:spPr bwMode="auto">
          <a:xfrm>
            <a:off x="3059832" y="2636912"/>
            <a:ext cx="2555222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https://sun9-11.userapi.com/impg/pGHyvR-lR8sCEBuCLhC8cLhQP1-eL-OFFjGQeg/CBvUGFHL_cs.jpg?size=1600x900&amp;quality=96&amp;sign=7041f58306832295517a0a1b8fe7fcf4&amp;type=album"/>
          <p:cNvPicPr>
            <a:picLocks noChangeAspect="1" noChangeArrowheads="1"/>
          </p:cNvPicPr>
          <p:nvPr/>
        </p:nvPicPr>
        <p:blipFill>
          <a:blip r:embed="rId8" cstate="print"/>
          <a:srcRect l="7407" r="14815" b="8189"/>
          <a:stretch>
            <a:fillRect/>
          </a:stretch>
        </p:blipFill>
        <p:spPr bwMode="auto">
          <a:xfrm>
            <a:off x="5796136" y="4869160"/>
            <a:ext cx="2711171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2737233"/>
            <a:ext cx="8712968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endParaRPr kumimoji="0" lang="ru-RU" sz="3600" b="1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51520" y="620688"/>
            <a:ext cx="864096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ru-RU" dirty="0" smtClean="0">
                <a:latin typeface="Book Antiqua" pitchFamily="18" charset="0"/>
              </a:rPr>
              <a:t>Ведущая деятельность дошкольника — игра, с помощью неё малыш познаёт окружающий мир. Только педагог, владеющий игровыми технологиями, может достичь высоких результатов в работе с детьми.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        В образовательной деятельности с детьми </a:t>
            </a:r>
            <a:r>
              <a:rPr lang="ru-RU" dirty="0" smtClean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дошкольного возраста педагоги создают разнообразные пособия, которые в дальнейшем помогают решать образовательные задачи, а также позволяют ребенку, раскрыть свой потенциал, используя разные анализаторы организма: слуховые, зрительные, тактильные.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        Таким образом, применение данных дидактических пособий помогает обеспечить возможность индивидуализации обучения, организацию совместной (партнерской) образовательной деятельности с широким использованием современных дидактических пособий для всестороннего развития детей дошкольного возраста.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764704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         </a:t>
            </a:r>
            <a:r>
              <a:rPr lang="ru-RU" b="1" dirty="0" smtClean="0">
                <a:latin typeface="Book Antiqua" pitchFamily="18" charset="0"/>
              </a:rPr>
              <a:t>Цель: </a:t>
            </a:r>
            <a:r>
              <a:rPr lang="ru-RU" dirty="0" smtClean="0">
                <a:latin typeface="Book Antiqua" pitchFamily="18" charset="0"/>
              </a:rPr>
              <a:t>последовательное, поэтапное обучение детей различным приемам или способам учебной деятельности, а также использование заданий различного уровня.</a:t>
            </a:r>
          </a:p>
          <a:p>
            <a:r>
              <a:rPr lang="ru-RU" b="1" dirty="0" smtClean="0">
                <a:latin typeface="Book Antiqua" pitchFamily="18" charset="0"/>
              </a:rPr>
              <a:t>Задачи: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Развитие тактильной чувствительности и мелкой моторики;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 Формирование представлений о внешних свойствах предметов (форме, цвете, величине, положении в пространстве);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 Создание положительного эмоционального настроя;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 Развитие познавательных процессов (памяти, внимания, мышления);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 Развитие речевых навыков (закрепление правильного звукопроизношения, обогащения словаря, развитие связной речи и мышления);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 Обучение счёту, грамоте.</a:t>
            </a:r>
            <a:endParaRPr lang="ru-RU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1252210"/>
            <a:ext cx="871296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Многофункциональные дидактические пособия позволяют: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формировать представления о окружающем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мире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закреплять знания о цвете; о геометрических фигурах;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формировать представления о количестве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(много – мало, один – много, пара)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обучать счету, конструированию, ориентировке в пространстве;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формировать представления о величине;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развивать речь и речевое дыхание, расширять и обогащать словарный запас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развивать внимание, память, воображение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51520" y="188640"/>
            <a:ext cx="87129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«Сад -  огород»</a:t>
            </a:r>
            <a:endParaRPr lang="ru-RU" sz="1600" dirty="0" smtClean="0"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 П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особие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«Сад – огород»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 имеет развивающее,</a:t>
            </a:r>
            <a:r>
              <a:rPr lang="ru-RU" sz="1600" dirty="0" smtClean="0">
                <a:latin typeface="Book Antiqua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образовательное и воспитательное значение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познавательного интереса к окружающему миру, введение новых</a:t>
            </a:r>
            <a:r>
              <a:rPr lang="ru-RU" sz="1600" dirty="0" smtClean="0">
                <a:latin typeface="Book Antiqua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понятий – «сад и огород», развитие внимание, памяти, пополнение</a:t>
            </a:r>
            <a:r>
              <a:rPr lang="ru-RU" sz="1600" dirty="0" smtClean="0">
                <a:latin typeface="Book Antiqua" pitchFamily="18" charset="0"/>
                <a:cs typeface="Arial" pitchFamily="34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словарного запаса детей.</a:t>
            </a:r>
            <a:endParaRPr lang="ru-RU" sz="1600" dirty="0" smtClean="0"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          К дидактическому материалу </a:t>
            </a:r>
            <a:r>
              <a:rPr lang="ru-RU" sz="1600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прилагаются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муляжи овощей и фруктов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573016"/>
            <a:ext cx="2247714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https://sun9-26.userapi.com/impg/IMjEBgfCCm6RMp0uMrCkrXe9bGJ4mtS52EHw_A/hKGUKJnzZB4.jpg?size=900x1600&amp;quality=96&amp;sign=debaab56d93fbcdd330a1a12315dc322&amp;type=album"/>
          <p:cNvPicPr>
            <a:picLocks noChangeAspect="1" noChangeArrowheads="1"/>
          </p:cNvPicPr>
          <p:nvPr/>
        </p:nvPicPr>
        <p:blipFill>
          <a:blip r:embed="rId4" cstate="print"/>
          <a:srcRect t="21212" b="24242"/>
          <a:stretch>
            <a:fillRect/>
          </a:stretch>
        </p:blipFill>
        <p:spPr bwMode="auto">
          <a:xfrm rot="16200000">
            <a:off x="2372382" y="4116452"/>
            <a:ext cx="2599039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 descr="https://sun9-13.userapi.com/impg/Xwx0lIkH3lKzX5l33X2d7O4JVzR-PQHyWg8QbA/AiwE_jVIyMk.jpg?size=900x1600&amp;quality=96&amp;sign=02d7b094be11b4a6b9c04b6edc34c165&amp;type=album"/>
          <p:cNvPicPr>
            <a:picLocks noChangeAspect="1" noChangeArrowheads="1"/>
          </p:cNvPicPr>
          <p:nvPr/>
        </p:nvPicPr>
        <p:blipFill>
          <a:blip r:embed="rId5" cstate="print"/>
          <a:srcRect t="20628" r="5431" b="25772"/>
          <a:stretch>
            <a:fillRect/>
          </a:stretch>
        </p:blipFill>
        <p:spPr bwMode="auto">
          <a:xfrm rot="16200000">
            <a:off x="477342" y="1763018"/>
            <a:ext cx="257269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 l="8333" r="18333" b="13333"/>
          <a:stretch>
            <a:fillRect/>
          </a:stretch>
        </p:blipFill>
        <p:spPr bwMode="auto">
          <a:xfrm>
            <a:off x="4788024" y="1844824"/>
            <a:ext cx="2564593" cy="2273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71296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Дидактическое пособие </a:t>
            </a:r>
            <a:r>
              <a:rPr lang="ru-RU" i="1" dirty="0" smtClean="0">
                <a:latin typeface="Book Antiqua" pitchFamily="18" charset="0"/>
              </a:rPr>
              <a:t>«</a:t>
            </a:r>
            <a:r>
              <a:rPr lang="ru-RU" b="1" i="1" dirty="0" smtClean="0">
                <a:latin typeface="Book Antiqua" pitchFamily="18" charset="0"/>
              </a:rPr>
              <a:t>Времена года</a:t>
            </a:r>
            <a:r>
              <a:rPr lang="ru-RU" i="1" dirty="0" smtClean="0">
                <a:latin typeface="Book Antiqua" pitchFamily="18" charset="0"/>
              </a:rPr>
              <a:t>»</a:t>
            </a:r>
          </a:p>
          <a:p>
            <a:pPr algn="ctr"/>
            <a:endParaRPr lang="ru-RU" sz="500" i="1" dirty="0" smtClean="0">
              <a:latin typeface="Book Antiqua" pitchFamily="18" charset="0"/>
            </a:endParaRPr>
          </a:p>
          <a:p>
            <a:r>
              <a:rPr lang="ru-RU" sz="1400" b="1" dirty="0" smtClean="0">
                <a:latin typeface="Book Antiqua" pitchFamily="18" charset="0"/>
              </a:rPr>
              <a:t>Цель: </a:t>
            </a:r>
            <a:r>
              <a:rPr lang="ru-RU" sz="1400" dirty="0" smtClean="0">
                <a:latin typeface="Book Antiqua" pitchFamily="18" charset="0"/>
              </a:rPr>
              <a:t>формировать у детей представление об окружающем мире, о делении года на 4 сезона.</a:t>
            </a:r>
            <a:endParaRPr lang="ru-RU" sz="1400" i="1" dirty="0" smtClean="0">
              <a:latin typeface="Book Antiqua" pitchFamily="18" charset="0"/>
            </a:endParaRPr>
          </a:p>
          <a:p>
            <a:r>
              <a:rPr lang="ru-RU" sz="1400" b="1" dirty="0" smtClean="0">
                <a:latin typeface="Book Antiqua" pitchFamily="18" charset="0"/>
              </a:rPr>
              <a:t>Задачи: </a:t>
            </a:r>
            <a:endParaRPr lang="ru-RU" sz="1400" dirty="0" smtClean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Формировать представление детей о чередовании времен года, их характерных особенностей;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Обогащать и уточнять знания детей о жизни животных, называть отличительные особенности внешнего вида;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Закреплять понятия «осень», «зима», «весна», «лето»;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Закреплять цвет, развивать навыки счета и речевую активность;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 Antiqua" pitchFamily="18" charset="0"/>
              </a:rPr>
              <a:t> Развивать мелкую моторику рук (прикрепить, отстегнуть, достать, довешать, застегнуть).</a:t>
            </a:r>
          </a:p>
          <a:p>
            <a:pPr algn="ctr"/>
            <a:endParaRPr lang="ru-RU" dirty="0" smtClean="0">
              <a:latin typeface="Book Antiqua" pitchFamily="18" charset="0"/>
            </a:endParaRPr>
          </a:p>
        </p:txBody>
      </p:sp>
      <p:pic>
        <p:nvPicPr>
          <p:cNvPr id="9218" name="Picture 2" descr="https://sun9-37.userapi.com/impg/kwOIEP3GR5r1U2RLL6NzFabIqM7NDpjP_w3aSg/JssImIEdNVE.jpg?size=1600x900&amp;quality=96&amp;sign=23fd561ea22fcd3b63d2d4132df03f15&amp;type=album"/>
          <p:cNvPicPr>
            <a:picLocks noChangeAspect="1" noChangeArrowheads="1"/>
          </p:cNvPicPr>
          <p:nvPr/>
        </p:nvPicPr>
        <p:blipFill>
          <a:blip r:embed="rId3" cstate="print"/>
          <a:srcRect l="15820" r="24414"/>
          <a:stretch>
            <a:fillRect/>
          </a:stretch>
        </p:blipFill>
        <p:spPr bwMode="auto">
          <a:xfrm>
            <a:off x="247019" y="2492896"/>
            <a:ext cx="2448273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https://sun9-13.userapi.com/impg/OlW-BXpJ0T_9ug-63xKO8ZGM_pDjQECjef6aNw/mmqrCuRtkgM.jpg?size=1600x900&amp;quality=96&amp;sign=c92e7411226b881d7061d02acf6b283f&amp;type=album"/>
          <p:cNvPicPr>
            <a:picLocks noChangeAspect="1" noChangeArrowheads="1"/>
          </p:cNvPicPr>
          <p:nvPr/>
        </p:nvPicPr>
        <p:blipFill>
          <a:blip r:embed="rId4" cstate="print"/>
          <a:srcRect l="20000" t="5118" r="26250"/>
          <a:stretch>
            <a:fillRect/>
          </a:stretch>
        </p:blipFill>
        <p:spPr bwMode="auto">
          <a:xfrm>
            <a:off x="4206543" y="2420888"/>
            <a:ext cx="2597705" cy="2503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2" name="Picture 6" descr="https://sun9-1.userapi.com/impg/IpgxHoCU-odp8z4TgkCu86rlpbfhTNLYO2ULug/gyGPpVbsdAg.jpg?size=900x1600&amp;quality=96&amp;sign=50676658ec6307e4311dedee00ec89fc&amp;type=album"/>
          <p:cNvPicPr>
            <a:picLocks noChangeAspect="1" noChangeArrowheads="1"/>
          </p:cNvPicPr>
          <p:nvPr/>
        </p:nvPicPr>
        <p:blipFill>
          <a:blip r:embed="rId5" cstate="print"/>
          <a:srcRect t="19286" r="3030" b="24464"/>
          <a:stretch>
            <a:fillRect/>
          </a:stretch>
        </p:blipFill>
        <p:spPr bwMode="auto">
          <a:xfrm rot="16200000">
            <a:off x="2304873" y="4255967"/>
            <a:ext cx="2376264" cy="2450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4" name="Picture 8" descr="https://sun9-61.userapi.com/impg/94mh3sF9La8v6-PFD4_G8Llu8zecTK2uFcFNag/_bvz1fkYTYk.jpg?size=900x1600&amp;quality=96&amp;sign=84ec0b1244c8a27211061761aa86931b&amp;type=album"/>
          <p:cNvPicPr>
            <a:picLocks noChangeAspect="1" noChangeArrowheads="1"/>
          </p:cNvPicPr>
          <p:nvPr/>
        </p:nvPicPr>
        <p:blipFill>
          <a:blip r:embed="rId6" cstate="print"/>
          <a:srcRect t="20017" r="3035" b="25352"/>
          <a:stretch>
            <a:fillRect/>
          </a:stretch>
        </p:blipFill>
        <p:spPr bwMode="auto">
          <a:xfrm rot="16200000">
            <a:off x="6518130" y="4219174"/>
            <a:ext cx="2372552" cy="2376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Дидактическое пособие «Умный ёжик»</a:t>
            </a:r>
          </a:p>
          <a:p>
            <a:r>
              <a:rPr lang="ru-RU" sz="1600" b="1" dirty="0" smtClean="0">
                <a:latin typeface="Book Antiqua" pitchFamily="18" charset="0"/>
              </a:rPr>
              <a:t>Цель: </a:t>
            </a:r>
            <a:r>
              <a:rPr lang="ru-RU" sz="1600" dirty="0" smtClean="0">
                <a:latin typeface="Book Antiqua" pitchFamily="18" charset="0"/>
              </a:rPr>
              <a:t>развивать мелкую моторику рук; закреплять знания цветов; учить подбирать пары одинаковых по цвету предметов (зрительное соотношение); развивать внимание.</a:t>
            </a:r>
          </a:p>
          <a:p>
            <a:r>
              <a:rPr lang="ru-RU" sz="1600" b="1" dirty="0" smtClean="0">
                <a:latin typeface="Book Antiqua" pitchFamily="18" charset="0"/>
              </a:rPr>
              <a:t>Задачи: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Формирование у детей понятий один, много, мало, ни одного;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Закрепление умения ориентироваться в пространстве (слева, справа, вверху, внизу);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Закрепление знаний о цвете предметов, умения объединять предметы по общим признакам;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Развитие внимания, памяти, наблюдательности;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Book Antiqua" pitchFamily="18" charset="0"/>
              </a:rPr>
              <a:t> Закрепление умения детей подбирать предметы по цвету.</a:t>
            </a:r>
            <a:endParaRPr lang="ru-RU" sz="1600" dirty="0">
              <a:latin typeface="Book Antiqua" pitchFamily="18" charset="0"/>
            </a:endParaRPr>
          </a:p>
        </p:txBody>
      </p:sp>
      <p:pic>
        <p:nvPicPr>
          <p:cNvPr id="8194" name="Picture 2" descr="https://sun9-70.userapi.com/impg/gWrZJyXOyYSHm_vNBrFefFdkmXuRFyqgByoeNA/ub2OqLM7gsY.jpg?size=900x1600&amp;quality=96&amp;sign=475ac2167e9724a70aba74655cea5342&amp;type=album"/>
          <p:cNvPicPr>
            <a:picLocks noChangeAspect="1" noChangeArrowheads="1"/>
          </p:cNvPicPr>
          <p:nvPr/>
        </p:nvPicPr>
        <p:blipFill>
          <a:blip r:embed="rId3" cstate="print"/>
          <a:srcRect t="13235" b="14706"/>
          <a:stretch>
            <a:fillRect/>
          </a:stretch>
        </p:blipFill>
        <p:spPr bwMode="auto">
          <a:xfrm rot="16200000">
            <a:off x="744005" y="2648485"/>
            <a:ext cx="1967361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https://sun9-71.userapi.com/impg/QMy25WM3_ah3dMz8geT6wPkq1bdt8vMBYj5WcA/cQO6S0AT_8M.jpg?size=900x1600&amp;quality=96&amp;sign=8cc1d342cd3c32fce709e60a750a4b07&amp;type=album"/>
          <p:cNvPicPr>
            <a:picLocks noChangeAspect="1" noChangeArrowheads="1"/>
          </p:cNvPicPr>
          <p:nvPr/>
        </p:nvPicPr>
        <p:blipFill>
          <a:blip r:embed="rId4" cstate="print"/>
          <a:srcRect t="8832" b="11458"/>
          <a:stretch>
            <a:fillRect/>
          </a:stretch>
        </p:blipFill>
        <p:spPr bwMode="auto">
          <a:xfrm rot="16200000">
            <a:off x="6360605" y="2504491"/>
            <a:ext cx="2016224" cy="2857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s://sun9-1.userapi.com/impg/GUXwsZOMfeJjMPNVA_sfMmR7oPZfpHPsNqpFAw/YMwUSTmuMCA.jpg?size=900x1600&amp;quality=96&amp;sign=d0e7790a95e85a0f0d2a159e95d72634&amp;type=album"/>
          <p:cNvPicPr>
            <a:picLocks noChangeAspect="1" noChangeArrowheads="1"/>
          </p:cNvPicPr>
          <p:nvPr/>
        </p:nvPicPr>
        <p:blipFill>
          <a:blip r:embed="rId5" cstate="print"/>
          <a:srcRect t="1706" b="11293"/>
          <a:stretch>
            <a:fillRect/>
          </a:stretch>
        </p:blipFill>
        <p:spPr bwMode="auto">
          <a:xfrm rot="16200000">
            <a:off x="3547767" y="3949178"/>
            <a:ext cx="2048469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s://sun9-15.userapi.com/impg/W6RzKw-YXBFQlfloPdavOxT3XkZr7FuVedL0Rw/giOm2FiDzfo.jpg?size=900x1600&amp;quality=96&amp;sign=6d655146cf718b39ec526085954ae573&amp;type=album"/>
          <p:cNvPicPr>
            <a:picLocks noChangeAspect="1" noChangeArrowheads="1"/>
          </p:cNvPicPr>
          <p:nvPr/>
        </p:nvPicPr>
        <p:blipFill>
          <a:blip r:embed="rId3" cstate="print"/>
          <a:srcRect t="15575" b="25666"/>
          <a:stretch>
            <a:fillRect/>
          </a:stretch>
        </p:blipFill>
        <p:spPr bwMode="auto">
          <a:xfrm rot="16200000">
            <a:off x="377331" y="2003975"/>
            <a:ext cx="2412679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https://sun9-73.userapi.com/impg/kpty-H1Astcy2QaswpNH0i2MM0RkZ5hVF9xjpA/Z7NvokVuCWs.jpg?size=900x1600&amp;quality=96&amp;sign=989e2cd98d3e15756062d04f1b062ff5&amp;type=album"/>
          <p:cNvPicPr>
            <a:picLocks noChangeAspect="1" noChangeArrowheads="1"/>
          </p:cNvPicPr>
          <p:nvPr/>
        </p:nvPicPr>
        <p:blipFill>
          <a:blip r:embed="rId4" cstate="print"/>
          <a:srcRect t="17187" b="23438"/>
          <a:stretch>
            <a:fillRect/>
          </a:stretch>
        </p:blipFill>
        <p:spPr bwMode="auto">
          <a:xfrm rot="16200000">
            <a:off x="4420406" y="1981262"/>
            <a:ext cx="2319415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4" name="Picture 10" descr="https://sun9-76.userapi.com/impg/YAaHNkLo5XHfN98ZxibxqKANew_qnSa0kxXTwg/x3ZRpB7I4-c.jpg?size=900x1600&amp;quality=96&amp;sign=c22a6a9fbee2047f999c2b1931cb7f8a&amp;type=album"/>
          <p:cNvPicPr>
            <a:picLocks noChangeAspect="1" noChangeArrowheads="1"/>
          </p:cNvPicPr>
          <p:nvPr/>
        </p:nvPicPr>
        <p:blipFill>
          <a:blip r:embed="rId5" cstate="print"/>
          <a:srcRect t="14545" b="27273"/>
          <a:stretch>
            <a:fillRect/>
          </a:stretch>
        </p:blipFill>
        <p:spPr bwMode="auto">
          <a:xfrm rot="16200000">
            <a:off x="6414241" y="4179047"/>
            <a:ext cx="2448272" cy="2532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https://sun9-53.userapi.com/impg/UAdqNYyx8b1iz9D6APlSoyIWQH55pP9JYRQgwA/BzH8FHigOjg.jpg?size=900x1600&amp;quality=96&amp;sign=0fb700737102074cc5f3fff719985157&amp;type=album"/>
          <p:cNvPicPr>
            <a:picLocks noChangeAspect="1" noChangeArrowheads="1"/>
          </p:cNvPicPr>
          <p:nvPr/>
        </p:nvPicPr>
        <p:blipFill>
          <a:blip r:embed="rId6" cstate="print"/>
          <a:srcRect t="13235" b="23897"/>
          <a:stretch>
            <a:fillRect/>
          </a:stretch>
        </p:blipFill>
        <p:spPr bwMode="auto">
          <a:xfrm rot="16200000">
            <a:off x="2407524" y="4153316"/>
            <a:ext cx="2376264" cy="2655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 Antiqua" pitchFamily="18" charset="0"/>
              </a:rPr>
              <a:t>Пособие «Сказки из фетра»</a:t>
            </a:r>
          </a:p>
          <a:p>
            <a:r>
              <a:rPr lang="ru-RU" sz="1600" dirty="0" smtClean="0">
                <a:latin typeface="Book Antiqua" pitchFamily="18" charset="0"/>
              </a:rPr>
              <a:t>          Пособие «Сказки из фетра» – это обучающий инструмент с интересными элементами, позволяющими решать воспитательные, развивающие и обучающие цели и задачи. Многофункциональное пособие, направленное на решение одновременно нескольких задач, предназначено для работы с детьми разных возрастов, позволяет учитывать индивидуальные особенности развития ребенка.</a:t>
            </a:r>
            <a:endParaRPr lang="ru-RU" sz="16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804071_51-p-svetlo-zelenie-foni-dlya-prezentatsii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Дидактические игры на развитие дыхания          </a:t>
            </a:r>
          </a:p>
          <a:p>
            <a:r>
              <a:rPr lang="ru-RU" dirty="0" smtClean="0">
                <a:latin typeface="Book Antiqua" pitchFamily="18" charset="0"/>
              </a:rPr>
              <a:t>           Дыхательная гимнастика как один из элементов </a:t>
            </a:r>
            <a:r>
              <a:rPr lang="ru-RU" dirty="0" err="1" smtClean="0">
                <a:latin typeface="Book Antiqua" pitchFamily="18" charset="0"/>
              </a:rPr>
              <a:t>здоровьесберегающих</a:t>
            </a:r>
            <a:r>
              <a:rPr lang="ru-RU" dirty="0" smtClean="0">
                <a:latin typeface="Book Antiqua" pitchFamily="18" charset="0"/>
              </a:rPr>
              <a:t> технологий имеет большое значение для развития еще несовершенной дыхательной системы ребенка и укрепления защитных сил его организма.</a:t>
            </a:r>
          </a:p>
          <a:p>
            <a:r>
              <a:rPr lang="ru-RU" dirty="0" smtClean="0">
                <a:latin typeface="Book Antiqua" pitchFamily="18" charset="0"/>
              </a:rPr>
              <a:t>        Основной </a:t>
            </a:r>
            <a:r>
              <a:rPr lang="ru-RU" b="1" dirty="0" smtClean="0">
                <a:latin typeface="Book Antiqua" pitchFamily="18" charset="0"/>
              </a:rPr>
              <a:t>целью </a:t>
            </a:r>
            <a:r>
              <a:rPr lang="ru-RU" dirty="0" smtClean="0">
                <a:latin typeface="Book Antiqua" pitchFamily="18" charset="0"/>
              </a:rPr>
              <a:t>проведения дыхательных упражнений с дошкольниками является укрепление их здоровья.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224" name="Picture 8" descr="https://sun9-74.userapi.com/impg/-QLx47N_my5KmVfMD6w1cZMNnFSY1Zv4688QsA/j0gqLkARtxQ.jpg?size=900x1600&amp;quality=96&amp;sign=b834fcfe51d22d055035a46f8a37948f&amp;type=album"/>
          <p:cNvPicPr>
            <a:picLocks noChangeAspect="1" noChangeArrowheads="1"/>
          </p:cNvPicPr>
          <p:nvPr/>
        </p:nvPicPr>
        <p:blipFill>
          <a:blip r:embed="rId3" cstate="print"/>
          <a:srcRect t="13233" b="8989"/>
          <a:stretch>
            <a:fillRect/>
          </a:stretch>
        </p:blipFill>
        <p:spPr bwMode="auto">
          <a:xfrm rot="16200000">
            <a:off x="839586" y="1760814"/>
            <a:ext cx="1944216" cy="2688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6" name="Picture 10" descr="https://sun9-8.userapi.com/impg/YauiUQObBtmjSv4OB7PM3FY1nDNR8-ZyMNXoyA/0pBEFMeHXGk.jpg?size=900x1600&amp;quality=96&amp;sign=08f75ef3841933f0290f0c7f24b5fd01&amp;type=album"/>
          <p:cNvPicPr>
            <a:picLocks noChangeAspect="1" noChangeArrowheads="1"/>
          </p:cNvPicPr>
          <p:nvPr/>
        </p:nvPicPr>
        <p:blipFill>
          <a:blip r:embed="rId4" cstate="print"/>
          <a:srcRect l="3175" t="7143" b="17857"/>
          <a:stretch>
            <a:fillRect/>
          </a:stretch>
        </p:blipFill>
        <p:spPr bwMode="auto">
          <a:xfrm>
            <a:off x="3491880" y="2924944"/>
            <a:ext cx="214395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8" name="Picture 12" descr="https://sun9-42.userapi.com/impg/WitnJirvQWSvOHgIB2ovVn2CTT_urfl7QZr5Pg/ggn6qfN8eBc.jpg?size=900x1600&amp;quality=96&amp;sign=f32937b7d0f7b301e5234846421f2142&amp;type=album"/>
          <p:cNvPicPr>
            <a:picLocks noChangeAspect="1" noChangeArrowheads="1"/>
          </p:cNvPicPr>
          <p:nvPr/>
        </p:nvPicPr>
        <p:blipFill>
          <a:blip r:embed="rId5" cstate="print"/>
          <a:srcRect t="17252" b="18165"/>
          <a:stretch>
            <a:fillRect/>
          </a:stretch>
        </p:blipFill>
        <p:spPr bwMode="auto">
          <a:xfrm rot="16200000">
            <a:off x="6174759" y="2042265"/>
            <a:ext cx="2195082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30" name="Picture 14" descr="https://sun9-57.userapi.com/impg/vHguEfxUF0pzeqJDyH6rxCXewBIo-UwA_ViVqw/86HNmhOLSWI.jpg?size=900x1600&amp;quality=96&amp;sign=e536e9ba36651d7ebd2be17a180bca83&amp;type=album"/>
          <p:cNvPicPr>
            <a:picLocks noChangeAspect="1" noChangeArrowheads="1"/>
          </p:cNvPicPr>
          <p:nvPr/>
        </p:nvPicPr>
        <p:blipFill>
          <a:blip r:embed="rId6" cstate="print"/>
          <a:srcRect l="7458" t="2740" r="4871" b="47945"/>
          <a:stretch>
            <a:fillRect/>
          </a:stretch>
        </p:blipFill>
        <p:spPr bwMode="auto">
          <a:xfrm rot="16200000">
            <a:off x="755577" y="4365104"/>
            <a:ext cx="2304258" cy="2304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32" name="Picture 16" descr="https://sun9-57.userapi.com/impg/vHguEfxUF0pzeqJDyH6rxCXewBIo-UwA_ViVqw/86HNmhOLSWI.jpg?size=900x1600&amp;quality=96&amp;sign=e536e9ba36651d7ebd2be17a180bca83&amp;type=album"/>
          <p:cNvPicPr>
            <a:picLocks noChangeAspect="1" noChangeArrowheads="1"/>
          </p:cNvPicPr>
          <p:nvPr/>
        </p:nvPicPr>
        <p:blipFill>
          <a:blip r:embed="rId7" cstate="print"/>
          <a:srcRect l="14858" t="48619" r="21059" b="2544"/>
          <a:stretch>
            <a:fillRect/>
          </a:stretch>
        </p:blipFill>
        <p:spPr bwMode="auto">
          <a:xfrm rot="16200000">
            <a:off x="6361056" y="4304240"/>
            <a:ext cx="1966503" cy="2664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751</Words>
  <Application>Microsoft Office PowerPoint</Application>
  <PresentationFormat>Экран (4:3)</PresentationFormat>
  <Paragraphs>89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Люда</dc:creator>
  <cp:lastModifiedBy>User</cp:lastModifiedBy>
  <cp:revision>74</cp:revision>
  <dcterms:created xsi:type="dcterms:W3CDTF">2019-02-03T15:48:07Z</dcterms:created>
  <dcterms:modified xsi:type="dcterms:W3CDTF">2023-11-01T09:04:31Z</dcterms:modified>
</cp:coreProperties>
</file>