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63" r:id="rId6"/>
    <p:sldId id="264" r:id="rId7"/>
    <p:sldId id="256" r:id="rId8"/>
    <p:sldId id="265" r:id="rId9"/>
    <p:sldId id="258" r:id="rId10"/>
    <p:sldId id="275" r:id="rId11"/>
    <p:sldId id="267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F75AC-9986-405A-A656-D38FD3557DB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22A5F-3B25-4C07-A216-94448F8DFB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Составление рассказа о осени.</a:t>
            </a:r>
          </a:p>
          <a:p>
            <a:r>
              <a:rPr lang="ru-RU" dirty="0" smtClean="0"/>
              <a:t>Отгадать </a:t>
            </a:r>
            <a:r>
              <a:rPr lang="ru-RU" baseline="0" dirty="0" smtClean="0"/>
              <a:t>стихотворение.  (Я рубашку сшила мишке….)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22A5F-3B25-4C07-A216-94448F8DFBE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22A5F-3B25-4C07-A216-94448F8DFBE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Мнемоквадраты</a:t>
            </a:r>
            <a:r>
              <a:rPr lang="ru-RU" baseline="0" dirty="0" smtClean="0"/>
              <a:t> и</a:t>
            </a:r>
            <a:r>
              <a:rPr lang="ru-RU" dirty="0" smtClean="0"/>
              <a:t>  таблицы</a:t>
            </a:r>
            <a:r>
              <a:rPr lang="ru-RU" baseline="0" dirty="0" smtClean="0"/>
              <a:t> встречаются в различных видах деятельности ( ИЗО, ФИЗО, ЗВУКОВОЙ КУЛЬТУРЕ РЕЧИ, АППЛИКАЦИИ, ЛЕПКЕ …)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22A5F-3B25-4C07-A216-94448F8DFBE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</a:t>
            </a:r>
            <a:r>
              <a:rPr lang="ru-RU" baseline="0" dirty="0" smtClean="0"/>
              <a:t> же можно использовать п</a:t>
            </a:r>
            <a:r>
              <a:rPr lang="ru-RU" dirty="0" smtClean="0"/>
              <a:t>ри пересказе в</a:t>
            </a:r>
            <a:r>
              <a:rPr lang="ru-RU" baseline="0" dirty="0" smtClean="0"/>
              <a:t> старших группах.</a:t>
            </a:r>
          </a:p>
          <a:p>
            <a:r>
              <a:rPr lang="ru-RU" dirty="0" smtClean="0"/>
              <a:t>Читается рассказ «Белкины проделки». Задаются вопросы по содержанию.  Затем определяется</a:t>
            </a:r>
            <a:r>
              <a:rPr lang="ru-RU" baseline="0" dirty="0" smtClean="0"/>
              <a:t> последовательность</a:t>
            </a:r>
            <a:r>
              <a:rPr lang="ru-RU" dirty="0" smtClean="0"/>
              <a:t> картинок  (визуальный контроль цветовыми треугольниками).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22A5F-3B25-4C07-A216-94448F8DFBE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малышей можно использовать в разучивании песенки «Серенькая кошечка» </a:t>
            </a:r>
          </a:p>
          <a:p>
            <a:r>
              <a:rPr lang="ru-RU" dirty="0" smtClean="0"/>
              <a:t>На 1  образец песни (все слова)</a:t>
            </a:r>
          </a:p>
          <a:p>
            <a:r>
              <a:rPr lang="ru-RU" dirty="0" smtClean="0"/>
              <a:t>На 2</a:t>
            </a:r>
            <a:r>
              <a:rPr lang="ru-RU" baseline="0" dirty="0" smtClean="0"/>
              <a:t> через слово</a:t>
            </a:r>
          </a:p>
          <a:p>
            <a:r>
              <a:rPr lang="ru-RU" baseline="0" dirty="0" smtClean="0"/>
              <a:t>На 3 только первое слово</a:t>
            </a:r>
          </a:p>
          <a:p>
            <a:r>
              <a:rPr lang="ru-RU" baseline="0" dirty="0" smtClean="0"/>
              <a:t>На 4 закрепление (варианты: без слов убавить звук  или со словами)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22A5F-3B25-4C07-A216-94448F8DFBE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91;&#1097;&#1080;&#1085;&#1072;\Desktop\&#1053;&#1045;&#1055;&#1054;&#1057;&#1045;&#1044;&#1067;\&#1084;&#1085;&#1077;&#1084;&#1086;&#1090;&#1072;&#1073;&#1083;&#1080;&#1094;&#1072;\&#1089;&#1077;&#1088;&#1088;&#1077;&#1085;&#1100;&#1082;&#1072;&#1103;%20&#1082;&#1086;&#1096;&#1077;&#1095;&#1082;&#1072;.mp3" TargetMode="Externa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gif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gif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91;&#1097;&#1080;&#1085;&#1072;\Desktop\&#1053;&#1045;&#1055;&#1054;&#1057;&#1045;&#1044;&#1067;\&#1084;&#1085;&#1077;&#1084;&#1086;&#1090;&#1072;&#1073;&#1083;&#1080;&#1094;&#1072;\&#1087;&#1088;&#1086;&#1073;&#1077;&#1083;.mp3" TargetMode="Externa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gif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91;&#1097;&#1080;&#1085;&#1072;\Desktop\&#1053;&#1045;&#1055;&#1054;&#1057;&#1045;&#1044;&#1067;\&#1084;&#1085;&#1077;&#1084;&#1086;&#1090;&#1072;&#1073;&#1083;&#1080;&#1094;&#1072;\&#1087;&#1088;&#1086;&#1073;&#1077;&#1083;%202.mp3" TargetMode="Externa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91;&#1097;&#1080;&#1085;&#1072;\Desktop\&#1053;&#1045;&#1055;&#1054;&#1057;&#1045;&#1044;&#1067;\&#1084;&#1085;&#1077;&#1084;&#1086;&#1090;&#1072;&#1073;&#1083;&#1080;&#1094;&#1072;\&#1089;&#1077;&#1088;&#1088;&#1077;&#1085;&#1100;&#1082;&#1072;&#1103;%20&#1082;&#1086;&#1096;&#1077;&#1095;&#1082;&#1072;.mp3" TargetMode="Externa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gif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gif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gif"/><Relationship Id="rId5" Type="http://schemas.openxmlformats.org/officeDocument/2006/relationships/image" Target="../media/image31.gif"/><Relationship Id="rId10" Type="http://schemas.openxmlformats.org/officeDocument/2006/relationships/image" Target="../media/image36.gif"/><Relationship Id="rId4" Type="http://schemas.openxmlformats.org/officeDocument/2006/relationships/image" Target="../media/image30.jpeg"/><Relationship Id="rId9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5272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Развитие связной речи дошкольников посредством </a:t>
            </a:r>
            <a:br>
              <a:rPr lang="ru-RU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схем, </a:t>
            </a:r>
            <a:r>
              <a:rPr lang="ru-RU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мнемотаблиц</a:t>
            </a:r>
            <a:r>
              <a:rPr lang="ru-RU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щина\Desktop\IMG-20201029-WA0036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ADAE4"/>
              </a:clrFrom>
              <a:clrTo>
                <a:srgbClr val="DADAE4">
                  <a:alpha val="0"/>
                </a:srgbClr>
              </a:clrTo>
            </a:clrChange>
            <a:lum bright="20000"/>
          </a:blip>
          <a:srcRect l="9905" t="2516" r="16514" b="6923"/>
          <a:stretch>
            <a:fillRect/>
          </a:stretch>
        </p:blipFill>
        <p:spPr bwMode="auto">
          <a:xfrm>
            <a:off x="971600" y="1196752"/>
            <a:ext cx="7488832" cy="5184576"/>
          </a:xfrm>
          <a:prstGeom prst="rect">
            <a:avLst/>
          </a:prstGeom>
          <a:noFill/>
        </p:spPr>
      </p:pic>
      <p:sp>
        <p:nvSpPr>
          <p:cNvPr id="3" name="Равнобедренный треугольник 2"/>
          <p:cNvSpPr/>
          <p:nvPr/>
        </p:nvSpPr>
        <p:spPr>
          <a:xfrm>
            <a:off x="1547664" y="1196752"/>
            <a:ext cx="648072" cy="50405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627784" y="1196752"/>
            <a:ext cx="648072" cy="50405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779912" y="1196752"/>
            <a:ext cx="648072" cy="50405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788024" y="1196752"/>
            <a:ext cx="648072" cy="50405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868144" y="1196752"/>
            <a:ext cx="648072" cy="50405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020272" y="1196752"/>
            <a:ext cx="648072" cy="50405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491880" y="3501008"/>
            <a:ext cx="648072" cy="504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156176" y="5877272"/>
            <a:ext cx="648072" cy="50405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491880" y="5877272"/>
            <a:ext cx="648072" cy="504056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55576" y="5877272"/>
            <a:ext cx="648072" cy="50405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899592" y="3501008"/>
            <a:ext cx="648072" cy="5040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084168" y="3501008"/>
            <a:ext cx="648072" cy="504056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868144" y="1196752"/>
            <a:ext cx="648072" cy="5040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547664" y="1196752"/>
            <a:ext cx="648072" cy="504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779912" y="1196752"/>
            <a:ext cx="648072" cy="504056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788024" y="1196752"/>
            <a:ext cx="648072" cy="504056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627784" y="1196752"/>
            <a:ext cx="648072" cy="504056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020272" y="1196752"/>
            <a:ext cx="648072" cy="50405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Пересказ рассказа «Белкины проделки»</a:t>
            </a:r>
            <a:endParaRPr lang="ru-RU" sz="2800" dirty="0"/>
          </a:p>
        </p:txBody>
      </p:sp>
      <p:pic>
        <p:nvPicPr>
          <p:cNvPr id="1028" name="Picture 4" descr="https://img-fotki.yandex.ru/get/5113/160997575.34/0_f034a_8fd92b98_ori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45040" y="-171400"/>
            <a:ext cx="1998960" cy="1584176"/>
          </a:xfrm>
          <a:prstGeom prst="rect">
            <a:avLst/>
          </a:prstGeom>
          <a:noFill/>
        </p:spPr>
      </p:pic>
      <p:pic>
        <p:nvPicPr>
          <p:cNvPr id="1030" name="Picture 6" descr="http://andrey-eltsov.ru/wp-content/uploads/2020/04/fgdf-4-fju_nfd-belka-anim3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32"/>
            <a:ext cx="1499659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серренькая коше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7029400"/>
            <a:ext cx="304800" cy="304800"/>
          </a:xfrm>
          <a:prstGeom prst="rect">
            <a:avLst/>
          </a:prstGeom>
        </p:spPr>
      </p:pic>
      <p:pic>
        <p:nvPicPr>
          <p:cNvPr id="23554" name="Picture 2" descr="http://www.gifki.org/data/media/102/muzyka-animatsionnaya-kartinka-02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920625" cy="13681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67944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96136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 rot="19681550">
            <a:off x="978151" y="1004704"/>
            <a:ext cx="1080120" cy="606168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8" name="Picture 6" descr="http://klass.photolandiya.ru/img-q5y5x5n4g40414r5m4d4q2t5i5g5f4p4i4s5p4v2o4o4/images/comments_pic/1046/03lablmps129027982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847" t="71819" r="2938" b="6446"/>
          <a:stretch>
            <a:fillRect/>
          </a:stretch>
        </p:blipFill>
        <p:spPr bwMode="auto">
          <a:xfrm>
            <a:off x="2458722" y="764704"/>
            <a:ext cx="1465206" cy="936104"/>
          </a:xfrm>
          <a:prstGeom prst="rect">
            <a:avLst/>
          </a:prstGeom>
          <a:noFill/>
        </p:spPr>
      </p:pic>
      <p:pic>
        <p:nvPicPr>
          <p:cNvPr id="23560" name="Picture 8" descr="https://static-eu.insales.ru/images/products/1/3152/77507664/1%D0%B3%D1%88%D0%B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30" t="2291" r="48971" b="15238"/>
          <a:stretch>
            <a:fillRect/>
          </a:stretch>
        </p:blipFill>
        <p:spPr bwMode="auto">
          <a:xfrm>
            <a:off x="4572000" y="764704"/>
            <a:ext cx="576064" cy="1036915"/>
          </a:xfrm>
          <a:prstGeom prst="rect">
            <a:avLst/>
          </a:prstGeom>
          <a:noFill/>
        </p:spPr>
      </p:pic>
      <p:pic>
        <p:nvPicPr>
          <p:cNvPr id="23562" name="Picture 10" descr="https://provse.news/files/uch_group47/uch_pgroup50/uch_uch331/image/3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692696"/>
            <a:ext cx="849567" cy="1165896"/>
          </a:xfrm>
          <a:prstGeom prst="rect">
            <a:avLst/>
          </a:prstGeom>
          <a:noFill/>
        </p:spPr>
      </p:pic>
      <p:pic>
        <p:nvPicPr>
          <p:cNvPr id="23566" name="Picture 14" descr="https://ds02.infourok.ru/uploads/ex/10a6/00021ffd-19c4e67b/hello_html_m13724c2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418" t="20205" r="1958" b="20865"/>
          <a:stretch>
            <a:fillRect/>
          </a:stretch>
        </p:blipFill>
        <p:spPr bwMode="auto">
          <a:xfrm rot="2299425">
            <a:off x="1239995" y="2207851"/>
            <a:ext cx="617212" cy="1080120"/>
          </a:xfrm>
          <a:prstGeom prst="rect">
            <a:avLst/>
          </a:prstGeom>
          <a:noFill/>
        </p:spPr>
      </p:pic>
      <p:grpSp>
        <p:nvGrpSpPr>
          <p:cNvPr id="2" name="Группа 38"/>
          <p:cNvGrpSpPr/>
          <p:nvPr/>
        </p:nvGrpSpPr>
        <p:grpSpPr>
          <a:xfrm>
            <a:off x="2411760" y="2276872"/>
            <a:ext cx="1512168" cy="730478"/>
            <a:chOff x="2411760" y="2324298"/>
            <a:chExt cx="1584176" cy="683052"/>
          </a:xfrm>
        </p:grpSpPr>
        <p:sp>
          <p:nvSpPr>
            <p:cNvPr id="26" name="Стрелка вправо 25"/>
            <p:cNvSpPr/>
            <p:nvPr/>
          </p:nvSpPr>
          <p:spPr>
            <a:xfrm>
              <a:off x="3419872" y="2636912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 flipH="1">
              <a:off x="2411760" y="2636912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14" descr="https://ds02.infourok.ru/uploads/ex/10a6/00021ffd-19c4e67b/hello_html_m13724c22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418" t="20205" r="1958" b="20865"/>
            <a:stretch>
              <a:fillRect/>
            </a:stretch>
          </p:blipFill>
          <p:spPr bwMode="auto">
            <a:xfrm>
              <a:off x="3075851" y="2324298"/>
              <a:ext cx="390316" cy="683052"/>
            </a:xfrm>
            <a:prstGeom prst="rect">
              <a:avLst/>
            </a:prstGeom>
            <a:noFill/>
          </p:spPr>
        </p:pic>
      </p:grpSp>
      <p:pic>
        <p:nvPicPr>
          <p:cNvPr id="23568" name="Picture 16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204864"/>
            <a:ext cx="1408907" cy="1047875"/>
          </a:xfrm>
          <a:prstGeom prst="rect">
            <a:avLst/>
          </a:prstGeom>
          <a:noFill/>
        </p:spPr>
      </p:pic>
      <p:pic>
        <p:nvPicPr>
          <p:cNvPr id="23570" name="Picture 18" descr="http://centr-divo.ru/wp-content/uploads/2013/12/%D1%81%D0%BE%D0%BD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941168"/>
            <a:ext cx="1348978" cy="931218"/>
          </a:xfrm>
          <a:prstGeom prst="rect">
            <a:avLst/>
          </a:prstGeom>
          <a:noFill/>
        </p:spPr>
      </p:pic>
      <p:pic>
        <p:nvPicPr>
          <p:cNvPr id="23572" name="Picture 20" descr="http://laginlib.org.ua/blog/wp-content/uploads/2016/04/0_506e3_500a0a90_XXXL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1739" r="21739"/>
          <a:stretch>
            <a:fillRect/>
          </a:stretch>
        </p:blipFill>
        <p:spPr bwMode="auto">
          <a:xfrm>
            <a:off x="6156176" y="3573016"/>
            <a:ext cx="936104" cy="1103692"/>
          </a:xfrm>
          <a:prstGeom prst="rect">
            <a:avLst/>
          </a:prstGeom>
          <a:noFill/>
        </p:spPr>
      </p:pic>
      <p:pic>
        <p:nvPicPr>
          <p:cNvPr id="23574" name="Picture 22" descr="https://svoyuristonline.ru/wp-content/uploads/2017/06/questionmark-305441_960_720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356992"/>
            <a:ext cx="1071868" cy="1413452"/>
          </a:xfrm>
          <a:prstGeom prst="rect">
            <a:avLst/>
          </a:prstGeom>
          <a:noFill/>
        </p:spPr>
      </p:pic>
      <p:pic>
        <p:nvPicPr>
          <p:cNvPr id="23576" name="Picture 24" descr="https://im0-tub-ru.yandex.net/i?id=a8fd9db0f37bbcc37e6fb43e568cec0c-l&amp;n=13"/>
          <p:cNvPicPr>
            <a:picLocks noChangeAspect="1" noChangeArrowheads="1"/>
          </p:cNvPicPr>
          <p:nvPr/>
        </p:nvPicPr>
        <p:blipFill>
          <a:blip r:embed="rId15" cstate="print"/>
          <a:srcRect l="12285" t="9985" r="31961"/>
          <a:stretch>
            <a:fillRect/>
          </a:stretch>
        </p:blipFill>
        <p:spPr bwMode="auto">
          <a:xfrm>
            <a:off x="6012160" y="2060848"/>
            <a:ext cx="1224136" cy="1309344"/>
          </a:xfrm>
          <a:prstGeom prst="rect">
            <a:avLst/>
          </a:prstGeom>
          <a:noFill/>
        </p:spPr>
      </p:pic>
      <p:pic>
        <p:nvPicPr>
          <p:cNvPr id="40" name="Picture 16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645024"/>
            <a:ext cx="1408907" cy="1047875"/>
          </a:xfrm>
          <a:prstGeom prst="rect">
            <a:avLst/>
          </a:prstGeom>
          <a:noFill/>
        </p:spPr>
      </p:pic>
      <p:sp>
        <p:nvSpPr>
          <p:cNvPr id="41" name="Облако 40"/>
          <p:cNvSpPr/>
          <p:nvPr/>
        </p:nvSpPr>
        <p:spPr>
          <a:xfrm rot="19681550">
            <a:off x="4434537" y="3885024"/>
            <a:ext cx="1080120" cy="606168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0" descr="http://laginlib.org.ua/blog/wp-content/uploads/2016/04/0_506e3_500a0a90_XXXL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1739" r="21739"/>
          <a:stretch>
            <a:fillRect/>
          </a:stretch>
        </p:blipFill>
        <p:spPr bwMode="auto">
          <a:xfrm>
            <a:off x="6228184" y="5085184"/>
            <a:ext cx="936104" cy="1103692"/>
          </a:xfrm>
          <a:prstGeom prst="rect">
            <a:avLst/>
          </a:prstGeom>
          <a:noFill/>
        </p:spPr>
      </p:pic>
      <p:pic>
        <p:nvPicPr>
          <p:cNvPr id="43" name="Picture 16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5157192"/>
            <a:ext cx="1408907" cy="1047875"/>
          </a:xfrm>
          <a:prstGeom prst="rect">
            <a:avLst/>
          </a:prstGeom>
          <a:noFill/>
        </p:spPr>
      </p:pic>
      <p:sp>
        <p:nvSpPr>
          <p:cNvPr id="52" name="Облако 51"/>
          <p:cNvSpPr/>
          <p:nvPr/>
        </p:nvSpPr>
        <p:spPr>
          <a:xfrm rot="19681550">
            <a:off x="4434535" y="5253176"/>
            <a:ext cx="1080120" cy="606168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235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35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235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35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235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35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235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35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235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235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235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235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235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235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235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235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50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235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0" fill="hold"/>
                                        <p:tgtEl>
                                          <p:spTgt spid="235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0"/>
                            </p:stCondLst>
                            <p:childTnLst>
                              <p:par>
                                <p:cTn id="9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0"/>
                            </p:stCondLst>
                            <p:childTnLst>
                              <p:par>
                                <p:cTn id="9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41" grpId="0" animBg="1"/>
      <p:bldP spid="41" grpId="1" animBg="1"/>
      <p:bldP spid="52" grpId="0" animBg="1"/>
      <p:bldP spid="5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gifki.org/data/media/102/muzyka-animatsionnaya-kartinka-02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920625" cy="13681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67944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96136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 rot="19681550">
            <a:off x="978151" y="1004704"/>
            <a:ext cx="1080120" cy="606168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8" name="Picture 6" descr="http://klass.photolandiya.ru/img-q5y5x5n4g40414r5m4d4q2t5i5g5f4p4i4s5p4v2o4o4/images/comments_pic/1046/03lablmps12902798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847" t="71819" r="2938" b="6446"/>
          <a:stretch>
            <a:fillRect/>
          </a:stretch>
        </p:blipFill>
        <p:spPr bwMode="auto">
          <a:xfrm>
            <a:off x="2458722" y="764704"/>
            <a:ext cx="1465206" cy="936104"/>
          </a:xfrm>
          <a:prstGeom prst="rect">
            <a:avLst/>
          </a:prstGeom>
          <a:noFill/>
        </p:spPr>
      </p:pic>
      <p:pic>
        <p:nvPicPr>
          <p:cNvPr id="23560" name="Picture 8" descr="https://static-eu.insales.ru/images/products/1/3152/77507664/1%D0%B3%D1%88%D0%B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30" t="2291" r="48971" b="15238"/>
          <a:stretch>
            <a:fillRect/>
          </a:stretch>
        </p:blipFill>
        <p:spPr bwMode="auto">
          <a:xfrm>
            <a:off x="4572000" y="764704"/>
            <a:ext cx="576064" cy="1036915"/>
          </a:xfrm>
          <a:prstGeom prst="rect">
            <a:avLst/>
          </a:prstGeom>
          <a:noFill/>
        </p:spPr>
      </p:pic>
      <p:pic>
        <p:nvPicPr>
          <p:cNvPr id="23562" name="Picture 10" descr="https://provse.news/files/uch_group47/uch_pgroup50/uch_uch331/image/3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692696"/>
            <a:ext cx="849567" cy="1165896"/>
          </a:xfrm>
          <a:prstGeom prst="rect">
            <a:avLst/>
          </a:prstGeom>
          <a:noFill/>
        </p:spPr>
      </p:pic>
      <p:pic>
        <p:nvPicPr>
          <p:cNvPr id="23566" name="Picture 14" descr="https://ds02.infourok.ru/uploads/ex/10a6/00021ffd-19c4e67b/hello_html_m13724c2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418" t="20205" r="1958" b="20865"/>
          <a:stretch>
            <a:fillRect/>
          </a:stretch>
        </p:blipFill>
        <p:spPr bwMode="auto">
          <a:xfrm rot="2299425">
            <a:off x="1239995" y="2207851"/>
            <a:ext cx="617212" cy="1080120"/>
          </a:xfrm>
          <a:prstGeom prst="rect">
            <a:avLst/>
          </a:prstGeom>
          <a:noFill/>
        </p:spPr>
      </p:pic>
      <p:grpSp>
        <p:nvGrpSpPr>
          <p:cNvPr id="2" name="Группа 38"/>
          <p:cNvGrpSpPr/>
          <p:nvPr/>
        </p:nvGrpSpPr>
        <p:grpSpPr>
          <a:xfrm>
            <a:off x="2411760" y="2276872"/>
            <a:ext cx="1512168" cy="730478"/>
            <a:chOff x="2411760" y="2324298"/>
            <a:chExt cx="1584176" cy="683052"/>
          </a:xfrm>
        </p:grpSpPr>
        <p:sp>
          <p:nvSpPr>
            <p:cNvPr id="26" name="Стрелка вправо 25"/>
            <p:cNvSpPr/>
            <p:nvPr/>
          </p:nvSpPr>
          <p:spPr>
            <a:xfrm>
              <a:off x="3419872" y="2636912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 flipH="1">
              <a:off x="2411760" y="2636912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14" descr="https://ds02.infourok.ru/uploads/ex/10a6/00021ffd-19c4e67b/hello_html_m13724c22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418" t="20205" r="1958" b="20865"/>
            <a:stretch>
              <a:fillRect/>
            </a:stretch>
          </p:blipFill>
          <p:spPr bwMode="auto">
            <a:xfrm>
              <a:off x="3075851" y="2324298"/>
              <a:ext cx="390316" cy="683052"/>
            </a:xfrm>
            <a:prstGeom prst="rect">
              <a:avLst/>
            </a:prstGeom>
            <a:noFill/>
          </p:spPr>
        </p:pic>
      </p:grpSp>
      <p:pic>
        <p:nvPicPr>
          <p:cNvPr id="23568" name="Picture 16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204864"/>
            <a:ext cx="1408907" cy="1047875"/>
          </a:xfrm>
          <a:prstGeom prst="rect">
            <a:avLst/>
          </a:prstGeom>
          <a:noFill/>
        </p:spPr>
      </p:pic>
      <p:pic>
        <p:nvPicPr>
          <p:cNvPr id="23570" name="Picture 18" descr="http://centr-divo.ru/wp-content/uploads/2013/12/%D1%81%D0%BE%D0%BD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941168"/>
            <a:ext cx="1348978" cy="931218"/>
          </a:xfrm>
          <a:prstGeom prst="rect">
            <a:avLst/>
          </a:prstGeom>
          <a:noFill/>
        </p:spPr>
      </p:pic>
      <p:pic>
        <p:nvPicPr>
          <p:cNvPr id="23572" name="Picture 20" descr="http://laginlib.org.ua/blog/wp-content/uploads/2016/04/0_506e3_500a0a90_XXXL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1739" r="21739"/>
          <a:stretch>
            <a:fillRect/>
          </a:stretch>
        </p:blipFill>
        <p:spPr bwMode="auto">
          <a:xfrm>
            <a:off x="6156176" y="3573016"/>
            <a:ext cx="936104" cy="1103692"/>
          </a:xfrm>
          <a:prstGeom prst="rect">
            <a:avLst/>
          </a:prstGeom>
          <a:noFill/>
        </p:spPr>
      </p:pic>
      <p:pic>
        <p:nvPicPr>
          <p:cNvPr id="23574" name="Picture 22" descr="https://svoyuristonline.ru/wp-content/uploads/2017/06/questionmark-305441_960_720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356992"/>
            <a:ext cx="1071868" cy="1413452"/>
          </a:xfrm>
          <a:prstGeom prst="rect">
            <a:avLst/>
          </a:prstGeom>
          <a:noFill/>
        </p:spPr>
      </p:pic>
      <p:pic>
        <p:nvPicPr>
          <p:cNvPr id="23576" name="Picture 24" descr="https://im0-tub-ru.yandex.net/i?id=a8fd9db0f37bbcc37e6fb43e568cec0c-l&amp;n=13"/>
          <p:cNvPicPr>
            <a:picLocks noChangeAspect="1" noChangeArrowheads="1"/>
          </p:cNvPicPr>
          <p:nvPr/>
        </p:nvPicPr>
        <p:blipFill>
          <a:blip r:embed="rId13" cstate="print"/>
          <a:srcRect l="12285" t="9985" r="31961"/>
          <a:stretch>
            <a:fillRect/>
          </a:stretch>
        </p:blipFill>
        <p:spPr bwMode="auto">
          <a:xfrm>
            <a:off x="6012160" y="2060848"/>
            <a:ext cx="1224136" cy="1309344"/>
          </a:xfrm>
          <a:prstGeom prst="rect">
            <a:avLst/>
          </a:prstGeom>
          <a:noFill/>
        </p:spPr>
      </p:pic>
      <p:pic>
        <p:nvPicPr>
          <p:cNvPr id="40" name="Picture 16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645024"/>
            <a:ext cx="1408907" cy="1047875"/>
          </a:xfrm>
          <a:prstGeom prst="rect">
            <a:avLst/>
          </a:prstGeom>
          <a:noFill/>
        </p:spPr>
      </p:pic>
      <p:sp>
        <p:nvSpPr>
          <p:cNvPr id="41" name="Облако 40"/>
          <p:cNvSpPr/>
          <p:nvPr/>
        </p:nvSpPr>
        <p:spPr>
          <a:xfrm rot="19681550">
            <a:off x="4434537" y="3885024"/>
            <a:ext cx="1080120" cy="606168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0" descr="http://laginlib.org.ua/blog/wp-content/uploads/2016/04/0_506e3_500a0a90_XXXL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1739" r="21739"/>
          <a:stretch>
            <a:fillRect/>
          </a:stretch>
        </p:blipFill>
        <p:spPr bwMode="auto">
          <a:xfrm>
            <a:off x="6228184" y="5085184"/>
            <a:ext cx="936104" cy="1103692"/>
          </a:xfrm>
          <a:prstGeom prst="rect">
            <a:avLst/>
          </a:prstGeom>
          <a:noFill/>
        </p:spPr>
      </p:pic>
      <p:pic>
        <p:nvPicPr>
          <p:cNvPr id="43" name="Picture 16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5157192"/>
            <a:ext cx="1408907" cy="1047875"/>
          </a:xfrm>
          <a:prstGeom prst="rect">
            <a:avLst/>
          </a:prstGeom>
          <a:noFill/>
        </p:spPr>
      </p:pic>
      <p:sp>
        <p:nvSpPr>
          <p:cNvPr id="52" name="Облако 51"/>
          <p:cNvSpPr/>
          <p:nvPr/>
        </p:nvSpPr>
        <p:spPr>
          <a:xfrm rot="19681550">
            <a:off x="4434535" y="5253176"/>
            <a:ext cx="1080120" cy="606168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пробе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7524328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35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35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35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235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235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235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5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235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235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235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235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235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235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235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35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5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235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235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1000" fill="hold"/>
                                        <p:tgtEl>
                                          <p:spTgt spid="235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41" grpId="0" animBg="1"/>
      <p:bldP spid="41" grpId="1" animBg="1"/>
      <p:bldP spid="52" grpId="0" animBg="1"/>
      <p:bldP spid="5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gifki.org/data/media/102/muzyka-animatsionnaya-kartinka-02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920625" cy="13681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67944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96136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 rot="19681550">
            <a:off x="978151" y="1004704"/>
            <a:ext cx="1080120" cy="606168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8" name="Picture 6" descr="http://klass.photolandiya.ru/img-q5y5x5n4g40414r5m4d4q2t5i5g5f4p4i4s5p4v2o4o4/images/comments_pic/1046/03lablmps12902798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847" t="71819" r="2938" b="6446"/>
          <a:stretch>
            <a:fillRect/>
          </a:stretch>
        </p:blipFill>
        <p:spPr bwMode="auto">
          <a:xfrm>
            <a:off x="2458722" y="764704"/>
            <a:ext cx="1465206" cy="936104"/>
          </a:xfrm>
          <a:prstGeom prst="rect">
            <a:avLst/>
          </a:prstGeom>
          <a:noFill/>
        </p:spPr>
      </p:pic>
      <p:pic>
        <p:nvPicPr>
          <p:cNvPr id="23560" name="Picture 8" descr="https://static-eu.insales.ru/images/products/1/3152/77507664/1%D0%B3%D1%88%D0%B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30" t="2291" r="48971" b="15238"/>
          <a:stretch>
            <a:fillRect/>
          </a:stretch>
        </p:blipFill>
        <p:spPr bwMode="auto">
          <a:xfrm>
            <a:off x="4572000" y="764704"/>
            <a:ext cx="576064" cy="1036915"/>
          </a:xfrm>
          <a:prstGeom prst="rect">
            <a:avLst/>
          </a:prstGeom>
          <a:noFill/>
        </p:spPr>
      </p:pic>
      <p:pic>
        <p:nvPicPr>
          <p:cNvPr id="23562" name="Picture 10" descr="https://provse.news/files/uch_group47/uch_pgroup50/uch_uch331/image/3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692696"/>
            <a:ext cx="849567" cy="1165896"/>
          </a:xfrm>
          <a:prstGeom prst="rect">
            <a:avLst/>
          </a:prstGeom>
          <a:noFill/>
        </p:spPr>
      </p:pic>
      <p:pic>
        <p:nvPicPr>
          <p:cNvPr id="23566" name="Picture 14" descr="https://ds02.infourok.ru/uploads/ex/10a6/00021ffd-19c4e67b/hello_html_m13724c2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418" t="20205" r="1958" b="20865"/>
          <a:stretch>
            <a:fillRect/>
          </a:stretch>
        </p:blipFill>
        <p:spPr bwMode="auto">
          <a:xfrm rot="2299425">
            <a:off x="1239995" y="2207851"/>
            <a:ext cx="617212" cy="1080120"/>
          </a:xfrm>
          <a:prstGeom prst="rect">
            <a:avLst/>
          </a:prstGeom>
          <a:noFill/>
        </p:spPr>
      </p:pic>
      <p:grpSp>
        <p:nvGrpSpPr>
          <p:cNvPr id="2" name="Группа 38"/>
          <p:cNvGrpSpPr/>
          <p:nvPr/>
        </p:nvGrpSpPr>
        <p:grpSpPr>
          <a:xfrm>
            <a:off x="2411760" y="2276872"/>
            <a:ext cx="1512168" cy="730478"/>
            <a:chOff x="2411760" y="2324298"/>
            <a:chExt cx="1584176" cy="683052"/>
          </a:xfrm>
        </p:grpSpPr>
        <p:sp>
          <p:nvSpPr>
            <p:cNvPr id="26" name="Стрелка вправо 25"/>
            <p:cNvSpPr/>
            <p:nvPr/>
          </p:nvSpPr>
          <p:spPr>
            <a:xfrm>
              <a:off x="3419872" y="2636912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 flipH="1">
              <a:off x="2411760" y="2636912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14" descr="https://ds02.infourok.ru/uploads/ex/10a6/00021ffd-19c4e67b/hello_html_m13724c22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418" t="20205" r="1958" b="20865"/>
            <a:stretch>
              <a:fillRect/>
            </a:stretch>
          </p:blipFill>
          <p:spPr bwMode="auto">
            <a:xfrm>
              <a:off x="3075851" y="2324298"/>
              <a:ext cx="390316" cy="683052"/>
            </a:xfrm>
            <a:prstGeom prst="rect">
              <a:avLst/>
            </a:prstGeom>
            <a:noFill/>
          </p:spPr>
        </p:pic>
      </p:grpSp>
      <p:pic>
        <p:nvPicPr>
          <p:cNvPr id="23568" name="Picture 16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204864"/>
            <a:ext cx="1408907" cy="1047875"/>
          </a:xfrm>
          <a:prstGeom prst="rect">
            <a:avLst/>
          </a:prstGeom>
          <a:noFill/>
        </p:spPr>
      </p:pic>
      <p:pic>
        <p:nvPicPr>
          <p:cNvPr id="23570" name="Picture 18" descr="http://centr-divo.ru/wp-content/uploads/2013/12/%D1%81%D0%BE%D0%BD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941168"/>
            <a:ext cx="1348978" cy="931218"/>
          </a:xfrm>
          <a:prstGeom prst="rect">
            <a:avLst/>
          </a:prstGeom>
          <a:noFill/>
        </p:spPr>
      </p:pic>
      <p:pic>
        <p:nvPicPr>
          <p:cNvPr id="23572" name="Picture 20" descr="http://laginlib.org.ua/blog/wp-content/uploads/2016/04/0_506e3_500a0a90_XXXL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1739" r="21739"/>
          <a:stretch>
            <a:fillRect/>
          </a:stretch>
        </p:blipFill>
        <p:spPr bwMode="auto">
          <a:xfrm>
            <a:off x="6156176" y="3573016"/>
            <a:ext cx="936104" cy="1103692"/>
          </a:xfrm>
          <a:prstGeom prst="rect">
            <a:avLst/>
          </a:prstGeom>
          <a:noFill/>
        </p:spPr>
      </p:pic>
      <p:pic>
        <p:nvPicPr>
          <p:cNvPr id="23574" name="Picture 22" descr="https://svoyuristonline.ru/wp-content/uploads/2017/06/questionmark-305441_960_720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356992"/>
            <a:ext cx="1071868" cy="1413452"/>
          </a:xfrm>
          <a:prstGeom prst="rect">
            <a:avLst/>
          </a:prstGeom>
          <a:noFill/>
        </p:spPr>
      </p:pic>
      <p:pic>
        <p:nvPicPr>
          <p:cNvPr id="23576" name="Picture 24" descr="https://im0-tub-ru.yandex.net/i?id=a8fd9db0f37bbcc37e6fb43e568cec0c-l&amp;n=13"/>
          <p:cNvPicPr>
            <a:picLocks noChangeAspect="1" noChangeArrowheads="1"/>
          </p:cNvPicPr>
          <p:nvPr/>
        </p:nvPicPr>
        <p:blipFill>
          <a:blip r:embed="rId13" cstate="print"/>
          <a:srcRect l="12285" t="9985" r="31961"/>
          <a:stretch>
            <a:fillRect/>
          </a:stretch>
        </p:blipFill>
        <p:spPr bwMode="auto">
          <a:xfrm>
            <a:off x="6012160" y="2060848"/>
            <a:ext cx="1224136" cy="1309344"/>
          </a:xfrm>
          <a:prstGeom prst="rect">
            <a:avLst/>
          </a:prstGeom>
          <a:noFill/>
        </p:spPr>
      </p:pic>
      <p:pic>
        <p:nvPicPr>
          <p:cNvPr id="40" name="Picture 16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645024"/>
            <a:ext cx="1408907" cy="1047875"/>
          </a:xfrm>
          <a:prstGeom prst="rect">
            <a:avLst/>
          </a:prstGeom>
          <a:noFill/>
        </p:spPr>
      </p:pic>
      <p:sp>
        <p:nvSpPr>
          <p:cNvPr id="41" name="Облако 40"/>
          <p:cNvSpPr/>
          <p:nvPr/>
        </p:nvSpPr>
        <p:spPr>
          <a:xfrm rot="19681550">
            <a:off x="4434537" y="3885024"/>
            <a:ext cx="1080120" cy="606168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0" descr="http://laginlib.org.ua/blog/wp-content/uploads/2016/04/0_506e3_500a0a90_XXXL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1739" r="21739"/>
          <a:stretch>
            <a:fillRect/>
          </a:stretch>
        </p:blipFill>
        <p:spPr bwMode="auto">
          <a:xfrm>
            <a:off x="6228184" y="5085184"/>
            <a:ext cx="936104" cy="1103692"/>
          </a:xfrm>
          <a:prstGeom prst="rect">
            <a:avLst/>
          </a:prstGeom>
          <a:noFill/>
        </p:spPr>
      </p:pic>
      <p:pic>
        <p:nvPicPr>
          <p:cNvPr id="43" name="Picture 16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5157192"/>
            <a:ext cx="1408907" cy="1047875"/>
          </a:xfrm>
          <a:prstGeom prst="rect">
            <a:avLst/>
          </a:prstGeom>
          <a:noFill/>
        </p:spPr>
      </p:pic>
      <p:sp>
        <p:nvSpPr>
          <p:cNvPr id="52" name="Облако 51"/>
          <p:cNvSpPr/>
          <p:nvPr/>
        </p:nvSpPr>
        <p:spPr>
          <a:xfrm rot="19681550">
            <a:off x="4434535" y="5253176"/>
            <a:ext cx="1080120" cy="606168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пробел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7380312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35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35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35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235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235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235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5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235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235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235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235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235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235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235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35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5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235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235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1000" fill="hold"/>
                                        <p:tgtEl>
                                          <p:spTgt spid="235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41" grpId="0" animBg="1"/>
      <p:bldP spid="41" grpId="1" animBg="1"/>
      <p:bldP spid="52" grpId="0" animBg="1"/>
      <p:bldP spid="5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серренькая коше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6456" y="7029400"/>
            <a:ext cx="304800" cy="304800"/>
          </a:xfrm>
          <a:prstGeom prst="rect">
            <a:avLst/>
          </a:prstGeom>
        </p:spPr>
      </p:pic>
      <p:pic>
        <p:nvPicPr>
          <p:cNvPr id="23554" name="Picture 2" descr="http://www.gifki.org/data/media/102/muzyka-animatsionnaya-kartinka-02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88640"/>
            <a:ext cx="920625" cy="13681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54868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198884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342900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67944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96136" y="4869160"/>
            <a:ext cx="1728192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 rot="19681550">
            <a:off x="978151" y="1004704"/>
            <a:ext cx="1080120" cy="606168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8" name="Picture 6" descr="http://klass.photolandiya.ru/img-q5y5x5n4g40414r5m4d4q2t5i5g5f4p4i4s5p4v2o4o4/images/comments_pic/1046/03lablmps129027982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847" t="71819" r="2938" b="6446"/>
          <a:stretch>
            <a:fillRect/>
          </a:stretch>
        </p:blipFill>
        <p:spPr bwMode="auto">
          <a:xfrm>
            <a:off x="2458722" y="764704"/>
            <a:ext cx="1465206" cy="936104"/>
          </a:xfrm>
          <a:prstGeom prst="rect">
            <a:avLst/>
          </a:prstGeom>
          <a:noFill/>
        </p:spPr>
      </p:pic>
      <p:pic>
        <p:nvPicPr>
          <p:cNvPr id="23560" name="Picture 8" descr="https://static-eu.insales.ru/images/products/1/3152/77507664/1%D0%B3%D1%88%D0%B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30" t="2291" r="48971" b="15238"/>
          <a:stretch>
            <a:fillRect/>
          </a:stretch>
        </p:blipFill>
        <p:spPr bwMode="auto">
          <a:xfrm>
            <a:off x="4572000" y="764704"/>
            <a:ext cx="576064" cy="1036915"/>
          </a:xfrm>
          <a:prstGeom prst="rect">
            <a:avLst/>
          </a:prstGeom>
          <a:noFill/>
        </p:spPr>
      </p:pic>
      <p:pic>
        <p:nvPicPr>
          <p:cNvPr id="23562" name="Picture 10" descr="https://provse.news/files/uch_group47/uch_pgroup50/uch_uch331/image/3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692696"/>
            <a:ext cx="849567" cy="1165896"/>
          </a:xfrm>
          <a:prstGeom prst="rect">
            <a:avLst/>
          </a:prstGeom>
          <a:noFill/>
        </p:spPr>
      </p:pic>
      <p:pic>
        <p:nvPicPr>
          <p:cNvPr id="23566" name="Picture 14" descr="https://ds02.infourok.ru/uploads/ex/10a6/00021ffd-19c4e67b/hello_html_m13724c2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418" t="20205" r="1958" b="20865"/>
          <a:stretch>
            <a:fillRect/>
          </a:stretch>
        </p:blipFill>
        <p:spPr bwMode="auto">
          <a:xfrm rot="2299425">
            <a:off x="1239995" y="2207851"/>
            <a:ext cx="617212" cy="1080120"/>
          </a:xfrm>
          <a:prstGeom prst="rect">
            <a:avLst/>
          </a:prstGeom>
          <a:noFill/>
        </p:spPr>
      </p:pic>
      <p:grpSp>
        <p:nvGrpSpPr>
          <p:cNvPr id="2" name="Группа 38"/>
          <p:cNvGrpSpPr/>
          <p:nvPr/>
        </p:nvGrpSpPr>
        <p:grpSpPr>
          <a:xfrm>
            <a:off x="2411760" y="2276872"/>
            <a:ext cx="1512168" cy="730478"/>
            <a:chOff x="2411760" y="2324298"/>
            <a:chExt cx="1584176" cy="683052"/>
          </a:xfrm>
        </p:grpSpPr>
        <p:sp>
          <p:nvSpPr>
            <p:cNvPr id="26" name="Стрелка вправо 25"/>
            <p:cNvSpPr/>
            <p:nvPr/>
          </p:nvSpPr>
          <p:spPr>
            <a:xfrm>
              <a:off x="3419872" y="2636912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 flipH="1">
              <a:off x="2411760" y="2636912"/>
              <a:ext cx="57606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14" descr="https://ds02.infourok.ru/uploads/ex/10a6/00021ffd-19c4e67b/hello_html_m13724c22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418" t="20205" r="1958" b="20865"/>
            <a:stretch>
              <a:fillRect/>
            </a:stretch>
          </p:blipFill>
          <p:spPr bwMode="auto">
            <a:xfrm>
              <a:off x="3075851" y="2324298"/>
              <a:ext cx="390316" cy="683052"/>
            </a:xfrm>
            <a:prstGeom prst="rect">
              <a:avLst/>
            </a:prstGeom>
            <a:noFill/>
          </p:spPr>
        </p:pic>
      </p:grpSp>
      <p:pic>
        <p:nvPicPr>
          <p:cNvPr id="23568" name="Picture 16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204864"/>
            <a:ext cx="1408907" cy="1047875"/>
          </a:xfrm>
          <a:prstGeom prst="rect">
            <a:avLst/>
          </a:prstGeom>
          <a:noFill/>
        </p:spPr>
      </p:pic>
      <p:pic>
        <p:nvPicPr>
          <p:cNvPr id="23570" name="Picture 18" descr="http://centr-divo.ru/wp-content/uploads/2013/12/%D1%81%D0%BE%D0%BD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941168"/>
            <a:ext cx="1348978" cy="931218"/>
          </a:xfrm>
          <a:prstGeom prst="rect">
            <a:avLst/>
          </a:prstGeom>
          <a:noFill/>
        </p:spPr>
      </p:pic>
      <p:pic>
        <p:nvPicPr>
          <p:cNvPr id="23572" name="Picture 20" descr="http://laginlib.org.ua/blog/wp-content/uploads/2016/04/0_506e3_500a0a90_XXXL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1739" r="21739"/>
          <a:stretch>
            <a:fillRect/>
          </a:stretch>
        </p:blipFill>
        <p:spPr bwMode="auto">
          <a:xfrm>
            <a:off x="6156176" y="3573016"/>
            <a:ext cx="936104" cy="1103692"/>
          </a:xfrm>
          <a:prstGeom prst="rect">
            <a:avLst/>
          </a:prstGeom>
          <a:noFill/>
        </p:spPr>
      </p:pic>
      <p:pic>
        <p:nvPicPr>
          <p:cNvPr id="23574" name="Picture 22" descr="https://svoyuristonline.ru/wp-content/uploads/2017/06/questionmark-305441_960_720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356992"/>
            <a:ext cx="1071868" cy="1413452"/>
          </a:xfrm>
          <a:prstGeom prst="rect">
            <a:avLst/>
          </a:prstGeom>
          <a:noFill/>
        </p:spPr>
      </p:pic>
      <p:pic>
        <p:nvPicPr>
          <p:cNvPr id="23576" name="Picture 24" descr="https://im0-tub-ru.yandex.net/i?id=a8fd9db0f37bbcc37e6fb43e568cec0c-l&amp;n=13"/>
          <p:cNvPicPr>
            <a:picLocks noChangeAspect="1" noChangeArrowheads="1"/>
          </p:cNvPicPr>
          <p:nvPr/>
        </p:nvPicPr>
        <p:blipFill>
          <a:blip r:embed="rId14" cstate="print"/>
          <a:srcRect l="12285" t="9985" r="31961"/>
          <a:stretch>
            <a:fillRect/>
          </a:stretch>
        </p:blipFill>
        <p:spPr bwMode="auto">
          <a:xfrm>
            <a:off x="6012160" y="2060848"/>
            <a:ext cx="1224136" cy="1309344"/>
          </a:xfrm>
          <a:prstGeom prst="rect">
            <a:avLst/>
          </a:prstGeom>
          <a:noFill/>
        </p:spPr>
      </p:pic>
      <p:pic>
        <p:nvPicPr>
          <p:cNvPr id="40" name="Picture 16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645024"/>
            <a:ext cx="1408907" cy="1047875"/>
          </a:xfrm>
          <a:prstGeom prst="rect">
            <a:avLst/>
          </a:prstGeom>
          <a:noFill/>
        </p:spPr>
      </p:pic>
      <p:sp>
        <p:nvSpPr>
          <p:cNvPr id="41" name="Облако 40"/>
          <p:cNvSpPr/>
          <p:nvPr/>
        </p:nvSpPr>
        <p:spPr>
          <a:xfrm rot="19681550">
            <a:off x="4434537" y="3885024"/>
            <a:ext cx="1080120" cy="606168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0" descr="http://laginlib.org.ua/blog/wp-content/uploads/2016/04/0_506e3_500a0a90_XXXL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1739" r="21739"/>
          <a:stretch>
            <a:fillRect/>
          </a:stretch>
        </p:blipFill>
        <p:spPr bwMode="auto">
          <a:xfrm>
            <a:off x="6228184" y="5085184"/>
            <a:ext cx="936104" cy="1103692"/>
          </a:xfrm>
          <a:prstGeom prst="rect">
            <a:avLst/>
          </a:prstGeom>
          <a:noFill/>
        </p:spPr>
      </p:pic>
      <p:pic>
        <p:nvPicPr>
          <p:cNvPr id="43" name="Picture 16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5157192"/>
            <a:ext cx="1408907" cy="1047875"/>
          </a:xfrm>
          <a:prstGeom prst="rect">
            <a:avLst/>
          </a:prstGeom>
          <a:noFill/>
        </p:spPr>
      </p:pic>
      <p:sp>
        <p:nvSpPr>
          <p:cNvPr id="52" name="Облако 51"/>
          <p:cNvSpPr/>
          <p:nvPr/>
        </p:nvSpPr>
        <p:spPr>
          <a:xfrm rot="19681550">
            <a:off x="4434535" y="5253176"/>
            <a:ext cx="1080120" cy="606168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235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35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235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35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235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35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235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35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235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235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235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235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235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235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235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235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50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235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0" fill="hold"/>
                                        <p:tgtEl>
                                          <p:spTgt spid="235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0"/>
                            </p:stCondLst>
                            <p:childTnLst>
                              <p:par>
                                <p:cTn id="9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0"/>
                            </p:stCondLst>
                            <p:childTnLst>
                              <p:par>
                                <p:cTn id="9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41" grpId="0" animBg="1"/>
      <p:bldP spid="41" grpId="1" animBg="1"/>
      <p:bldP spid="52" grpId="0" animBg="1"/>
      <p:bldP spid="5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80920" cy="4525963"/>
          </a:xfrm>
        </p:spPr>
        <p:txBody>
          <a:bodyPr/>
          <a:lstStyle/>
          <a:p>
            <a:pPr algn="just"/>
            <a:r>
              <a:rPr lang="ru-RU" dirty="0" smtClean="0"/>
              <a:t>Слово «мнемотехника»  означает – </a:t>
            </a:r>
            <a:r>
              <a:rPr lang="ru-RU" dirty="0" smtClean="0"/>
              <a:t>техника </a:t>
            </a:r>
            <a:r>
              <a:rPr lang="ru-RU" dirty="0" smtClean="0"/>
              <a:t>запоминания. В переводе </a:t>
            </a:r>
            <a:r>
              <a:rPr lang="ru-RU" dirty="0" smtClean="0"/>
              <a:t>с греческого   </a:t>
            </a:r>
            <a:r>
              <a:rPr lang="ru-RU" dirty="0" smtClean="0"/>
              <a:t>искусство запоминания. </a:t>
            </a:r>
          </a:p>
          <a:p>
            <a:r>
              <a:rPr lang="ru-RU" dirty="0" smtClean="0"/>
              <a:t>Это система методов и приемов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обеспечивающих эффективное запоминание,</a:t>
            </a:r>
          </a:p>
          <a:p>
            <a:pPr>
              <a:buNone/>
            </a:pPr>
            <a:r>
              <a:rPr lang="ru-RU" dirty="0" smtClean="0"/>
              <a:t>сохранение </a:t>
            </a:r>
            <a:r>
              <a:rPr lang="ru-RU" dirty="0" smtClean="0"/>
              <a:t>и </a:t>
            </a:r>
            <a:r>
              <a:rPr lang="ru-RU" dirty="0" smtClean="0"/>
              <a:t>воспроизведение </a:t>
            </a:r>
            <a:r>
              <a:rPr lang="ru-RU" dirty="0" smtClean="0"/>
              <a:t>информации.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3200" b="1" i="1" dirty="0" smtClean="0"/>
              <a:t>Мнемотехника</a:t>
            </a:r>
            <a:r>
              <a:rPr lang="ru-RU" sz="3200" dirty="0" smtClean="0"/>
              <a:t>   </a:t>
            </a:r>
            <a:r>
              <a:rPr lang="ru-RU" sz="3200" b="1" i="1" dirty="0" smtClean="0"/>
              <a:t>используется для решения следующих задач:   </a:t>
            </a:r>
            <a:br>
              <a:rPr lang="ru-RU" sz="3200" b="1" i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4847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развитие связной и диалогической речи у детей; </a:t>
            </a:r>
          </a:p>
          <a:p>
            <a:pPr>
              <a:buFontTx/>
              <a:buChar char="-"/>
            </a:pPr>
            <a:r>
              <a:rPr lang="ru-RU" dirty="0" smtClean="0"/>
              <a:t>развитие умения с помощью графической аналогии понимать и рассказывать знакомые сказки, стихи; </a:t>
            </a:r>
          </a:p>
          <a:p>
            <a:pPr>
              <a:buFontTx/>
              <a:buChar char="-"/>
            </a:pPr>
            <a:r>
              <a:rPr lang="ru-RU" dirty="0" smtClean="0"/>
              <a:t>обучение детей правильному звукопроизношению; </a:t>
            </a:r>
          </a:p>
          <a:p>
            <a:pPr>
              <a:buFontTx/>
              <a:buChar char="-"/>
            </a:pPr>
            <a:r>
              <a:rPr lang="ru-RU" dirty="0" smtClean="0"/>
              <a:t>развитие умственной активности, сообразительности, наблюдательности, умения сравнивать, выделять существенные признаки; </a:t>
            </a:r>
          </a:p>
          <a:p>
            <a:pPr>
              <a:buFontTx/>
              <a:buChar char="-"/>
            </a:pPr>
            <a:r>
              <a:rPr lang="ru-RU" dirty="0" smtClean="0"/>
              <a:t>развитие психических процессов: мышления, внимания, воображения, памяти (разных видов: слуховой, зрительной, двигательной, тактильной).</a:t>
            </a:r>
          </a:p>
          <a:p>
            <a:endParaRPr lang="ru-RU" dirty="0"/>
          </a:p>
        </p:txBody>
      </p:sp>
      <p:pic>
        <p:nvPicPr>
          <p:cNvPr id="1027" name="Picture 3" descr="http://smayli.ru/data/smiles/detia-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188640"/>
            <a:ext cx="1152128" cy="1368152"/>
          </a:xfrm>
          <a:prstGeom prst="rect">
            <a:avLst/>
          </a:prstGeom>
          <a:noFill/>
        </p:spPr>
      </p:pic>
      <p:pic>
        <p:nvPicPr>
          <p:cNvPr id="1029" name="Picture 5" descr="http://school-ppt.3dn.ru/animashki/detki_anim/1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869160"/>
            <a:ext cx="82578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justclickit.ru/flash/child/child%20(548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468560" y="4554487"/>
            <a:ext cx="1829259" cy="2303513"/>
          </a:xfrm>
          <a:prstGeom prst="rect">
            <a:avLst/>
          </a:prstGeom>
          <a:noFill/>
        </p:spPr>
      </p:pic>
      <p:pic>
        <p:nvPicPr>
          <p:cNvPr id="20484" name="Picture 4" descr="http://smayli.ru/data/smiles/detia-3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157192"/>
            <a:ext cx="1656184" cy="14689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plaqu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Суть работы с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мнемотаблицами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заключается в следующих этапах: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Рассматривание таблицы и разбор того, что на ней изображено. </a:t>
            </a:r>
          </a:p>
          <a:p>
            <a:r>
              <a:rPr lang="ru-RU" dirty="0" smtClean="0"/>
              <a:t>Перекодировка информации, т. е. преобразование из абстрактных </a:t>
            </a:r>
          </a:p>
          <a:p>
            <a:pPr>
              <a:buNone/>
            </a:pPr>
            <a:r>
              <a:rPr lang="ru-RU" dirty="0" smtClean="0"/>
              <a:t>    символов в образы. </a:t>
            </a:r>
          </a:p>
          <a:p>
            <a:r>
              <a:rPr lang="ru-RU" dirty="0" smtClean="0"/>
              <a:t>После перекодировки осуществляется пересказ, составление рассказа по         заданной теме и др., то есть происходит отработка метода запоминания.</a:t>
            </a:r>
          </a:p>
          <a:p>
            <a:endParaRPr lang="ru-RU" dirty="0"/>
          </a:p>
        </p:txBody>
      </p:sp>
      <p:pic>
        <p:nvPicPr>
          <p:cNvPr id="20486" name="Picture 6" descr="http://slavpdut.at.ua/_nw/1/8886844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2420888"/>
            <a:ext cx="1512168" cy="258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88832" cy="1008112"/>
          </a:xfrm>
          <a:prstGeom prst="snip2SameRect">
            <a:avLst>
              <a:gd name="adj1" fmla="val 5000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Мнемоквадрат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60" name="Picture 4" descr="http://aura-dione.ru/gallery/images/1070621_solnyshko-animaciya-gif.jpg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8680"/>
            <a:ext cx="1403648" cy="14036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Одиночное изображение, </a:t>
            </a:r>
          </a:p>
          <a:p>
            <a:pPr>
              <a:buNone/>
            </a:pPr>
            <a:r>
              <a:rPr lang="ru-RU" dirty="0" smtClean="0"/>
              <a:t>которое обозначает одно слово,</a:t>
            </a:r>
          </a:p>
          <a:p>
            <a:pPr>
              <a:buNone/>
            </a:pPr>
            <a:r>
              <a:rPr lang="ru-RU" dirty="0" smtClean="0"/>
              <a:t>словосочетание или простое </a:t>
            </a:r>
          </a:p>
          <a:p>
            <a:pPr>
              <a:buNone/>
            </a:pPr>
            <a:r>
              <a:rPr lang="ru-RU" dirty="0" smtClean="0"/>
              <a:t>предложение.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9552" y="4221088"/>
            <a:ext cx="6912768" cy="1486491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6588224" y="1844824"/>
            <a:ext cx="1512168" cy="1440160"/>
            <a:chOff x="6660232" y="1844824"/>
            <a:chExt cx="1928562" cy="178305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660232" y="1844824"/>
              <a:ext cx="1928562" cy="1783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58" name="Picture 2" descr="http://montessoriself.ru/wp-content/uploads/2016/02/s3-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0272" y="2060847"/>
              <a:ext cx="1368152" cy="1386395"/>
            </a:xfrm>
            <a:prstGeom prst="rect">
              <a:avLst/>
            </a:prstGeom>
            <a:noFill/>
          </p:spPr>
        </p:pic>
      </p:grpSp>
      <p:pic>
        <p:nvPicPr>
          <p:cNvPr id="19462" name="Picture 6" descr="https://image.jimcdn.com/app/cms/image/transf/none/path/sad442a6404ea78dc/image/i4955077669a85b6a/version/1441998268/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80312" y="3861048"/>
            <a:ext cx="191759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55576" y="3356992"/>
          <a:ext cx="7632848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Мнемодорожка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Ряд картинок (3-5), по которым можно составить небольшой рассказ в 2 - 4 предложения.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827584" y="3573016"/>
            <a:ext cx="7488832" cy="1576636"/>
            <a:chOff x="1043608" y="1700808"/>
            <a:chExt cx="7011714" cy="1576636"/>
          </a:xfrm>
        </p:grpSpPr>
        <p:pic>
          <p:nvPicPr>
            <p:cNvPr id="18" name="Рисунок 11" descr="https://cdn.mypetstatic.ru/static/static/product_images/trixie/42003df--miska_dlya_sobak_i_koshek_trixie_v_assortimente.jpg"/>
            <p:cNvPicPr>
              <a:picLocks noChangeAspect="1" noChangeArrowheads="1"/>
            </p:cNvPicPr>
            <p:nvPr/>
          </p:nvPicPr>
          <p:blipFill>
            <a:blip r:embed="rId2" cstate="print"/>
            <a:srcRect t="11214" b="27916"/>
            <a:stretch>
              <a:fillRect/>
            </a:stretch>
          </p:blipFill>
          <p:spPr bwMode="auto">
            <a:xfrm>
              <a:off x="5004048" y="2420888"/>
              <a:ext cx="1020763" cy="625475"/>
            </a:xfrm>
            <a:prstGeom prst="rect">
              <a:avLst/>
            </a:prstGeom>
            <a:noFill/>
          </p:spPr>
        </p:pic>
        <p:pic>
          <p:nvPicPr>
            <p:cNvPr id="19" name="Рисунок 14" descr="https://img2.freepng.ru/20180302/uyq/kisspng-cartoon-illustration-cartoon-mushrooms-5a99dc89b90f37.820777871520032905758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20272" y="2132856"/>
              <a:ext cx="1035050" cy="1144588"/>
            </a:xfrm>
            <a:prstGeom prst="rect">
              <a:avLst/>
            </a:prstGeom>
            <a:noFill/>
          </p:spPr>
        </p:pic>
        <p:pic>
          <p:nvPicPr>
            <p:cNvPr id="20" name="Рисунок 8" descr="https://printonic.ru/uploads/images/2016/04/04/img_5702b6d5b9f3a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5816" y="1700808"/>
              <a:ext cx="1430338" cy="1433513"/>
            </a:xfrm>
            <a:prstGeom prst="rect">
              <a:avLst/>
            </a:prstGeom>
            <a:noFill/>
          </p:spPr>
        </p:pic>
        <p:pic>
          <p:nvPicPr>
            <p:cNvPr id="21" name="Рисунок 5" descr="https://leonivo.files.wordpress.com/2015/05/igel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1988840"/>
              <a:ext cx="1512888" cy="1211262"/>
            </a:xfrm>
            <a:prstGeom prst="rect">
              <a:avLst/>
            </a:prstGeom>
            <a:noFill/>
          </p:spPr>
        </p:pic>
      </p:grpSp>
      <p:pic>
        <p:nvPicPr>
          <p:cNvPr id="11266" name="Picture 2" descr="https://img2.freepng.ru/20180402/qvq/kisspng-yarn-computer-icons-yarn-5ac1d0bcc648b7.661795421522651324812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r="13335"/>
          <a:stretch>
            <a:fillRect/>
          </a:stretch>
        </p:blipFill>
        <p:spPr bwMode="auto">
          <a:xfrm>
            <a:off x="5076056" y="4121877"/>
            <a:ext cx="1296144" cy="103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Мнемотаблица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Это целая схема, в которую заложен текст   (рассказ, стих, сказка и т. п.)</a:t>
            </a:r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755576" y="2132856"/>
            <a:ext cx="3456384" cy="2448272"/>
            <a:chOff x="827584" y="404664"/>
            <a:chExt cx="6048672" cy="5616624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827584" y="404664"/>
              <a:ext cx="2016224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843808" y="404664"/>
              <a:ext cx="2016224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860032" y="404664"/>
              <a:ext cx="2016224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827584" y="2276872"/>
              <a:ext cx="2016224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843808" y="2276872"/>
              <a:ext cx="2016224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860032" y="2276872"/>
              <a:ext cx="2016224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860032" y="4149080"/>
              <a:ext cx="2016224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843808" y="4149080"/>
              <a:ext cx="2016224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27584" y="4149080"/>
              <a:ext cx="2016224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403648" y="692696"/>
              <a:ext cx="864096" cy="129614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35"/>
            <p:cNvGrpSpPr/>
            <p:nvPr/>
          </p:nvGrpSpPr>
          <p:grpSpPr>
            <a:xfrm>
              <a:off x="2987824" y="1124744"/>
              <a:ext cx="1774051" cy="747643"/>
              <a:chOff x="2987824" y="1124744"/>
              <a:chExt cx="1774051" cy="747643"/>
            </a:xfrm>
          </p:grpSpPr>
          <p:grpSp>
            <p:nvGrpSpPr>
              <p:cNvPr id="75" name="Группа 17"/>
              <p:cNvGrpSpPr/>
              <p:nvPr/>
            </p:nvGrpSpPr>
            <p:grpSpPr>
              <a:xfrm>
                <a:off x="2987824" y="1556792"/>
                <a:ext cx="1774051" cy="315595"/>
                <a:chOff x="2915816" y="3429000"/>
                <a:chExt cx="1774051" cy="315595"/>
              </a:xfrm>
            </p:grpSpPr>
            <p:pic>
              <p:nvPicPr>
                <p:cNvPr id="85" name="Рисунок 84"/>
                <p:cNvPicPr/>
                <p:nvPr/>
              </p:nvPicPr>
              <p:blipFill>
                <a:blip r:embed="rId3" cstate="print"/>
                <a:srcRect l="49058" b="22946"/>
                <a:stretch>
                  <a:fillRect/>
                </a:stretch>
              </p:blipFill>
              <p:spPr bwMode="auto">
                <a:xfrm>
                  <a:off x="3779912" y="3429000"/>
                  <a:ext cx="909955" cy="315595"/>
                </a:xfrm>
                <a:prstGeom prst="rect">
                  <a:avLst/>
                </a:prstGeom>
                <a:noFill/>
              </p:spPr>
            </p:pic>
            <p:pic>
              <p:nvPicPr>
                <p:cNvPr id="86" name="Рисунок 85"/>
                <p:cNvPicPr/>
                <p:nvPr/>
              </p:nvPicPr>
              <p:blipFill>
                <a:blip r:embed="rId3" cstate="print"/>
                <a:srcRect l="49058" b="22946"/>
                <a:stretch>
                  <a:fillRect/>
                </a:stretch>
              </p:blipFill>
              <p:spPr bwMode="auto">
                <a:xfrm flipH="1">
                  <a:off x="2915816" y="3429000"/>
                  <a:ext cx="909955" cy="315595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76" name="Прямая соединительная линия 75"/>
              <p:cNvCxnSpPr/>
              <p:nvPr/>
            </p:nvCxnSpPr>
            <p:spPr>
              <a:xfrm flipV="1">
                <a:off x="4211960" y="1628800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V="1">
                <a:off x="4067944" y="1412776"/>
                <a:ext cx="288032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flipV="1">
                <a:off x="3995936" y="1196752"/>
                <a:ext cx="144016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3923928" y="1124744"/>
                <a:ext cx="72008" cy="5040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flipH="1" flipV="1">
                <a:off x="3347864" y="1628800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flipH="1" flipV="1">
                <a:off x="3347864" y="1412776"/>
                <a:ext cx="288032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 flipH="1" flipV="1">
                <a:off x="3563888" y="1196752"/>
                <a:ext cx="144016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H="1" flipV="1">
                <a:off x="3779912" y="1124744"/>
                <a:ext cx="72008" cy="5040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4"/>
            <p:cNvGrpSpPr/>
            <p:nvPr/>
          </p:nvGrpSpPr>
          <p:grpSpPr>
            <a:xfrm>
              <a:off x="5364088" y="836712"/>
              <a:ext cx="1080120" cy="864096"/>
              <a:chOff x="5292080" y="692696"/>
              <a:chExt cx="1224136" cy="1224136"/>
            </a:xfrm>
          </p:grpSpPr>
          <p:cxnSp>
            <p:nvCxnSpPr>
              <p:cNvPr id="60" name="Прямая соединительная линия 59"/>
              <p:cNvCxnSpPr/>
              <p:nvPr/>
            </p:nvCxnSpPr>
            <p:spPr>
              <a:xfrm flipH="1">
                <a:off x="5580112" y="692696"/>
                <a:ext cx="1440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flipH="1">
                <a:off x="5796136" y="692696"/>
                <a:ext cx="1440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flipH="1">
                <a:off x="6012160" y="692696"/>
                <a:ext cx="1440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flipH="1">
                <a:off x="6156176" y="692696"/>
                <a:ext cx="1440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flipH="1">
                <a:off x="6372200" y="692696"/>
                <a:ext cx="1440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flipH="1">
                <a:off x="5364088" y="1124744"/>
                <a:ext cx="1440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H="1">
                <a:off x="5580112" y="1124744"/>
                <a:ext cx="1440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flipH="1">
                <a:off x="5796136" y="1124744"/>
                <a:ext cx="1440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flipH="1">
                <a:off x="5940152" y="1124744"/>
                <a:ext cx="1440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H="1">
                <a:off x="6156176" y="1124744"/>
                <a:ext cx="1440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flipH="1">
                <a:off x="5292080" y="1556792"/>
                <a:ext cx="1440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H="1">
                <a:off x="5508104" y="1556792"/>
                <a:ext cx="1440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H="1">
                <a:off x="5724128" y="1556792"/>
                <a:ext cx="1440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flipH="1">
                <a:off x="5868144" y="1556792"/>
                <a:ext cx="1440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H="1">
                <a:off x="6084168" y="1556792"/>
                <a:ext cx="144016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2" descr="http://clipart-library.com/images/rTjrAjXyc.gif"/>
            <p:cNvPicPr>
              <a:picLocks noChangeAspect="1" noChangeArrowheads="1"/>
            </p:cNvPicPr>
            <p:nvPr/>
          </p:nvPicPr>
          <p:blipFill>
            <a:blip r:embed="rId4" cstate="print"/>
            <a:srcRect l="6574" t="36109" r="57270" b="34200"/>
            <a:stretch>
              <a:fillRect/>
            </a:stretch>
          </p:blipFill>
          <p:spPr bwMode="auto">
            <a:xfrm>
              <a:off x="1115616" y="2492896"/>
              <a:ext cx="1224136" cy="1446706"/>
            </a:xfrm>
            <a:prstGeom prst="rect">
              <a:avLst/>
            </a:prstGeom>
            <a:noFill/>
          </p:spPr>
        </p:pic>
        <p:pic>
          <p:nvPicPr>
            <p:cNvPr id="55" name="Picture 4" descr="http://www.playing-field.ru/img/2015/051904/4845405"/>
            <p:cNvPicPr>
              <a:picLocks noChangeAspect="1" noChangeArrowheads="1"/>
            </p:cNvPicPr>
            <p:nvPr/>
          </p:nvPicPr>
          <p:blipFill>
            <a:blip r:embed="rId5" cstate="print"/>
            <a:srcRect l="71096" t="5148" r="7875" b="63962"/>
            <a:stretch>
              <a:fillRect/>
            </a:stretch>
          </p:blipFill>
          <p:spPr bwMode="auto">
            <a:xfrm>
              <a:off x="3275856" y="2564904"/>
              <a:ext cx="1260140" cy="1440160"/>
            </a:xfrm>
            <a:prstGeom prst="rect">
              <a:avLst/>
            </a:prstGeom>
            <a:noFill/>
          </p:spPr>
        </p:pic>
        <p:pic>
          <p:nvPicPr>
            <p:cNvPr id="56" name="Picture 6" descr="https://img2.xn--80aaaaa2cjbcb1dcdcgded.com/%D0%9A%D0%BE%D1%80%D0%B7%D0%B8%D0%BD%D0%BA%D0%B0-%D0%BA%D1%80%D0%B0%D1%81%D0%BD%D0%BE%D0%B9-%D1%88%D0%B0%D0%BF%D0%BE%D1%87%D0%BA%D0%B8_544a099811be1-p.gif"/>
            <p:cNvPicPr>
              <a:picLocks noChangeAspect="1" noChangeArrowheads="1"/>
            </p:cNvPicPr>
            <p:nvPr/>
          </p:nvPicPr>
          <p:blipFill>
            <a:blip r:embed="rId6" cstate="print"/>
            <a:srcRect l="2520" b="3233"/>
            <a:stretch>
              <a:fillRect/>
            </a:stretch>
          </p:blipFill>
          <p:spPr bwMode="auto">
            <a:xfrm>
              <a:off x="5220072" y="2708920"/>
              <a:ext cx="1463343" cy="1210528"/>
            </a:xfrm>
            <a:prstGeom prst="rect">
              <a:avLst/>
            </a:prstGeom>
            <a:noFill/>
          </p:spPr>
        </p:pic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71600" y="4293096"/>
              <a:ext cx="181927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1" descr="https://im0-tub-ru.yandex.net/i?id=3711d61b300a1b4d23c2fe30c96416fb-l&amp;n=13"/>
            <p:cNvPicPr>
              <a:picLocks noChangeAspect="1" noChangeArrowheads="1"/>
            </p:cNvPicPr>
            <p:nvPr/>
          </p:nvPicPr>
          <p:blipFill>
            <a:blip r:embed="rId8" cstate="print"/>
            <a:srcRect l="15399" t="12000" r="63043" b="62000"/>
            <a:stretch>
              <a:fillRect/>
            </a:stretch>
          </p:blipFill>
          <p:spPr bwMode="auto">
            <a:xfrm>
              <a:off x="3192770" y="4509120"/>
              <a:ext cx="1163206" cy="1080120"/>
            </a:xfrm>
            <a:prstGeom prst="rect">
              <a:avLst/>
            </a:prstGeom>
            <a:noFill/>
          </p:spPr>
        </p:pic>
        <p:pic>
          <p:nvPicPr>
            <p:cNvPr id="59" name="Picture 15" descr="http://drawingforall.ru/wp-content/uploads/2015/03/4-%D0%BD%D0%B0%D1%80%D0%B8%D1%81%D0%BE%D0%B2%D0%B0%D0%BD%D0%BD%D0%BE%D0%B5-%D1%8F%D0%B1%D0%BB%D0%BE%D0%BA%D0%BE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l="18604" t="15377" r="18941" b="9138"/>
            <a:stretch>
              <a:fillRect/>
            </a:stretch>
          </p:blipFill>
          <p:spPr bwMode="auto">
            <a:xfrm>
              <a:off x="5220072" y="4293096"/>
              <a:ext cx="1296144" cy="1489187"/>
            </a:xfrm>
            <a:prstGeom prst="rect">
              <a:avLst/>
            </a:prstGeom>
            <a:noFill/>
          </p:spPr>
        </p:pic>
      </p:grpSp>
      <p:pic>
        <p:nvPicPr>
          <p:cNvPr id="88" name="Picture 2" descr="http://img0.liveinternet.ru/images/attach/d/0/136/418/136418796_11.jpg"/>
          <p:cNvPicPr>
            <a:picLocks noChangeAspect="1" noChangeArrowheads="1"/>
          </p:cNvPicPr>
          <p:nvPr/>
        </p:nvPicPr>
        <p:blipFill>
          <a:blip r:embed="rId10" cstate="print"/>
          <a:srcRect t="32238" r="41173" b="9733"/>
          <a:stretch>
            <a:fillRect/>
          </a:stretch>
        </p:blipFill>
        <p:spPr bwMode="auto">
          <a:xfrm>
            <a:off x="4788024" y="2060848"/>
            <a:ext cx="3384376" cy="2592288"/>
          </a:xfrm>
          <a:prstGeom prst="rect">
            <a:avLst/>
          </a:prstGeom>
          <a:noFill/>
        </p:spPr>
      </p:pic>
      <p:pic>
        <p:nvPicPr>
          <p:cNvPr id="6146" name="Picture 2" descr="http://kartinki.info/uploads/posts/2016-03/1458241981_344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0"/>
            <a:ext cx="1123950" cy="1123950"/>
          </a:xfrm>
          <a:prstGeom prst="rect">
            <a:avLst/>
          </a:prstGeom>
          <a:noFill/>
        </p:spPr>
      </p:pic>
      <p:pic>
        <p:nvPicPr>
          <p:cNvPr id="93" name="Picture 2" descr="http://kartinki.info/uploads/posts/2016-03/1458241981_344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164288" y="116632"/>
            <a:ext cx="1123950" cy="1123950"/>
          </a:xfrm>
          <a:prstGeom prst="rect">
            <a:avLst/>
          </a:prstGeom>
          <a:noFill/>
        </p:spPr>
      </p:pic>
      <p:pic>
        <p:nvPicPr>
          <p:cNvPr id="6148" name="Picture 4" descr="http://bestgif.narod.ru/images/animashka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9752" y="5373216"/>
            <a:ext cx="4457700" cy="81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Мнемотехнику можно </a:t>
            </a:r>
            <a:r>
              <a:rPr lang="ru-RU" dirty="0" smtClean="0"/>
              <a:t>использовать при </a:t>
            </a:r>
          </a:p>
          <a:p>
            <a:r>
              <a:rPr lang="ru-RU" dirty="0" smtClean="0"/>
              <a:t>Составление </a:t>
            </a:r>
            <a:r>
              <a:rPr lang="ru-RU" dirty="0" smtClean="0"/>
              <a:t>описательного рассказа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(овощи </a:t>
            </a:r>
            <a:r>
              <a:rPr lang="ru-RU" dirty="0" smtClean="0"/>
              <a:t>и фрукты по </a:t>
            </a:r>
            <a:r>
              <a:rPr lang="ru-RU" dirty="0" smtClean="0"/>
              <a:t>схеме)</a:t>
            </a:r>
            <a:endParaRPr lang="ru-RU" dirty="0" smtClean="0"/>
          </a:p>
          <a:p>
            <a:r>
              <a:rPr lang="ru-RU" dirty="0" smtClean="0"/>
              <a:t>Рассказывание сказок используя</a:t>
            </a:r>
          </a:p>
          <a:p>
            <a:pPr>
              <a:buNone/>
            </a:pPr>
            <a:r>
              <a:rPr lang="ru-RU" dirty="0" err="1" smtClean="0"/>
              <a:t>мнемоквадраты</a:t>
            </a:r>
            <a:r>
              <a:rPr lang="ru-RU" dirty="0" smtClean="0"/>
              <a:t>, по </a:t>
            </a:r>
            <a:r>
              <a:rPr lang="ru-RU" dirty="0" err="1" smtClean="0"/>
              <a:t>мнемодорожкам</a:t>
            </a:r>
            <a:endParaRPr lang="ru-RU" dirty="0" smtClean="0"/>
          </a:p>
          <a:p>
            <a:r>
              <a:rPr lang="ru-RU" dirty="0" smtClean="0"/>
              <a:t>Разучивание стихотворений</a:t>
            </a:r>
          </a:p>
          <a:p>
            <a:r>
              <a:rPr lang="ru-RU" dirty="0" smtClean="0"/>
              <a:t>Составление рассказов</a:t>
            </a:r>
          </a:p>
          <a:p>
            <a:r>
              <a:rPr lang="ru-RU" dirty="0" smtClean="0"/>
              <a:t>Проговаривание скороговорок, заучивание </a:t>
            </a:r>
            <a:r>
              <a:rPr lang="ru-RU" dirty="0" err="1" smtClean="0"/>
              <a:t>потешек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2530" name="Picture 2" descr="https://plaatjessite.mine.nu/sport/paardrijden/0000%20(27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97152"/>
            <a:ext cx="2016224" cy="1951186"/>
          </a:xfrm>
          <a:prstGeom prst="rect">
            <a:avLst/>
          </a:prstGeom>
          <a:noFill/>
        </p:spPr>
      </p:pic>
      <p:pic>
        <p:nvPicPr>
          <p:cNvPr id="22532" name="Picture 4" descr="http://www.playcast.ru/uploads/2017/01/23/2137639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052736"/>
            <a:ext cx="2348050" cy="2685678"/>
          </a:xfrm>
          <a:prstGeom prst="rect">
            <a:avLst/>
          </a:prstGeom>
          <a:noFill/>
        </p:spPr>
      </p:pic>
      <p:pic>
        <p:nvPicPr>
          <p:cNvPr id="22534" name="Picture 6" descr="http://animashki.kak2z.org/pic/17/knigi-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760021"/>
            <a:ext cx="1255126" cy="1549299"/>
          </a:xfrm>
          <a:prstGeom prst="rect">
            <a:avLst/>
          </a:prstGeom>
          <a:noFill/>
        </p:spPr>
      </p:pic>
      <p:pic>
        <p:nvPicPr>
          <p:cNvPr id="22536" name="Picture 8" descr="http://smayli.ru/data/smiles/detia-80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96136" y="4941168"/>
            <a:ext cx="1152128" cy="167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5472608" y="2132856"/>
            <a:ext cx="3563888" cy="2952328"/>
            <a:chOff x="899592" y="836712"/>
            <a:chExt cx="5472608" cy="532859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99592" y="836712"/>
              <a:ext cx="5472608" cy="53285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43608" y="1124744"/>
              <a:ext cx="1512168" cy="1368152"/>
              <a:chOff x="4986560" y="620688"/>
              <a:chExt cx="2659352" cy="2701222"/>
            </a:xfrm>
          </p:grpSpPr>
          <p:sp>
            <p:nvSpPr>
              <p:cNvPr id="8" name="Прямоугольник 7"/>
              <p:cNvSpPr/>
              <p:nvPr/>
            </p:nvSpPr>
            <p:spPr>
              <a:xfrm rot="966618">
                <a:off x="5558340" y="884030"/>
                <a:ext cx="504056" cy="2304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rot="20817084" flipH="1">
                <a:off x="6622639" y="863866"/>
                <a:ext cx="504056" cy="2304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5868144" y="620688"/>
                <a:ext cx="100811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004048" y="2420888"/>
                <a:ext cx="2592288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ый треугольник 11"/>
              <p:cNvSpPr/>
              <p:nvPr/>
            </p:nvSpPr>
            <p:spPr>
              <a:xfrm rot="11100547">
                <a:off x="4986560" y="2813188"/>
                <a:ext cx="755053" cy="367525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rot="10499453" flipH="1">
                <a:off x="6890859" y="2813189"/>
                <a:ext cx="755053" cy="367525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 rot="19791290">
                <a:off x="7056303" y="3019801"/>
                <a:ext cx="504056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 rot="1808710" flipH="1">
                <a:off x="5109825" y="3033878"/>
                <a:ext cx="504056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5362" name="Picture 2" descr="https://www.2porosenka.ru/images/zhivotnie-ptici-ribi-raskraski/mish/mouse1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6360" b="22527"/>
            <a:stretch>
              <a:fillRect/>
            </a:stretch>
          </p:blipFill>
          <p:spPr bwMode="auto">
            <a:xfrm>
              <a:off x="2915816" y="1340768"/>
              <a:ext cx="1594884" cy="1152128"/>
            </a:xfrm>
            <a:prstGeom prst="rect">
              <a:avLst/>
            </a:prstGeom>
            <a:noFill/>
          </p:spPr>
        </p:pic>
        <p:pic>
          <p:nvPicPr>
            <p:cNvPr id="15364" name="Picture 4" descr="http://kartik.ru/wp-content/uploads/2017/05/zayac-kartinki-dlya-detey-70236.jpg"/>
            <p:cNvPicPr>
              <a:picLocks noChangeAspect="1" noChangeArrowheads="1"/>
            </p:cNvPicPr>
            <p:nvPr/>
          </p:nvPicPr>
          <p:blipFill>
            <a:blip r:embed="rId4" cstate="print"/>
            <a:srcRect l="8291" t="5522" r="18123" b="4548"/>
            <a:stretch>
              <a:fillRect/>
            </a:stretch>
          </p:blipFill>
          <p:spPr bwMode="auto">
            <a:xfrm>
              <a:off x="5004048" y="980728"/>
              <a:ext cx="936104" cy="1387423"/>
            </a:xfrm>
            <a:prstGeom prst="rect">
              <a:avLst/>
            </a:prstGeom>
            <a:noFill/>
          </p:spPr>
        </p:pic>
        <p:pic>
          <p:nvPicPr>
            <p:cNvPr id="15366" name="Picture 6" descr="http://bestgals.ru/images/292337_kartinka-medvedya-raskraska.jpg"/>
            <p:cNvPicPr>
              <a:picLocks noChangeAspect="1" noChangeArrowheads="1"/>
            </p:cNvPicPr>
            <p:nvPr/>
          </p:nvPicPr>
          <p:blipFill>
            <a:blip r:embed="rId5" cstate="print"/>
            <a:srcRect l="7449" t="5882" r="8123" b="15966"/>
            <a:stretch>
              <a:fillRect/>
            </a:stretch>
          </p:blipFill>
          <p:spPr bwMode="auto">
            <a:xfrm>
              <a:off x="2195736" y="2852936"/>
              <a:ext cx="1080120" cy="1477223"/>
            </a:xfrm>
            <a:prstGeom prst="rect">
              <a:avLst/>
            </a:prstGeom>
            <a:noFill/>
          </p:spPr>
        </p:pic>
        <p:grpSp>
          <p:nvGrpSpPr>
            <p:cNvPr id="29" name="Группа 28"/>
            <p:cNvGrpSpPr/>
            <p:nvPr/>
          </p:nvGrpSpPr>
          <p:grpSpPr>
            <a:xfrm>
              <a:off x="3779912" y="2924944"/>
              <a:ext cx="1584176" cy="1296144"/>
              <a:chOff x="2555776" y="2852936"/>
              <a:chExt cx="2088232" cy="1800200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2627784" y="2852936"/>
                <a:ext cx="1872208" cy="1728192"/>
                <a:chOff x="2627784" y="2852936"/>
                <a:chExt cx="1872208" cy="1728192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2843808" y="3501008"/>
                  <a:ext cx="1512168" cy="10801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Равнобедренный треугольник 21"/>
                <p:cNvSpPr/>
                <p:nvPr/>
              </p:nvSpPr>
              <p:spPr>
                <a:xfrm>
                  <a:off x="2627784" y="2852936"/>
                  <a:ext cx="1872208" cy="648072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2555776" y="2924944"/>
                <a:ext cx="2088232" cy="17281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>
                <a:off x="2627784" y="2924944"/>
                <a:ext cx="1800200" cy="17281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Овал 29"/>
            <p:cNvSpPr/>
            <p:nvPr/>
          </p:nvSpPr>
          <p:spPr>
            <a:xfrm>
              <a:off x="1259632" y="4725144"/>
              <a:ext cx="1224136" cy="115212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/>
            <p:cNvSpPr/>
            <p:nvPr/>
          </p:nvSpPr>
          <p:spPr>
            <a:xfrm>
              <a:off x="2843808" y="5229200"/>
              <a:ext cx="1296144" cy="216024"/>
            </a:xfrm>
            <a:prstGeom prst="right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68" name="Picture 8" descr="http://zoozel.ru/gallery/images/1733532_varezhka-risunok.jpg"/>
            <p:cNvPicPr>
              <a:picLocks noChangeAspect="1" noChangeArrowheads="1"/>
            </p:cNvPicPr>
            <p:nvPr/>
          </p:nvPicPr>
          <p:blipFill>
            <a:blip r:embed="rId6" cstate="print"/>
            <a:srcRect l="9305" t="15120" r="54640" b="14951"/>
            <a:stretch>
              <a:fillRect/>
            </a:stretch>
          </p:blipFill>
          <p:spPr bwMode="auto">
            <a:xfrm>
              <a:off x="4499992" y="4388333"/>
              <a:ext cx="1368152" cy="1632955"/>
            </a:xfrm>
            <a:prstGeom prst="rect">
              <a:avLst/>
            </a:prstGeom>
            <a:noFill/>
          </p:spPr>
        </p:pic>
      </p:grpSp>
      <p:pic>
        <p:nvPicPr>
          <p:cNvPr id="28" name="Рисунок 27" descr="http://pandia.ru/text/80/096/images/image001_12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88640"/>
            <a:ext cx="59046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://www.klass39.ru/wp-content/uploads/2016/04/KiN8l-jYlrs.jpg"/>
          <p:cNvPicPr/>
          <p:nvPr/>
        </p:nvPicPr>
        <p:blipFill>
          <a:blip r:embed="rId8" cstate="print"/>
          <a:srcRect t="-536"/>
          <a:stretch>
            <a:fillRect/>
          </a:stretch>
        </p:blipFill>
        <p:spPr bwMode="auto">
          <a:xfrm>
            <a:off x="467544" y="2348880"/>
            <a:ext cx="2376264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059832" y="4293096"/>
            <a:ext cx="2232248" cy="2160240"/>
            <a:chOff x="8010" y="8790"/>
            <a:chExt cx="1772" cy="171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8010" y="8790"/>
              <a:ext cx="1772" cy="17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auto">
            <a:xfrm>
              <a:off x="8770" y="9243"/>
              <a:ext cx="223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auto">
            <a:xfrm>
              <a:off x="8770" y="9537"/>
              <a:ext cx="255" cy="5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 rot="1049755">
              <a:off x="8962" y="10078"/>
              <a:ext cx="259" cy="1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 rot="20550245" flipH="1">
              <a:off x="8571" y="10095"/>
              <a:ext cx="259" cy="1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9025" y="9564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8655" y="9537"/>
              <a:ext cx="11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8901" y="8895"/>
              <a:ext cx="92" cy="3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8770" y="8895"/>
              <a:ext cx="92" cy="3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5580112" y="5301208"/>
            <a:ext cx="33123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 Мышка, дома Зайчик.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Мишки дома нет!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Медведь большой, ты знаешь!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варежку ему не влезть!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1" name="Picture 15" descr="http://www.playcast.ru/uploads/2015/02/28/1236507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0"/>
            <a:ext cx="1435621" cy="2017941"/>
          </a:xfrm>
          <a:prstGeom prst="rect">
            <a:avLst/>
          </a:prstGeom>
          <a:noFill/>
        </p:spPr>
      </p:pic>
      <p:pic>
        <p:nvPicPr>
          <p:cNvPr id="4113" name="Picture 17" descr="http://justclickit.ru/flash/girl/girl%20(2374)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1" y="2492896"/>
            <a:ext cx="1435359" cy="1656184"/>
          </a:xfrm>
          <a:prstGeom prst="rect">
            <a:avLst/>
          </a:prstGeom>
          <a:noFill/>
        </p:spPr>
      </p:pic>
      <p:pic>
        <p:nvPicPr>
          <p:cNvPr id="4115" name="Picture 19" descr="http://kartinki-vernisazh.ru/_ph/100/1/511135913.jp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4797152"/>
            <a:ext cx="1224136" cy="1632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</TotalTime>
  <Words>379</Words>
  <Application>Microsoft Office PowerPoint</Application>
  <PresentationFormat>Экран (4:3)</PresentationFormat>
  <Paragraphs>53</Paragraphs>
  <Slides>14</Slides>
  <Notes>5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Развитие связной речи дошкольников посредством  схем, мнемотаблиц.</vt:lpstr>
      <vt:lpstr>Слайд 2</vt:lpstr>
      <vt:lpstr> Мнемотехника   используется для решения следующих задач:    </vt:lpstr>
      <vt:lpstr>Суть работы с мнемотаблицами заключается в следующих этапах: </vt:lpstr>
      <vt:lpstr>Мнемоквадрат</vt:lpstr>
      <vt:lpstr>Мнемодорожка</vt:lpstr>
      <vt:lpstr>Мнемотаблица   </vt:lpstr>
      <vt:lpstr>Слайд 8</vt:lpstr>
      <vt:lpstr>Слайд 9</vt:lpstr>
      <vt:lpstr>Пересказ рассказа «Белкины проделки»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Гущина</dc:creator>
  <cp:lastModifiedBy>Гущина</cp:lastModifiedBy>
  <cp:revision>100</cp:revision>
  <dcterms:created xsi:type="dcterms:W3CDTF">2017-10-10T11:03:10Z</dcterms:created>
  <dcterms:modified xsi:type="dcterms:W3CDTF">2023-11-08T13:30:51Z</dcterms:modified>
</cp:coreProperties>
</file>