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68" r:id="rId9"/>
    <p:sldId id="270" r:id="rId10"/>
    <p:sldId id="271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63" autoAdjust="0"/>
    <p:restoredTop sz="86404" autoAdjust="0"/>
  </p:normalViewPr>
  <p:slideViewPr>
    <p:cSldViewPr>
      <p:cViewPr>
        <p:scale>
          <a:sx n="75" d="100"/>
          <a:sy n="75" d="100"/>
        </p:scale>
        <p:origin x="-78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922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32AC-5F01-4166-ADFE-67BBC82706C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8D671-11BF-4F1F-A7C1-AF14B56C2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12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F90B7-32BE-4293-AA75-24893B54369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730B-A1C1-444D-A5AF-E0F13AC66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06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730B-A1C1-444D-A5AF-E0F13AC66E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0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730B-A1C1-444D-A5AF-E0F13AC66E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5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730B-A1C1-444D-A5AF-E0F13AC66E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B88-DEF1-4442-9E3C-9E9859F5920A}" type="datetime1">
              <a:rPr lang="ru-RU" smtClean="0"/>
              <a:t>21.03.2016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56A-8D92-403D-83BC-5DDE0993111C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22F2-6567-4831-B5C3-3B593381F899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AC91-4378-45B9-911D-77CF1AB81084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4901-7EDF-413A-BADF-B7C8ACB3BD7C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28DB-81AD-480E-9DC5-C238BF1716FD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12E0-5D81-4B61-A256-9639122FAA60}" type="datetime1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21F1-0AD9-4A86-BC51-AEDF4E65B921}" type="datetime1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64D4-4447-457D-A18E-2CCA114988F9}" type="datetime1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C80-A101-4DB0-955B-FADA014E5DE5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F8C-DC55-4252-9E3F-946AF35FFCB7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AE2E1E-739D-422B-9A98-75DC69D631D6}" type="datetime1">
              <a:rPr lang="ru-RU" smtClean="0"/>
              <a:t>21.03.2016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4321C2-CB88-4820-A8A2-FC651FBEF94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6448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Практико-значимый проект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Тема: </a:t>
            </a:r>
            <a:r>
              <a:rPr lang="en-US" sz="2000" b="1" dirty="0" smtClean="0">
                <a:solidFill>
                  <a:schemeClr val="bg1"/>
                </a:solidFill>
              </a:rPr>
              <a:t>“</a:t>
            </a:r>
            <a:r>
              <a:rPr lang="ru-RU" sz="2000" b="1" dirty="0" smtClean="0">
                <a:solidFill>
                  <a:schemeClr val="bg1"/>
                </a:solidFill>
              </a:rPr>
              <a:t>Сюжетно-ролевая </a:t>
            </a:r>
            <a:r>
              <a:rPr lang="ru-RU" sz="2000" b="1" dirty="0">
                <a:solidFill>
                  <a:schemeClr val="bg1"/>
                </a:solidFill>
              </a:rPr>
              <a:t>игра как форма </a:t>
            </a:r>
            <a:r>
              <a:rPr lang="ru-RU" sz="2000" b="1" dirty="0" smtClean="0">
                <a:solidFill>
                  <a:schemeClr val="bg1"/>
                </a:solidFill>
              </a:rPr>
              <a:t>взаимодействия 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взрослого </a:t>
            </a:r>
            <a:r>
              <a:rPr lang="ru-RU" sz="2000" b="1" dirty="0">
                <a:solidFill>
                  <a:schemeClr val="bg1"/>
                </a:solidFill>
              </a:rPr>
              <a:t>с детьми </a:t>
            </a: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средней группе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(</a:t>
            </a:r>
            <a:r>
              <a:rPr lang="ru-RU" sz="2000" b="1" dirty="0">
                <a:solidFill>
                  <a:schemeClr val="bg1"/>
                </a:solidFill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</a:rPr>
              <a:t>соответствии    ФГОС)”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 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Выполнила Константинова Г. </a:t>
            </a:r>
            <a:r>
              <a:rPr lang="ru-RU" sz="2000" b="1" dirty="0">
                <a:solidFill>
                  <a:schemeClr val="bg1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оспитатель МБДОУ  </a:t>
            </a:r>
            <a:r>
              <a:rPr lang="ru-RU" sz="2000" b="1" dirty="0">
                <a:solidFill>
                  <a:schemeClr val="bg1"/>
                </a:solidFill>
              </a:rPr>
              <a:t>- д/с №4 «Сказка»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pPr marL="914400" lvl="3" rtl="0">
              <a:spcBef>
                <a:spcPct val="20000"/>
              </a:spcBef>
            </a:pPr>
            <a:r>
              <a:rPr lang="ru-RU" sz="2000" kern="1200" dirty="0" smtClean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>                           </a:t>
            </a:r>
            <a:br>
              <a:rPr lang="ru-RU" sz="2000" kern="1200" dirty="0" smtClean="0">
                <a:solidFill>
                  <a:srgbClr val="4E5B6F"/>
                </a:solidFill>
                <a:latin typeface="Candara"/>
                <a:ea typeface="+mn-ea"/>
                <a:cs typeface="+mn-cs"/>
              </a:rPr>
            </a:br>
            <a:r>
              <a:rPr lang="ru-RU" sz="2000" b="1" kern="1200" dirty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>                                      ТРЕТИЙ </a:t>
            </a:r>
            <a:r>
              <a:rPr lang="ru-RU" sz="2000" b="1" kern="1200" dirty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>ЭТАП </a:t>
            </a:r>
            <a:r>
              <a:rPr lang="ru-RU" sz="2000" b="1" kern="1200" dirty="0" smtClean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>:</a:t>
            </a:r>
            <a:r>
              <a:rPr lang="ru-RU" sz="1600" b="1" kern="1200" dirty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/>
            </a:r>
            <a:br>
              <a:rPr lang="ru-RU" sz="1600" b="1" kern="1200" dirty="0">
                <a:solidFill>
                  <a:srgbClr val="4E5B6F"/>
                </a:solidFill>
                <a:latin typeface="Candara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4E5B6F"/>
                </a:solidFill>
                <a:latin typeface="Candara"/>
                <a:ea typeface="+mn-ea"/>
                <a:cs typeface="+mn-cs"/>
              </a:rPr>
              <a:t>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844824"/>
            <a:ext cx="7884864" cy="4281339"/>
          </a:xfrm>
        </p:spPr>
        <p:txBody>
          <a:bodyPr>
            <a:noAutofit/>
          </a:bodyPr>
          <a:lstStyle/>
          <a:p>
            <a:r>
              <a:rPr lang="ru-RU" sz="2000" dirty="0"/>
              <a:t>Проведение открытых мероприятий для педагогов 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       Семинар на тему: </a:t>
            </a:r>
            <a:r>
              <a:rPr lang="en-US" sz="2000" dirty="0" smtClean="0"/>
              <a:t>“</a:t>
            </a:r>
            <a:r>
              <a:rPr lang="ru-RU" sz="2000" dirty="0" smtClean="0"/>
              <a:t>сюжетно-ролевая игра как форма взаимодействия взрослого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с  детьми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Открытый просмотр сюжетно-ролевой игры</a:t>
            </a:r>
            <a:endParaRPr lang="ru-RU" sz="2000" dirty="0"/>
          </a:p>
          <a:p>
            <a:endParaRPr lang="ru-RU" sz="2000" dirty="0" smtClean="0">
              <a:solidFill>
                <a:srgbClr val="4E5B6F"/>
              </a:solidFill>
            </a:endParaRPr>
          </a:p>
          <a:p>
            <a:r>
              <a:rPr lang="ru-RU" sz="2000" dirty="0" smtClean="0"/>
              <a:t>Работа с родителями: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Консультация на тему: </a:t>
            </a:r>
            <a:r>
              <a:rPr lang="en-US" sz="2000" dirty="0" smtClean="0"/>
              <a:t>“</a:t>
            </a:r>
            <a:r>
              <a:rPr lang="ru-RU" sz="2000" dirty="0" smtClean="0"/>
              <a:t>сюжетно-ролевая игра как форма  взаимодействие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взрослого с детьми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ru-RU" sz="2000" dirty="0" smtClean="0"/>
              <a:t>       Беседа на тему:</a:t>
            </a:r>
            <a:r>
              <a:rPr lang="en-US" sz="2000" dirty="0" smtClean="0"/>
              <a:t>”</a:t>
            </a:r>
            <a:r>
              <a:rPr lang="ru-RU" sz="2000" dirty="0" smtClean="0"/>
              <a:t>сюжетно-ролевая игра в жизни ребенка</a:t>
            </a:r>
            <a:r>
              <a:rPr lang="en-US" sz="2000" dirty="0" smtClean="0"/>
              <a:t>”</a:t>
            </a:r>
            <a:r>
              <a:rPr lang="ru-RU" sz="2000" dirty="0" smtClean="0"/>
              <a:t> </a:t>
            </a:r>
            <a:r>
              <a:rPr lang="en-US" sz="2000" dirty="0" smtClean="0"/>
              <a:t>.</a:t>
            </a:r>
            <a:r>
              <a:rPr lang="ru-RU" sz="2000" dirty="0" smtClean="0"/>
              <a:t>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Показ обыгрывания сюжетно-ролевой игры</a:t>
            </a:r>
            <a:r>
              <a:rPr lang="ru-RU" sz="2000" dirty="0" smtClean="0">
                <a:solidFill>
                  <a:srgbClr val="4E5B6F"/>
                </a:solidFill>
              </a:rPr>
              <a:t>.                                                                                                                  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08304" y="6237312"/>
            <a:ext cx="1156976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</a:t>
            </a:r>
            <a:fld id="{E84321C2-CB88-4820-A8A2-FC651FBEF949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Практическая значимость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32156" y="6280710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5286" y="184482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Использование игры для всестороннего воспитания и развития ребенка . Опытный педагог, знающий индивидуальные и возрастные особенности детей дошкольного возраста, умеющий создавать игровые объединения не по своему усмотрению, а исходя из интересов детей, способен сделать сюжетно-ролевую игру увлекательным процессом, в ходе которой, дети собираются в сплоченные группы и могут реализовать себя, активно участвуют  в игровых действиях.</a:t>
            </a:r>
            <a:endParaRPr lang="ru-RU" sz="20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309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72198" y="6309320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0223" y="1788957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1.Веракса,Н.Е.От рождения до школы. Основная общеобразовательная программа дошкольного образования </a:t>
            </a:r>
            <a:r>
              <a:rPr lang="en-US" sz="1600" dirty="0" smtClean="0"/>
              <a:t>[</a:t>
            </a:r>
            <a:r>
              <a:rPr lang="ru-RU" sz="1600" dirty="0" smtClean="0"/>
              <a:t>Текст</a:t>
            </a:r>
            <a:r>
              <a:rPr lang="en-US" sz="1600" dirty="0" smtClean="0"/>
              <a:t>]</a:t>
            </a:r>
            <a:r>
              <a:rPr lang="ru-RU" sz="1600" dirty="0" smtClean="0"/>
              <a:t> </a:t>
            </a:r>
            <a:r>
              <a:rPr lang="en-US" sz="1600" dirty="0" smtClean="0"/>
              <a:t>/</a:t>
            </a:r>
            <a:r>
              <a:rPr lang="ru-RU" sz="1600" dirty="0" err="1" smtClean="0"/>
              <a:t>Н.Е.Веракса</a:t>
            </a:r>
            <a:r>
              <a:rPr lang="ru-RU" sz="1600" dirty="0" smtClean="0"/>
              <a:t> – М.,2010</a:t>
            </a:r>
          </a:p>
          <a:p>
            <a:endParaRPr lang="ru-RU" sz="1600" dirty="0"/>
          </a:p>
          <a:p>
            <a:pPr lvl="0"/>
            <a:r>
              <a:rPr lang="ru-RU" sz="1600" dirty="0" smtClean="0"/>
              <a:t>2. Михайленко </a:t>
            </a:r>
            <a:r>
              <a:rPr lang="ru-RU" sz="1600" dirty="0"/>
              <a:t>Н.Я., Короткова Н.А. Организация сюжетной игры в детском саду: Пособие для воспитателя. 2-е изд., </a:t>
            </a:r>
            <a:r>
              <a:rPr lang="ru-RU" sz="1600" dirty="0" smtClean="0"/>
              <a:t>«</a:t>
            </a:r>
            <a:r>
              <a:rPr lang="ru-RU" sz="1600" dirty="0"/>
              <a:t>ГНОМ и Д», 2001. 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3. Субботина </a:t>
            </a:r>
            <a:r>
              <a:rPr lang="ru-RU" sz="1600" dirty="0"/>
              <a:t>Л.Ю. Развитие воображения у детей. Популярное пособие для родителей и педагогов. -Ярославль: Академия Развития, 1996.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4. Широкова </a:t>
            </a:r>
            <a:r>
              <a:rPr lang="ru-RU" sz="1600" dirty="0"/>
              <a:t>Г.А. Справочник дошкольного психолога / серия «Справочник» Ростов Н/Д: «Феликс», 2004. </a:t>
            </a:r>
          </a:p>
          <a:p>
            <a:r>
              <a:rPr lang="ru-RU" sz="1600" dirty="0"/>
              <a:t>  </a:t>
            </a:r>
          </a:p>
          <a:p>
            <a:r>
              <a:rPr lang="ru-RU" sz="1600" dirty="0" smtClean="0"/>
              <a:t> 5. Виноградова </a:t>
            </a:r>
            <a:r>
              <a:rPr lang="ru-RU" sz="1600" dirty="0"/>
              <a:t>Н.А. ,Позднякова Н.В. Сюжетно-ролевые игры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для   старших дошкольников. Практическое </a:t>
            </a:r>
            <a:r>
              <a:rPr lang="ru-RU" sz="1600" dirty="0" smtClean="0"/>
              <a:t>пособие-2010г.</a:t>
            </a:r>
            <a:endParaRPr lang="ru-RU" sz="16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9541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9304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</a:t>
            </a:r>
            <a:r>
              <a:rPr lang="ru-RU" sz="6000" dirty="0" smtClean="0"/>
              <a:t>Заключение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52736" y="1700808"/>
            <a:ext cx="7488832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 Сюжетная игра-самая привлекательная для дошкольного возраста деятельность . Ее привлекательность объясняется тем , что в игре ребенок испытывает внутреннее субъективное ощущение свободы , подвластности ему вещей , действий , отношений -всего того , что в практической продуктивной деятельности оказывает сопротивление , дается с  трудом . Это состояние внутренней свободы связано со спецификой сюжетной игры-действием в воображаемой , условной ситуации  .Все эти возможности сюжетной игры расширяют практический мир дошкольника и обеспечивают ему внутренний эмоциональный комфорт.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Дуга 5"/>
          <p:cNvSpPr/>
          <p:nvPr/>
        </p:nvSpPr>
        <p:spPr>
          <a:xfrm>
            <a:off x="4139952" y="908720"/>
            <a:ext cx="914400" cy="914400"/>
          </a:xfrm>
          <a:prstGeom prst="arc">
            <a:avLst>
              <a:gd name="adj1" fmla="val 1149510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0553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68760" y="-436305"/>
            <a:ext cx="119533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Практико-значимый </a:t>
            </a:r>
            <a:r>
              <a:rPr lang="ru-RU" sz="2000" b="1" dirty="0">
                <a:solidFill>
                  <a:schemeClr val="bg1"/>
                </a:solidFill>
              </a:rPr>
              <a:t>проект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            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2000" b="1" dirty="0">
                <a:solidFill>
                  <a:schemeClr val="bg1"/>
                </a:solidFill>
              </a:rPr>
              <a:t>Тема: </a:t>
            </a:r>
            <a:r>
              <a:rPr lang="ru-RU" sz="2000" b="1" dirty="0" smtClean="0">
                <a:solidFill>
                  <a:schemeClr val="bg1"/>
                </a:solidFill>
              </a:rPr>
              <a:t>«Сюжетно-ролевая </a:t>
            </a:r>
            <a:r>
              <a:rPr lang="ru-RU" sz="2000" b="1" dirty="0">
                <a:solidFill>
                  <a:schemeClr val="bg1"/>
                </a:solidFill>
              </a:rPr>
              <a:t>игра как форма взаимодействия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взрослого </a:t>
            </a:r>
            <a:r>
              <a:rPr lang="ru-RU" sz="2000" b="1" dirty="0">
                <a:solidFill>
                  <a:schemeClr val="bg1"/>
                </a:solidFill>
              </a:rPr>
              <a:t>с детьми в средней </a:t>
            </a:r>
            <a:r>
              <a:rPr lang="ru-RU" sz="2000" b="1" dirty="0" smtClean="0">
                <a:solidFill>
                  <a:schemeClr val="bg1"/>
                </a:solidFill>
              </a:rPr>
              <a:t>группе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(в соответствии ФГОС).»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Выполнила  Константинова Г.В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                                воспитатель МБДОУ - </a:t>
            </a:r>
            <a:r>
              <a:rPr lang="ru-RU" sz="2000" b="1" dirty="0">
                <a:solidFill>
                  <a:schemeClr val="bg1"/>
                </a:solidFill>
              </a:rPr>
              <a:t>д/с №4 «Сказка»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864096"/>
          </a:xfrm>
        </p:spPr>
        <p:txBody>
          <a:bodyPr/>
          <a:lstStyle/>
          <a:p>
            <a:r>
              <a:rPr lang="ru-RU" dirty="0" smtClean="0"/>
              <a:t>     Актуальность проекта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340768"/>
            <a:ext cx="7408333" cy="22862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южетно-ролевая игра занимает ведущее место в жизни детей 4-5лет.Ребенок с увлечением выстраивает сюжеты, стремится к проигрыванию самых разнообразных  ролей. Становится более инициативным . Возросшие возможности позволяют ему выбирать тему и намечать замысел игры ;обустраивать игровое пространство при помощи предметов ;использовать в игре различные атрибуты . Опыта иногда бывает недостаточно .Мы взрослые, должны направить свои усилия на обогащение детей в игре, которые проявляются через диалог и игровое действие.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40352" y="6231103"/>
            <a:ext cx="1161826" cy="365125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fld id="{E84321C2-CB88-4820-A8A2-FC651FBEF949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02" y="3645024"/>
            <a:ext cx="3888432" cy="2916324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4900" dirty="0" smtClean="0"/>
              <a:t>Цель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r>
              <a:rPr lang="ru-RU" sz="2700" i="1" dirty="0" smtClean="0">
                <a:ea typeface="+mn-ea"/>
                <a:cs typeface="+mn-cs"/>
              </a:rPr>
              <a:t>Организация процесса </a:t>
            </a:r>
            <a:r>
              <a:rPr lang="ru-RU" sz="2700" i="1" dirty="0">
                <a:ea typeface="+mn-ea"/>
                <a:cs typeface="+mn-cs"/>
              </a:rPr>
              <a:t>сюжетно-ролевой </a:t>
            </a:r>
            <a:r>
              <a:rPr lang="ru-RU" sz="2700" i="1" dirty="0" smtClean="0">
                <a:ea typeface="+mn-ea"/>
                <a:cs typeface="+mn-cs"/>
              </a:rPr>
              <a:t>игры как формы   </a:t>
            </a:r>
            <a:br>
              <a:rPr lang="ru-RU" sz="2700" i="1" dirty="0" smtClean="0">
                <a:ea typeface="+mn-ea"/>
                <a:cs typeface="+mn-cs"/>
              </a:rPr>
            </a:br>
            <a:r>
              <a:rPr lang="ru-RU" sz="2700" i="1" dirty="0" smtClean="0">
                <a:ea typeface="+mn-ea"/>
                <a:cs typeface="+mn-cs"/>
              </a:rPr>
              <a:t>взаимодействия взрослого с детьми.</a:t>
            </a:r>
            <a:endParaRPr lang="ru-RU" sz="2700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0265" y="2204864"/>
            <a:ext cx="8312680" cy="27876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Объект </a:t>
            </a:r>
            <a:r>
              <a:rPr lang="ru-RU" dirty="0" smtClean="0"/>
              <a:t>: </a:t>
            </a:r>
            <a:r>
              <a:rPr lang="ru-RU" i="1" dirty="0" smtClean="0"/>
              <a:t>сюжетно-ролевая игра дошкольника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Предмет </a:t>
            </a:r>
            <a:r>
              <a:rPr lang="ru-RU" dirty="0" smtClean="0"/>
              <a:t>: </a:t>
            </a:r>
            <a:r>
              <a:rPr lang="ru-RU" i="1" dirty="0" smtClean="0"/>
              <a:t>методы руководства сюжетно-ролевой игры в средней группе.</a:t>
            </a:r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0392" y="6393926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6605" y="639392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</a:t>
            </a:r>
            <a:endParaRPr lang="ru-RU" sz="2000" b="1" dirty="0"/>
          </a:p>
        </p:txBody>
      </p:sp>
      <p:pic>
        <p:nvPicPr>
          <p:cNvPr id="1026" name="Picture 2" descr="D:\мама\Новая папка (2)\P101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39248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ru-RU" dirty="0" smtClean="0"/>
              <a:t>             Задачи проекта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82174" y="6309320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03222"/>
              </p:ext>
            </p:extLst>
          </p:nvPr>
        </p:nvGraphicFramePr>
        <p:xfrm>
          <a:off x="467544" y="1628799"/>
          <a:ext cx="8208912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475792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434874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Обогащение опыта</a:t>
                      </a:r>
                      <a:r>
                        <a:rPr lang="ru-RU" sz="1600" baseline="0" dirty="0" smtClean="0"/>
                        <a:t> и знаний о предметном мире , о труде взрослых.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Формирование игровых навыков и умений.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Развитие речевого общения между детьми , в частности диалога.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Использование детьми предметов – заместителей.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Умение детей брать на себя роль , главную или второстепенную.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Развитие воображения, творчества детей.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Разработка проекта , определение цели , задач , содержания</a:t>
                      </a:r>
                      <a:r>
                        <a:rPr lang="ru-RU" sz="1600" baseline="0" dirty="0" smtClean="0"/>
                        <a:t>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Изучение и анализ методической литературы по теме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Обогащение предметно -развивающей среды в рамках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Оформление материалов проекта.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Ознакомление с задачами и содержанием</a:t>
                      </a:r>
                      <a:r>
                        <a:rPr lang="ru-RU" sz="1600" baseline="0" dirty="0" smtClean="0"/>
                        <a:t>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Повышение компетентности родителей о важности сюжетно-ролевой игры в жизни детей.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Участие в мероприятиях в рамках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Участие в обогащении предметно-развивающей среды в рамках проекта.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интегративных качеств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1982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cs typeface="Times New Roman" pitchFamily="18" charset="0"/>
              </a:rPr>
              <a:t>   Одна из основных форм осуществления интегративного подхода в ДОУ - игровая деятельность, позволяющая объединить различные области знаний. Игра – наиболее доступный для детей вид деятельности, это способ переработки полученных из окружающего мира впечатлений, знаний, она выполняет роль комплексного развития всех аспектов целостной личности, оказывает влияние на весь ход и результат развития дошкольника.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82174" y="6254417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14459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Сюжетно-ролевая игра</a:t>
            </a:r>
            <a:r>
              <a:rPr lang="en-US" sz="1600" b="1" i="1" dirty="0" smtClean="0">
                <a:solidFill>
                  <a:schemeClr val="tx2"/>
                </a:solidFill>
              </a:rPr>
              <a:t> “</a:t>
            </a:r>
            <a:r>
              <a:rPr lang="ru-RU" sz="1600" b="1" i="1" dirty="0" smtClean="0">
                <a:solidFill>
                  <a:schemeClr val="tx2"/>
                </a:solidFill>
              </a:rPr>
              <a:t>Парикмахерская</a:t>
            </a:r>
            <a:r>
              <a:rPr lang="en-US" sz="1600" i="1" dirty="0" smtClean="0">
                <a:solidFill>
                  <a:schemeClr val="tx2"/>
                </a:solidFill>
              </a:rPr>
              <a:t>” </a:t>
            </a:r>
            <a:r>
              <a:rPr lang="ru-RU" sz="1600" i="1" dirty="0" smtClean="0">
                <a:solidFill>
                  <a:schemeClr val="tx2"/>
                </a:solidFill>
              </a:rPr>
              <a:t> </a:t>
            </a:r>
            <a:endParaRPr lang="ru-RU" sz="16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7" y="618216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Сюжетно-ролевая игра</a:t>
            </a:r>
            <a:r>
              <a:rPr lang="en-US" sz="1600" b="1" i="1" dirty="0" smtClean="0">
                <a:solidFill>
                  <a:schemeClr val="tx2"/>
                </a:solidFill>
              </a:rPr>
              <a:t> “</a:t>
            </a:r>
            <a:r>
              <a:rPr lang="ru-RU" sz="1600" b="1" i="1" dirty="0" smtClean="0">
                <a:solidFill>
                  <a:schemeClr val="tx2"/>
                </a:solidFill>
              </a:rPr>
              <a:t>Семья</a:t>
            </a:r>
            <a:r>
              <a:rPr lang="en-US" sz="1600" dirty="0" smtClean="0"/>
              <a:t>”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074" name="Picture 2" descr="D:\мама\Новая папка (2)\P101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581277"/>
            <a:ext cx="3348372" cy="251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ма\Новая папка (2)\P101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1277"/>
            <a:ext cx="336034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:blinds/>
      </p:transition>
    </mc:Choice>
    <mc:Fallback xmlns="">
      <p:transition spd="slow" advClick="0" advTm="7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3407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Развитие предметно-пространственной среды .</a:t>
            </a:r>
            <a:br>
              <a:rPr lang="ru-RU" sz="36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Требования: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141" y="1335824"/>
            <a:ext cx="8640959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Насыщенность среды.</a:t>
            </a:r>
          </a:p>
          <a:p>
            <a:pPr marL="0" indent="0">
              <a:buNone/>
            </a:pPr>
            <a:r>
              <a:rPr lang="ru-RU" dirty="0" smtClean="0"/>
              <a:t>Обеспечение игровой, познавательной, исследовательской,</a:t>
            </a:r>
          </a:p>
          <a:p>
            <a:pPr marL="0" indent="0">
              <a:buNone/>
            </a:pPr>
            <a:r>
              <a:rPr lang="ru-RU" dirty="0" smtClean="0"/>
              <a:t>творческой активности.</a:t>
            </a:r>
          </a:p>
          <a:p>
            <a:pPr marL="0" indent="0">
              <a:buNone/>
            </a:pPr>
            <a:r>
              <a:rPr lang="ru-RU" dirty="0" smtClean="0"/>
              <a:t>Эмоциональное благополучие детей во взаимодействии с окружающими.</a:t>
            </a:r>
          </a:p>
          <a:p>
            <a:pPr marL="0" indent="0">
              <a:buNone/>
            </a:pPr>
            <a:r>
              <a:rPr lang="ru-RU" dirty="0" err="1" smtClean="0"/>
              <a:t>Трансформируемость</a:t>
            </a:r>
            <a:r>
              <a:rPr lang="ru-RU" dirty="0" smtClean="0"/>
              <a:t>  изменений в зависимости от образовательной ситуации , в том числе от меняющихся интересов и возможностей детей.</a:t>
            </a:r>
          </a:p>
          <a:p>
            <a:pPr marL="0" indent="0">
              <a:buNone/>
            </a:pPr>
            <a:r>
              <a:rPr lang="ru-RU" dirty="0" err="1" smtClean="0"/>
              <a:t>Полифункциональность</a:t>
            </a:r>
            <a:r>
              <a:rPr lang="ru-RU" dirty="0" smtClean="0"/>
              <a:t> предполагает возможность разнообразного использования различных составляющих предметной среды.</a:t>
            </a:r>
          </a:p>
          <a:p>
            <a:pPr marL="0" indent="0">
              <a:buNone/>
            </a:pPr>
            <a:r>
              <a:rPr lang="ru-RU" dirty="0" smtClean="0"/>
              <a:t>Вариативность предполагает периодическую сменяемость игрового материала, появление новых предметов, стимулирующих игровую, двигательную ,познавательную и исследовательскую активность детей.</a:t>
            </a:r>
          </a:p>
          <a:p>
            <a:pPr marL="0" indent="0">
              <a:buNone/>
            </a:pPr>
            <a:r>
              <a:rPr lang="ru-RU" dirty="0" err="1" smtClean="0"/>
              <a:t>Безопастность</a:t>
            </a:r>
            <a:r>
              <a:rPr lang="ru-RU" dirty="0" smtClean="0"/>
              <a:t> предметно-пространственной среды по обеспечению надежности их использования.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41543" y="6154737"/>
            <a:ext cx="1953914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-706896" y="6331632"/>
            <a:ext cx="764704" cy="288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 rot="10800000" flipV="1">
            <a:off x="2483768" y="1196752"/>
            <a:ext cx="4590254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Образовательные области: </a:t>
            </a:r>
            <a:endParaRPr lang="ru-RU" sz="2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46848"/>
          </a:xfrm>
          <a:ln>
            <a:solidFill>
              <a:schemeClr val="bg1"/>
            </a:solidFill>
          </a:ln>
        </p:spPr>
        <p:txBody>
          <a:bodyPr vert="horz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С</a:t>
            </a:r>
            <a:r>
              <a:rPr lang="ru-RU" sz="2000" dirty="0" smtClean="0">
                <a:latin typeface="+mj-lt"/>
              </a:rPr>
              <a:t>оциально - коммуникативное развитие (социализация, нравственное воспитание)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+mj-lt"/>
              </a:rPr>
              <a:t>П</a:t>
            </a:r>
            <a:r>
              <a:rPr lang="ru-RU" sz="2000" dirty="0" smtClean="0">
                <a:latin typeface="+mj-lt"/>
              </a:rPr>
              <a:t>ознавательное развитие (познавательно – исследовательская деятельность, социально – культурные ценности, ознакомление с миром природы)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Художественно – эстетическое развитие ( музыкально- художественная деятельность, конструктивно- модельная деятельность, приобщение к искусству, изо – деятельность.)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Речевое развитие (развитие речи, художественная литература)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Физическое развитие(физическая культура, формирование начальных представлений о здоровом образе жизни)</a:t>
            </a:r>
          </a:p>
          <a:p>
            <a:pPr marL="0" indent="0" algn="r">
              <a:buNone/>
            </a:pPr>
            <a:r>
              <a:rPr lang="ru-RU" dirty="0" smtClean="0"/>
              <a:t>					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					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8344" y="6293085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7</a:t>
            </a:fld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2379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Соединительная линия уступом 10"/>
          <p:cNvCxnSpPr/>
          <p:nvPr/>
        </p:nvCxnSpPr>
        <p:spPr>
          <a:xfrm>
            <a:off x="611560" y="6858000"/>
            <a:ext cx="5832648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1043608" y="2718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Этапы реализации проекта.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0" y="1772817"/>
            <a:ext cx="8604448" cy="4846848"/>
          </a:xfrm>
        </p:spPr>
        <p:txBody>
          <a:bodyPr>
            <a:noAutofit/>
          </a:bodyPr>
          <a:lstStyle/>
          <a:p>
            <a:pPr marL="914400" lvl="3" indent="0">
              <a:buNone/>
            </a:pPr>
            <a:r>
              <a:rPr lang="ru-RU" sz="1600" dirty="0" smtClean="0"/>
              <a:t>1.Подготовительный(сентябрь-октябрь)	</a:t>
            </a:r>
          </a:p>
          <a:p>
            <a:pPr marL="914400" lvl="3" indent="0">
              <a:buNone/>
            </a:pPr>
            <a:r>
              <a:rPr lang="ru-RU" sz="1600" dirty="0" smtClean="0"/>
              <a:t>2.Организационно-содержательный(октябрь-апрель)</a:t>
            </a:r>
          </a:p>
          <a:p>
            <a:pPr marL="914400" lvl="3" indent="0">
              <a:buNone/>
            </a:pPr>
            <a:r>
              <a:rPr lang="ru-RU" sz="1600" dirty="0" smtClean="0"/>
              <a:t>3.Итоговый(июнь-июль)</a:t>
            </a:r>
          </a:p>
          <a:p>
            <a:pPr marL="914400" lvl="3" indent="0">
              <a:buNone/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ПЕРВЫЙ ЭТАП :</a:t>
            </a:r>
            <a:r>
              <a:rPr lang="ru-RU" sz="1600" b="1" dirty="0" smtClean="0"/>
              <a:t>	</a:t>
            </a:r>
            <a:r>
              <a:rPr lang="ru-RU" sz="1600" dirty="0" smtClean="0"/>
              <a:t>       </a:t>
            </a:r>
          </a:p>
          <a:p>
            <a:pPr marL="914400" lvl="3" indent="0">
              <a:buNone/>
            </a:pPr>
            <a:r>
              <a:rPr lang="ru-RU" sz="1600" dirty="0" smtClean="0"/>
              <a:t>         Необходимо   создать  условия  для    игровой     деятельности  в группе с учетом места , режима дня . Создать материально-игровую базу : игрушки , пособия , атрибуты , бросовый материал ,который используется  детьми во время сюжетно –ролевой игры.   </a:t>
            </a:r>
          </a:p>
          <a:p>
            <a:pPr lvl="8" algn="r"/>
            <a:endParaRPr lang="ru-RU" dirty="0"/>
          </a:p>
          <a:p>
            <a:pPr lvl="8" algn="r"/>
            <a:endParaRPr lang="ru-RU" dirty="0" smtClean="0"/>
          </a:p>
          <a:p>
            <a:pPr marL="2514600" lvl="8" indent="0" algn="r">
              <a:buNone/>
            </a:pPr>
            <a:endParaRPr lang="ru-RU" dirty="0" smtClean="0"/>
          </a:p>
          <a:p>
            <a:pPr marL="2514600" lvl="8" indent="0" algn="r">
              <a:buNone/>
            </a:pPr>
            <a:r>
              <a:rPr lang="ru-RU" dirty="0" smtClean="0"/>
              <a:t>                                                                                                                         .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1161826" cy="365125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Picture 3" descr="D:\мама\Новая папка (2)\P101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7846"/>
            <a:ext cx="3833650" cy="28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ама\Новая папка (2)\P1010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26549"/>
            <a:ext cx="1952860" cy="26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marL="914400" lvl="3" algn="l" rtl="0">
              <a:spcBef>
                <a:spcPct val="20000"/>
              </a:spcBef>
            </a:pPr>
            <a:r>
              <a:rPr lang="ru-RU" sz="2000" b="1" kern="1200" dirty="0" smtClean="0">
                <a:solidFill>
                  <a:schemeClr val="tx2"/>
                </a:solidFill>
                <a:latin typeface="Candara"/>
                <a:ea typeface="+mn-ea"/>
                <a:cs typeface="+mn-cs"/>
              </a:rPr>
              <a:t>                                  ВТОРОЙ ЭТАП: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>
            <a:normAutofit fontScale="55000" lnSpcReduction="20000"/>
          </a:bodyPr>
          <a:lstStyle/>
          <a:p>
            <a:pPr marL="914400" lvl="3" indent="0">
              <a:buClr>
                <a:srgbClr val="7FD13B"/>
              </a:buClr>
              <a:buNone/>
            </a:pPr>
            <a:r>
              <a:rPr lang="ru-RU" sz="3300" dirty="0" smtClean="0"/>
              <a:t>Развивать </a:t>
            </a:r>
            <a:r>
              <a:rPr lang="ru-RU" sz="3300" dirty="0"/>
              <a:t>и обогащать содержание детской игры с использованием различных методов и приемов , таких как : наблюдения , экскурсии , встречи с людьми разных профессий , чтение художественной литературы , рассказ воспитателя о труде взрослых , использование иллюстраций , непосредственное участие воспитателя в игре , предложения , советы , разъяснения</a:t>
            </a:r>
            <a:r>
              <a:rPr lang="ru-RU" sz="3300" dirty="0" smtClean="0"/>
              <a:t>.</a:t>
            </a:r>
          </a:p>
          <a:p>
            <a:pPr marL="914400" lvl="3" indent="0">
              <a:buClr>
                <a:srgbClr val="7FD13B"/>
              </a:buClr>
              <a:buNone/>
            </a:pPr>
            <a:endParaRPr lang="ru-RU" sz="29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/>
              <a:t>Задачи: помогать детям налаживать взаимодействия в совместной игре , развернуть сюжет , обогащать словарь , развивать речь детей.</a:t>
            </a:r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Больница</a:t>
            </a:r>
            <a:r>
              <a:rPr lang="en-US" sz="3300" dirty="0" smtClean="0"/>
              <a:t>”</a:t>
            </a:r>
            <a:r>
              <a:rPr lang="ru-RU" sz="3300" dirty="0" smtClean="0"/>
              <a:t> </a:t>
            </a:r>
            <a:r>
              <a:rPr lang="ru-RU" sz="3300" dirty="0"/>
              <a:t>Сюжетно-ролевая игра </a:t>
            </a:r>
            <a:r>
              <a:rPr lang="en-US" sz="3300" dirty="0"/>
              <a:t>“</a:t>
            </a:r>
            <a:r>
              <a:rPr lang="ru-RU" sz="3300" dirty="0"/>
              <a:t>Почта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Шоферы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 </a:t>
            </a:r>
            <a:r>
              <a:rPr lang="ru-RU" sz="3300" dirty="0"/>
              <a:t>Сюжетно-ролевая игра </a:t>
            </a:r>
            <a:r>
              <a:rPr lang="en-US" sz="3300" dirty="0"/>
              <a:t>“</a:t>
            </a:r>
            <a:r>
              <a:rPr lang="ru-RU" sz="3300" dirty="0"/>
              <a:t>Путешествие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Универсам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Магазин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Рыбаки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Хлебозавод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Аптека</a:t>
            </a:r>
            <a:r>
              <a:rPr lang="en-US" sz="3300" dirty="0"/>
              <a:t>”</a:t>
            </a:r>
            <a:endParaRPr lang="ru-RU" sz="3300" dirty="0"/>
          </a:p>
          <a:p>
            <a:pPr marL="0" lvl="0" indent="0">
              <a:buClr>
                <a:srgbClr val="7FD13B"/>
              </a:buClr>
              <a:buNone/>
            </a:pPr>
            <a:r>
              <a:rPr lang="ru-RU" sz="3300" dirty="0" smtClean="0"/>
              <a:t>Сюжетно-ролевая </a:t>
            </a:r>
            <a:r>
              <a:rPr lang="ru-RU" sz="3300" dirty="0"/>
              <a:t>игра </a:t>
            </a:r>
            <a:r>
              <a:rPr lang="en-US" sz="3300" dirty="0"/>
              <a:t>“</a:t>
            </a:r>
            <a:r>
              <a:rPr lang="ru-RU" sz="3300" dirty="0"/>
              <a:t>На приеме у врача</a:t>
            </a:r>
            <a:r>
              <a:rPr lang="en-US" sz="3300" dirty="0"/>
              <a:t>”</a:t>
            </a:r>
            <a:endParaRPr lang="ru-RU" sz="33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03238" cy="293117"/>
          </a:xfrm>
        </p:spPr>
        <p:txBody>
          <a:bodyPr>
            <a:normAutofit/>
          </a:bodyPr>
          <a:lstStyle/>
          <a:p>
            <a:fld id="{E84321C2-CB88-4820-A8A2-FC651FBEF949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223518" cy="21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330150"/>
            <a:ext cx="3066802" cy="3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1251</TotalTime>
  <Words>901</Words>
  <Application>Microsoft Office PowerPoint</Application>
  <PresentationFormat>Экран (4:3)</PresentationFormat>
  <Paragraphs>175</Paragraphs>
  <Slides>14</Slides>
  <Notes>3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     Актуальность проекта </vt:lpstr>
      <vt:lpstr>                      Цель проекта:  Организация процесса сюжетно-ролевой игры как формы    взаимодействия взрослого с детьми.</vt:lpstr>
      <vt:lpstr>             Задачи проекта</vt:lpstr>
      <vt:lpstr>Развитие интегративных качеств </vt:lpstr>
      <vt:lpstr>Развитие предметно-пространственной среды .   Требования:</vt:lpstr>
      <vt:lpstr>Образовательные области: </vt:lpstr>
      <vt:lpstr> Этапы реализации проекта.</vt:lpstr>
      <vt:lpstr>                                  ВТОРОЙ ЭТАП:</vt:lpstr>
      <vt:lpstr>                                                                   ТРЕТИЙ ЭТАП :          </vt:lpstr>
      <vt:lpstr>Практическая значимость</vt:lpstr>
      <vt:lpstr>Список литературы</vt:lpstr>
      <vt:lpstr>              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Juliya</dc:creator>
  <cp:lastModifiedBy>Microsoft Office</cp:lastModifiedBy>
  <cp:revision>100</cp:revision>
  <dcterms:created xsi:type="dcterms:W3CDTF">2013-09-20T06:18:06Z</dcterms:created>
  <dcterms:modified xsi:type="dcterms:W3CDTF">2016-03-21T12:58:10Z</dcterms:modified>
</cp:coreProperties>
</file>