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Default Extension="_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293" r:id="rId2"/>
    <p:sldId id="288" r:id="rId3"/>
    <p:sldId id="292" r:id="rId4"/>
    <p:sldId id="291" r:id="rId5"/>
    <p:sldId id="281" r:id="rId6"/>
    <p:sldId id="289" r:id="rId7"/>
    <p:sldId id="290" r:id="rId8"/>
    <p:sldId id="256" r:id="rId9"/>
    <p:sldId id="294" r:id="rId10"/>
    <p:sldId id="287" r:id="rId11"/>
    <p:sldId id="295" r:id="rId12"/>
    <p:sldId id="286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73" r:id="rId30"/>
    <p:sldId id="274" r:id="rId31"/>
    <p:sldId id="275" r:id="rId32"/>
    <p:sldId id="276" r:id="rId33"/>
    <p:sldId id="277" r:id="rId34"/>
    <p:sldId id="278" r:id="rId35"/>
    <p:sldId id="279" r:id="rId36"/>
    <p:sldId id="280" r:id="rId37"/>
    <p:sldId id="296" r:id="rId38"/>
    <p:sldId id="297" r:id="rId39"/>
    <p:sldId id="298" r:id="rId40"/>
    <p:sldId id="299" r:id="rId41"/>
    <p:sldId id="282" r:id="rId42"/>
    <p:sldId id="283" r:id="rId43"/>
    <p:sldId id="284" r:id="rId44"/>
    <p:sldId id="285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3ADF-74DE-49DB-AC26-56E22C9590E8}" type="datetimeFigureOut">
              <a:rPr lang="ru-RU" smtClean="0"/>
              <a:pPr/>
              <a:t>20.10.2023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0D56C-2258-4AA6-A5EA-7DFA1F9940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wedge/>
      </p:transition>
    </mc:Choice>
    <mc:Fallback>
      <p:transition advClick="0">
        <p:wedg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3ADF-74DE-49DB-AC26-56E22C9590E8}" type="datetimeFigureOut">
              <a:rPr lang="ru-RU" smtClean="0"/>
              <a:pPr/>
              <a:t>20.10.2023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0D56C-2258-4AA6-A5EA-7DFA1F9940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wedge/>
      </p:transition>
    </mc:Choice>
    <mc:Fallback>
      <p:transition advClick="0">
        <p:wedg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3ADF-74DE-49DB-AC26-56E22C9590E8}" type="datetimeFigureOut">
              <a:rPr lang="ru-RU" smtClean="0"/>
              <a:pPr/>
              <a:t>20.10.2023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0D56C-2258-4AA6-A5EA-7DFA1F9940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wedge/>
      </p:transition>
    </mc:Choice>
    <mc:Fallback>
      <p:transition advClick="0">
        <p:wedg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3ADF-74DE-49DB-AC26-56E22C9590E8}" type="datetimeFigureOut">
              <a:rPr lang="ru-RU" smtClean="0"/>
              <a:pPr/>
              <a:t>20.10.2023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0D56C-2258-4AA6-A5EA-7DFA1F9940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wedge/>
      </p:transition>
    </mc:Choice>
    <mc:Fallback>
      <p:transition advClick="0">
        <p:wedg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3ADF-74DE-49DB-AC26-56E22C9590E8}" type="datetimeFigureOut">
              <a:rPr lang="ru-RU" smtClean="0"/>
              <a:pPr/>
              <a:t>20.10.2023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0D56C-2258-4AA6-A5EA-7DFA1F9940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wedge/>
      </p:transition>
    </mc:Choice>
    <mc:Fallback>
      <p:transition advClick="0">
        <p:wedg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3ADF-74DE-49DB-AC26-56E22C9590E8}" type="datetimeFigureOut">
              <a:rPr lang="ru-RU" smtClean="0"/>
              <a:pPr/>
              <a:t>20.10.2023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0D56C-2258-4AA6-A5EA-7DFA1F9940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wedge/>
      </p:transition>
    </mc:Choice>
    <mc:Fallback>
      <p:transition advClick="0">
        <p:wedg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3ADF-74DE-49DB-AC26-56E22C9590E8}" type="datetimeFigureOut">
              <a:rPr lang="ru-RU" smtClean="0"/>
              <a:pPr/>
              <a:t>20.10.2023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0D56C-2258-4AA6-A5EA-7DFA1F9940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wedge/>
      </p:transition>
    </mc:Choice>
    <mc:Fallback>
      <p:transition advClick="0">
        <p:wedg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3ADF-74DE-49DB-AC26-56E22C9590E8}" type="datetimeFigureOut">
              <a:rPr lang="ru-RU" smtClean="0"/>
              <a:pPr/>
              <a:t>20.10.2023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0D56C-2258-4AA6-A5EA-7DFA1F9940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wedge/>
      </p:transition>
    </mc:Choice>
    <mc:Fallback>
      <p:transition advClick="0">
        <p:wedg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3ADF-74DE-49DB-AC26-56E22C9590E8}" type="datetimeFigureOut">
              <a:rPr lang="ru-RU" smtClean="0"/>
              <a:pPr/>
              <a:t>20.10.2023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0D56C-2258-4AA6-A5EA-7DFA1F9940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wedge/>
      </p:transition>
    </mc:Choice>
    <mc:Fallback>
      <p:transition advClick="0">
        <p:wedg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3ADF-74DE-49DB-AC26-56E22C9590E8}" type="datetimeFigureOut">
              <a:rPr lang="ru-RU" smtClean="0"/>
              <a:pPr/>
              <a:t>20.10.2023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0D56C-2258-4AA6-A5EA-7DFA1F9940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wedge/>
      </p:transition>
    </mc:Choice>
    <mc:Fallback>
      <p:transition advClick="0">
        <p:wedg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3ADF-74DE-49DB-AC26-56E22C9590E8}" type="datetimeFigureOut">
              <a:rPr lang="ru-RU" smtClean="0"/>
              <a:pPr/>
              <a:t>20.10.2023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0D56C-2258-4AA6-A5EA-7DFA1F9940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wedge/>
      </p:transition>
    </mc:Choice>
    <mc:Fallback>
      <p:transition advClick="0">
        <p:wedg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93ADF-74DE-49DB-AC26-56E22C9590E8}" type="datetimeFigureOut">
              <a:rPr lang="ru-RU" smtClean="0"/>
              <a:pPr/>
              <a:t>20.10.2023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D0D56C-2258-4AA6-A5EA-7DFA1F9940E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10" advClick="0">
        <p:wedge/>
      </p:transition>
    </mc:Choice>
    <mc:Fallback>
      <p:transition advClick="0">
        <p:wedg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_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er\Downloads\YAponskaya_etnicheskaya_muzyka_-_Nezhnaya_muzyka_sbornik_YAponskaya_flejta_Syakuhati.mp3" TargetMode="Externa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f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f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user\Downloads\YAponskaya_etnicheskaya_muzyka_-_Nezhnaya_muzyka_sbornik_YAponskaya_flejta_Syakuhati.mp3" TargetMode="Externa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2716D2B-90D4-4844-B01F-C1E512F9A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716" y="260648"/>
            <a:ext cx="5112568" cy="47418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4FA3608-06F5-4298-BE23-CAB4384EDA94}"/>
              </a:ext>
            </a:extLst>
          </p:cNvPr>
          <p:cNvSpPr txBox="1"/>
          <p:nvPr/>
        </p:nvSpPr>
        <p:spPr>
          <a:xfrm>
            <a:off x="1691680" y="5373216"/>
            <a:ext cx="5760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Земля и люди</a:t>
            </a:r>
          </a:p>
        </p:txBody>
      </p:sp>
    </p:spTree>
    <p:extLst>
      <p:ext uri="{BB962C8B-B14F-4D97-AF65-F5344CB8AC3E}">
        <p14:creationId xmlns:p14="http://schemas.microsoft.com/office/powerpoint/2010/main" val="908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wedge/>
      </p:transition>
    </mc:Choice>
    <mc:Fallback>
      <p:transition advClick="0">
        <p:wedg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user\Documents\Геннадий Павлишин\iCG1CCWA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88640"/>
            <a:ext cx="3168352" cy="3052391"/>
          </a:xfrm>
          <a:prstGeom prst="rect">
            <a:avLst/>
          </a:prstGeom>
          <a:noFill/>
        </p:spPr>
      </p:pic>
      <p:pic>
        <p:nvPicPr>
          <p:cNvPr id="45060" name="Picture 4" descr="C:\Users\user\Documents\Геннадий Павлишин\рисунки\iN8HGZRZF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08104" y="188640"/>
            <a:ext cx="2520281" cy="2016224"/>
          </a:xfrm>
          <a:prstGeom prst="rect">
            <a:avLst/>
          </a:prstGeom>
          <a:noFill/>
        </p:spPr>
      </p:pic>
      <p:pic>
        <p:nvPicPr>
          <p:cNvPr id="45063" name="Picture 7" descr="C:\Users\user\Documents\Геннадий Павлишин\рисунки\i7LZB6IP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2276872"/>
            <a:ext cx="3312368" cy="4365104"/>
          </a:xfrm>
          <a:prstGeom prst="rect">
            <a:avLst/>
          </a:prstGeom>
          <a:noFill/>
        </p:spPr>
      </p:pic>
      <p:pic>
        <p:nvPicPr>
          <p:cNvPr id="45064" name="Picture 8" descr="C:\Users\user\Documents\Геннадий Павлишин\рисунки\0_13d5d7_9d8f8947_X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356992"/>
            <a:ext cx="4608512" cy="314096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wedge/>
      </p:transition>
    </mc:Choice>
    <mc:Fallback>
      <p:transition advClick="0">
        <p:wedg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HW6SX8O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wedge/>
      </p:transition>
    </mc:Choice>
    <mc:Fallback>
      <p:transition advClick="0">
        <p:wedg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a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04664"/>
            <a:ext cx="7920879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wedge/>
      </p:transition>
    </mc:Choice>
    <mc:Fallback>
      <p:transition advClick="0">
        <p:wedg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60648"/>
            <a:ext cx="6912768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23528" y="4797152"/>
            <a:ext cx="81369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Его первой проиллюстрированной книгой стала нанайская сказка «</a:t>
            </a:r>
            <a:r>
              <a:rPr lang="ru-RU" dirty="0" err="1"/>
              <a:t>Мэргэн</a:t>
            </a:r>
            <a:r>
              <a:rPr lang="ru-RU" dirty="0"/>
              <a:t> и его друзья», а вскоре после этого он создал цикл иллюстраций к книге сказок </a:t>
            </a:r>
            <a:br>
              <a:rPr lang="ru-RU" dirty="0"/>
            </a:br>
            <a:r>
              <a:rPr lang="ru-RU" dirty="0"/>
              <a:t>Д. </a:t>
            </a:r>
            <a:r>
              <a:rPr lang="ru-RU" dirty="0" err="1"/>
              <a:t>Нагишкина</a:t>
            </a:r>
            <a:r>
              <a:rPr lang="ru-RU" dirty="0"/>
              <a:t> «Амурские сказки», принесший художнику мировую славу. </a:t>
            </a:r>
            <a:br>
              <a:rPr lang="ru-RU" dirty="0"/>
            </a:br>
            <a:r>
              <a:rPr lang="ru-RU" dirty="0"/>
              <a:t>Сказки были  переизданы в 1975 году в Хабаровске, в иллюстрациях  сочетался стиль Российского модерна и стиль </a:t>
            </a:r>
            <a:r>
              <a:rPr lang="ru-RU" dirty="0" err="1"/>
              <a:t>Билибина</a:t>
            </a:r>
            <a:r>
              <a:rPr lang="ru-RU" dirty="0"/>
              <a:t>, а также архаическое искусство коренных народов.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wedge/>
      </p:transition>
    </mc:Choice>
    <mc:Fallback>
      <p:transition advClick="0">
        <p:wedg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4130c_f9d9e681_XXL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"/>
            <a:ext cx="5256584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wedge/>
      </p:transition>
    </mc:Choice>
    <mc:Fallback>
      <p:transition advClick="0">
        <p:wedg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5517232"/>
            <a:ext cx="87849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Книга получила главный приз на </a:t>
            </a:r>
            <a:r>
              <a:rPr lang="ru-RU" dirty="0" err="1"/>
              <a:t>Братиславской</a:t>
            </a:r>
            <a:r>
              <a:rPr lang="ru-RU" dirty="0"/>
              <a:t> международной </a:t>
            </a:r>
            <a:r>
              <a:rPr lang="ru-RU" dirty="0" err="1"/>
              <a:t>биеннале</a:t>
            </a:r>
            <a:r>
              <a:rPr lang="ru-RU" dirty="0"/>
              <a:t> детских книг, а также несколько «дружественных стран», опубликованной в переводе. Это был очень популярная книга в Советском Союзе. </a:t>
            </a:r>
            <a:r>
              <a:rPr lang="ru-RU" dirty="0" err="1"/>
              <a:t>Павлишин</a:t>
            </a:r>
            <a:r>
              <a:rPr lang="ru-RU" dirty="0"/>
              <a:t> был избран почетным гражданином города Владивостока в 1993 году.</a:t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 descr="0_4131d_98ff5c69_XXL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88640"/>
            <a:ext cx="4248472" cy="5373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wedge/>
      </p:transition>
    </mc:Choice>
    <mc:Fallback>
      <p:transition advClick="0">
        <p:wedg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5445224"/>
            <a:ext cx="83529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Еще в студенческие годы вместе с известным сегодня археологом </a:t>
            </a:r>
            <a:r>
              <a:rPr lang="ru-RU" dirty="0" err="1"/>
              <a:t>Э.Шевкуновым</a:t>
            </a:r>
            <a:r>
              <a:rPr lang="ru-RU" dirty="0"/>
              <a:t> после раскопок </a:t>
            </a:r>
            <a:r>
              <a:rPr lang="ru-RU" dirty="0" err="1"/>
              <a:t>Бохайского</a:t>
            </a:r>
            <a:r>
              <a:rPr lang="ru-RU" dirty="0"/>
              <a:t> храма создал большой академический альбом "Материальная культура </a:t>
            </a:r>
            <a:r>
              <a:rPr lang="ru-RU" dirty="0" err="1"/>
              <a:t>чжурженей</a:t>
            </a:r>
            <a:r>
              <a:rPr lang="ru-RU" dirty="0"/>
              <a:t>"; много времени, уже работая в лаборатории института этнографии АН СССР, провел в экспедициях по национальным районам.</a:t>
            </a: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pic>
        <p:nvPicPr>
          <p:cNvPr id="3" name="Рисунок 2" descr="0_41317_b2e41c15_XXL 1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88640"/>
            <a:ext cx="4248472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wedge/>
      </p:transition>
    </mc:Choice>
    <mc:Fallback>
      <p:transition advClick="0">
        <p:wedg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41321_b748fcb6_XXL 1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16632"/>
            <a:ext cx="4320480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67544" y="5805264"/>
            <a:ext cx="82089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Народы, чью культуру с такой любовью запечатлел Геннадий </a:t>
            </a:r>
            <a:r>
              <a:rPr lang="ru-RU" dirty="0" err="1"/>
              <a:t>Павлишин</a:t>
            </a:r>
            <a:r>
              <a:rPr lang="ru-RU" dirty="0"/>
              <a:t>, малочисленны и подвергаются ассимилятивному влиянию со стороны окружающих их народов, в основном русских и китайцев, их культура исчезает. </a:t>
            </a:r>
            <a:br>
              <a:rPr lang="ru-RU" dirty="0"/>
            </a:br>
            <a:br>
              <a:rPr lang="ru-RU" dirty="0"/>
            </a:br>
            <a:r>
              <a:rPr lang="ru-RU" dirty="0"/>
              <a:t>                                 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wedge/>
      </p:transition>
    </mc:Choice>
    <mc:Fallback>
      <p:transition advClick="0">
        <p:wedg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0"/>
            <a:ext cx="547260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wedge/>
      </p:transition>
    </mc:Choice>
    <mc:Fallback>
      <p:transition advClick="0">
        <p:wedg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b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"/>
            <a:ext cx="525658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wedge/>
      </p:transition>
    </mc:Choice>
    <mc:Fallback>
      <p:transition advClick="0">
        <p:wedg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8019ED-D68E-42D4-93C3-A64293C680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290637"/>
            <a:ext cx="7620000" cy="42767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E19D4E-8B8D-4767-B7FA-00E0586E4E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657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edge/>
      </p:transition>
    </mc:Choice>
    <mc:Fallback>
      <p:transition>
        <p:wedg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-1"/>
            <a:ext cx="4896544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wedge/>
      </p:transition>
    </mc:Choice>
    <mc:Fallback>
      <p:transition advClick="0">
        <p:wedg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32656"/>
            <a:ext cx="7776864" cy="619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wedge/>
      </p:transition>
    </mc:Choice>
    <mc:Fallback>
      <p:transition advClick="0">
        <p:wedg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8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0"/>
            <a:ext cx="525658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wedge/>
      </p:transition>
    </mc:Choice>
    <mc:Fallback>
      <p:transition advClick="0">
        <p:wedg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0"/>
            <a:ext cx="532859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wedge/>
      </p:transition>
    </mc:Choice>
    <mc:Fallback>
      <p:transition advClick="0">
        <p:wedg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 a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-1"/>
            <a:ext cx="5328592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wedge/>
      </p:transition>
    </mc:Choice>
    <mc:Fallback>
      <p:transition advClick="0">
        <p:wedg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88640"/>
            <a:ext cx="7620000" cy="6480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wedge/>
      </p:transition>
    </mc:Choice>
    <mc:Fallback>
      <p:transition advClick="0">
        <p:wedg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0"/>
            <a:ext cx="5328592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YAponskaya_etnicheskaya_muzyka_-_Nezhnaya_muzyka_sbornik_YAponskaya_flejta_Syakuhati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2123728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wedge/>
      </p:transition>
    </mc:Choice>
    <mc:Fallback>
      <p:transition advClick="0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0"/>
            <a:ext cx="547260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wedge/>
      </p:transition>
    </mc:Choice>
    <mc:Fallback>
      <p:transition advClick="0">
        <p:wedg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-1"/>
            <a:ext cx="5328592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wedge/>
      </p:transition>
    </mc:Choice>
    <mc:Fallback>
      <p:transition advClick="0">
        <p:wedg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0"/>
            <a:ext cx="554461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wedge/>
      </p:transition>
    </mc:Choice>
    <mc:Fallback>
      <p:transition advClick="0">
        <p:wedg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F05CCE6-AA0F-464E-BC9B-52665F022F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77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wedge/>
      </p:transition>
    </mc:Choice>
    <mc:Fallback>
      <p:transition advClick="0">
        <p:wedg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8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"/>
            <a:ext cx="561662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wedge/>
      </p:transition>
    </mc:Choice>
    <mc:Fallback>
      <p:transition advClick="0">
        <p:wedg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9 a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3" y="0"/>
            <a:ext cx="554461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wedge/>
      </p:transition>
    </mc:Choice>
    <mc:Fallback>
      <p:transition advClick="0">
        <p:wedg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2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0"/>
            <a:ext cx="547260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wedge/>
      </p:transition>
    </mc:Choice>
    <mc:Fallback>
      <p:transition advClick="0">
        <p:wedg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21 a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-1"/>
            <a:ext cx="5184576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wedge/>
      </p:transition>
    </mc:Choice>
    <mc:Fallback>
      <p:transition advClick="0">
        <p:wedg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2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-1"/>
            <a:ext cx="5688633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wedge/>
      </p:transition>
    </mc:Choice>
    <mc:Fallback>
      <p:transition advClick="0">
        <p:wedg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2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7" y="-1"/>
            <a:ext cx="5400601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wedge/>
      </p:transition>
    </mc:Choice>
    <mc:Fallback>
      <p:transition advClick="0">
        <p:wedg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"/>
            <a:ext cx="561662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wedge/>
      </p:transition>
    </mc:Choice>
    <mc:Fallback>
      <p:transition advClick="0">
        <p:wedg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4421801-693E-4E41-B8C8-21E89E288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67448"/>
            <a:ext cx="5491186" cy="674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633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wedge/>
      </p:transition>
    </mc:Choice>
    <mc:Fallback>
      <p:transition advClick="0">
        <p:wedg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70C6C80-F2CB-4EF3-9FC4-81E330814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810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wedge/>
      </p:transition>
    </mc:Choice>
    <mc:Fallback>
      <p:transition advClick="0">
        <p:wedg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F869E4C-73D7-4757-B50E-765CEEEE5E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0648"/>
            <a:ext cx="9144000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270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wedge/>
      </p:transition>
    </mc:Choice>
    <mc:Fallback>
      <p:transition advClick="0">
        <p:wedg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D4F611-FA54-467F-BA3C-B2C2BB6332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290637"/>
            <a:ext cx="7620000" cy="427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096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wedge/>
      </p:transition>
    </mc:Choice>
    <mc:Fallback>
      <p:transition advClick="0">
        <p:wedg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E8A9A9B-EEF3-49D3-BF74-CBF8F6C58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900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wedge/>
      </p:transition>
    </mc:Choice>
    <mc:Fallback>
      <p:transition advClick="0">
        <p:wedg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a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4392488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860032" y="692696"/>
            <a:ext cx="38884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Железная дорога принесла нанайцам не только славу, а также конец их культуре. Нанайцев, живущих к югу от Амура, доставляли на поездах в трудовые лагеря после японского вторжения в Маньчжурию в 1935 году. В конце войны только три сотни из них выжили.</a:t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wedge/>
      </p:transition>
    </mc:Choice>
    <mc:Fallback>
      <p:transition advClick="0">
        <p:wedg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a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6632"/>
            <a:ext cx="5112568" cy="6552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5580112" y="1196752"/>
            <a:ext cx="31683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Сегодня  они считаются одним из 55 национальных меньшинств в Китае, но молодые люди не говорят на родном языке. </a:t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wedge/>
      </p:transition>
    </mc:Choice>
    <mc:Fallback>
      <p:transition advClick="0">
        <p:wedg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a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60648"/>
            <a:ext cx="7344816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23528" y="5805264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Традиционный образ жизни тех, кто живет у нас на севере, стал невозможен из-за промышленных загрязнений, уничтожающих рыбу Амура. </a:t>
            </a:r>
            <a:br>
              <a:rPr lang="ru-RU" dirty="0"/>
            </a:br>
            <a:br>
              <a:rPr lang="ru-RU" dirty="0"/>
            </a:b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wedge/>
      </p:transition>
    </mc:Choice>
    <mc:Fallback>
      <p:transition advClick="0">
        <p:wedg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a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60648"/>
            <a:ext cx="7056784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827584" y="5373216"/>
            <a:ext cx="73448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2013 году было: нанайцев 18 000 человек (из них 12 000 в России);</a:t>
            </a:r>
            <a:br>
              <a:rPr lang="ru-RU" dirty="0"/>
            </a:br>
            <a:r>
              <a:rPr lang="ru-RU" dirty="0"/>
              <a:t>удэгейцев 1 700 человек (из них 1 500 в России);</a:t>
            </a:r>
            <a:br>
              <a:rPr lang="ru-RU" dirty="0"/>
            </a:br>
            <a:r>
              <a:rPr lang="ru-RU" dirty="0" err="1"/>
              <a:t>ульчей</a:t>
            </a:r>
            <a:r>
              <a:rPr lang="ru-RU" dirty="0"/>
              <a:t> 2 900 (из них 2 765 в России);</a:t>
            </a:r>
            <a:br>
              <a:rPr lang="ru-RU" dirty="0"/>
            </a:br>
            <a:r>
              <a:rPr lang="ru-RU" dirty="0"/>
              <a:t>орочей 1 000 человек (из них 600 в России).</a:t>
            </a:r>
            <a:br>
              <a:rPr lang="ru-RU" dirty="0"/>
            </a:br>
            <a:br>
              <a:rPr lang="ru-RU" dirty="0"/>
            </a:b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wedge/>
      </p:transition>
    </mc:Choice>
    <mc:Fallback>
      <p:transition advClick="0">
        <p:wedg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transsiberian-railroad-map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772816"/>
            <a:ext cx="7920880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899592" y="692696"/>
            <a:ext cx="79208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Это Транссибирская железная дорога, которая, собственно, познакомила мир с народом  </a:t>
            </a:r>
            <a:r>
              <a:rPr lang="ru-RU" dirty="0" err="1"/>
              <a:t>Nanai</a:t>
            </a:r>
            <a:r>
              <a:rPr lang="ru-RU" dirty="0"/>
              <a:t>, живших тогда рыбалкой и охотой. Официально ее строительство началось 19 мая 1891 года.</a:t>
            </a:r>
            <a:br>
              <a:rPr lang="ru-RU" dirty="0"/>
            </a:br>
            <a:br>
              <a:rPr lang="ru-RU" dirty="0"/>
            </a:b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wedge/>
      </p:transition>
    </mc:Choice>
    <mc:Fallback>
      <p:transition advClick="0">
        <p:wedg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D6B3AD1-7C0F-44C1-BC9C-6C9CEFC87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664" y="0"/>
            <a:ext cx="6278671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F039E2-63A1-4C6D-B8CA-DE6160E291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161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wedge/>
      </p:transition>
    </mc:Choice>
    <mc:Fallback>
      <p:transition advClick="0">
        <p:wedg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302D2D-4910-4EC4-B290-6066D656D2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664" y="0"/>
            <a:ext cx="62786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106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wedge/>
      </p:transition>
    </mc:Choice>
    <mc:Fallback>
      <p:transition advClick="0">
        <p:wedg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340768"/>
            <a:ext cx="7772400" cy="1152128"/>
          </a:xfrm>
        </p:spPr>
        <p:txBody>
          <a:bodyPr>
            <a:noAutofit/>
          </a:bodyPr>
          <a:lstStyle/>
          <a:p>
            <a:br>
              <a:rPr lang="ru-RU" b="1" dirty="0">
                <a:latin typeface="Monotype Corsiva" pitchFamily="66" charset="0"/>
                <a:cs typeface="Arabic Typesetting" pitchFamily="66" charset="-78"/>
              </a:rPr>
            </a:br>
            <a:r>
              <a:rPr lang="ru-RU" b="1" dirty="0">
                <a:latin typeface="Monotype Corsiva" pitchFamily="66" charset="0"/>
                <a:cs typeface="Arabic Typesetting" pitchFamily="66" charset="-78"/>
              </a:rPr>
              <a:t>Геннадий  Дмитриевич  </a:t>
            </a:r>
            <a:br>
              <a:rPr lang="ru-RU" b="1" dirty="0">
                <a:latin typeface="Monotype Corsiva" pitchFamily="66" charset="0"/>
                <a:cs typeface="Arabic Typesetting" pitchFamily="66" charset="-78"/>
              </a:rPr>
            </a:br>
            <a:r>
              <a:rPr lang="ru-RU" sz="8000" b="1" dirty="0">
                <a:latin typeface="Monotype Corsiva" pitchFamily="66" charset="0"/>
                <a:cs typeface="Arabic Typesetting" pitchFamily="66" charset="-78"/>
              </a:rPr>
              <a:t>П а в л и </a:t>
            </a:r>
            <a:r>
              <a:rPr lang="ru-RU" sz="8000" b="1" dirty="0" err="1">
                <a:latin typeface="Monotype Corsiva" pitchFamily="66" charset="0"/>
                <a:cs typeface="Arabic Typesetting" pitchFamily="66" charset="-78"/>
              </a:rPr>
              <a:t>ш</a:t>
            </a:r>
            <a:r>
              <a:rPr lang="ru-RU" sz="8000" b="1" dirty="0">
                <a:latin typeface="Monotype Corsiva" pitchFamily="66" charset="0"/>
                <a:cs typeface="Arabic Typesetting" pitchFamily="66" charset="-78"/>
              </a:rPr>
              <a:t> </a:t>
            </a:r>
            <a:r>
              <a:rPr lang="ru-RU" sz="8000" b="1" dirty="0" err="1">
                <a:latin typeface="Monotype Corsiva" pitchFamily="66" charset="0"/>
                <a:cs typeface="Arabic Typesetting" pitchFamily="66" charset="-78"/>
              </a:rPr>
              <a:t>и</a:t>
            </a:r>
            <a:r>
              <a:rPr lang="ru-RU" sz="8000" b="1" dirty="0">
                <a:latin typeface="Monotype Corsiva" pitchFamily="66" charset="0"/>
                <a:cs typeface="Arabic Typesetting" pitchFamily="66" charset="-78"/>
              </a:rPr>
              <a:t> </a:t>
            </a:r>
            <a:r>
              <a:rPr lang="ru-RU" sz="8000" b="1" dirty="0" err="1">
                <a:latin typeface="Monotype Corsiva" pitchFamily="66" charset="0"/>
                <a:cs typeface="Arabic Typesetting" pitchFamily="66" charset="-78"/>
              </a:rPr>
              <a:t>н</a:t>
            </a:r>
            <a:endParaRPr lang="ru-RU" b="1" dirty="0">
              <a:latin typeface="Monotype Corsiva" pitchFamily="66" charset="0"/>
              <a:cs typeface="Arabic Typesetting" pitchFamily="66" charset="-78"/>
            </a:endParaRPr>
          </a:p>
        </p:txBody>
      </p:sp>
      <p:pic>
        <p:nvPicPr>
          <p:cNvPr id="134" name="Рисунок 133" descr="i5XI0PB7E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35" name="TextBox 134"/>
          <p:cNvSpPr txBox="1"/>
          <p:nvPr/>
        </p:nvSpPr>
        <p:spPr>
          <a:xfrm>
            <a:off x="827584" y="3429000"/>
            <a:ext cx="770485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Известный, талантливейший  иллюстратор Геннадий </a:t>
            </a:r>
            <a:r>
              <a:rPr lang="ru-RU" b="1" dirty="0" err="1"/>
              <a:t>Павлишин</a:t>
            </a:r>
            <a:r>
              <a:rPr lang="ru-RU" b="1" dirty="0"/>
              <a:t>  родился 27 августа 1938 года в Хабаровске, где он живет до сих пор.</a:t>
            </a:r>
            <a:br>
              <a:rPr lang="ru-RU" b="1" dirty="0"/>
            </a:br>
            <a:r>
              <a:rPr lang="ru-RU" b="1" dirty="0"/>
              <a:t>Надо сказать, что он не только художник, Геннадий </a:t>
            </a:r>
            <a:r>
              <a:rPr lang="ru-RU" b="1" dirty="0" err="1"/>
              <a:t>Павлишин</a:t>
            </a:r>
            <a:r>
              <a:rPr lang="ru-RU" b="1" dirty="0"/>
              <a:t> еще этнограф. Учился в художественной школе Владивостока и со своего студенчества серьезно увлекся самобытной культурой коренных народов.</a:t>
            </a:r>
          </a:p>
          <a:p>
            <a:r>
              <a:rPr lang="ru-RU" b="1" dirty="0" err="1"/>
              <a:t>Павлишин</a:t>
            </a:r>
            <a:r>
              <a:rPr lang="ru-RU" b="1" dirty="0"/>
              <a:t> удостоен звания народного художника РСФСР, он лауреат многих международных конкурсов, государственной премии имени Н. К. Крупской, удостоен международного приза в Братиславе “Золотое яблоко” и золотой медали конкурса в Лейпциге.</a:t>
            </a:r>
            <a:br>
              <a:rPr lang="ru-RU" dirty="0"/>
            </a:br>
            <a:br>
              <a:rPr lang="ru-RU" dirty="0"/>
            </a:br>
            <a:r>
              <a:rPr lang="ru-RU" dirty="0"/>
              <a:t>                                  </a:t>
            </a:r>
            <a:br>
              <a:rPr lang="ru-RU" dirty="0"/>
            </a:br>
            <a:r>
              <a:rPr lang="ru-RU" dirty="0"/>
              <a:t> </a:t>
            </a:r>
            <a:br>
              <a:rPr lang="ru-RU" dirty="0"/>
            </a:br>
            <a:br>
              <a:rPr lang="ru-RU" b="1" dirty="0"/>
            </a:br>
            <a:br>
              <a:rPr lang="ru-RU" dirty="0"/>
            </a:br>
            <a:endParaRPr lang="ru-RU" dirty="0"/>
          </a:p>
        </p:txBody>
      </p:sp>
      <p:pic>
        <p:nvPicPr>
          <p:cNvPr id="6" name="YAponskaya_etnicheskaya_muzyka_-_Nezhnaya_muzyka_sbornik_YAponskaya_flejta_Syakuhati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 flipH="1">
            <a:off x="251520" y="6165304"/>
            <a:ext cx="216024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wedge/>
      </p:transition>
    </mc:Choice>
    <mc:Fallback>
      <p:transition advClick="0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840A82-DA8B-40B9-9D35-AFCE0494E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err="1"/>
              <a:t>Павлишин</a:t>
            </a:r>
            <a:r>
              <a:rPr lang="ru-RU" sz="2800" b="1" dirty="0"/>
              <a:t> Геннадий Дмитриевич</a:t>
            </a:r>
            <a:br>
              <a:rPr lang="ru-RU" sz="2800" dirty="0"/>
            </a:br>
            <a:r>
              <a:rPr lang="ru-RU" sz="2800" dirty="0"/>
              <a:t>родился </a:t>
            </a:r>
            <a:r>
              <a:rPr lang="ru-RU" sz="2800" b="1" dirty="0"/>
              <a:t>27 августа 1938 года</a:t>
            </a:r>
            <a:endParaRPr lang="ru-RU" sz="2800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CD21F4E-4E03-4C2B-A08A-77637E0856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20072" y="1988840"/>
            <a:ext cx="3237872" cy="452596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56DF8C2-CF26-4393-BD2B-8B34F7B49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960" y="1844824"/>
            <a:ext cx="4019055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510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wedge/>
      </p:transition>
    </mc:Choice>
    <mc:Fallback>
      <p:transition advClick="0">
        <p:wedg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557</Words>
  <Application>Microsoft Office PowerPoint</Application>
  <PresentationFormat>Экран (4:3)</PresentationFormat>
  <Paragraphs>14</Paragraphs>
  <Slides>44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9" baseType="lpstr">
      <vt:lpstr>Arial</vt:lpstr>
      <vt:lpstr>Arial Black</vt:lpstr>
      <vt:lpstr>Calibri</vt:lpstr>
      <vt:lpstr>Monotype Corsiva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Геннадий  Дмитриевич   П а в л и ш и н</vt:lpstr>
      <vt:lpstr>Павлишин Геннадий Дмитриевич родился 27 августа 1938 года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MultiDVD Team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Ольга Сергеева</cp:lastModifiedBy>
  <cp:revision>25</cp:revision>
  <dcterms:created xsi:type="dcterms:W3CDTF">2018-05-20T10:55:32Z</dcterms:created>
  <dcterms:modified xsi:type="dcterms:W3CDTF">2023-10-20T04:47:56Z</dcterms:modified>
</cp:coreProperties>
</file>