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62" r:id="rId3"/>
    <p:sldId id="287" r:id="rId4"/>
    <p:sldId id="266" r:id="rId5"/>
    <p:sldId id="264" r:id="rId6"/>
    <p:sldId id="260" r:id="rId7"/>
    <p:sldId id="282" r:id="rId8"/>
    <p:sldId id="256" r:id="rId9"/>
    <p:sldId id="275" r:id="rId10"/>
    <p:sldId id="257" r:id="rId11"/>
    <p:sldId id="263" r:id="rId12"/>
    <p:sldId id="274" r:id="rId13"/>
    <p:sldId id="289" r:id="rId14"/>
    <p:sldId id="258" r:id="rId15"/>
    <p:sldId id="265" r:id="rId16"/>
    <p:sldId id="277" r:id="rId17"/>
    <p:sldId id="288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888B2-242A-419A-8863-E77EF3CFCB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50C31-5B4D-4B88-A625-22624FBD2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0C31-5B4D-4B88-A625-22624FBD290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420A-60E2-4D7E-82F4-472FFD58422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7BBD-9186-480A-B5DD-DB072576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77;&#1074;&#1088;&#1086;&#1089;&#1077;&#1090;&#1100;\Desktop\&#1096;&#1082;&#1086;&#1083;&#1100;&#1085;&#1099;&#1081;%20&#1082;&#1086;&#1085;&#1082;&#1091;&#1088;&#1089;%20&#1084;&#1077;&#1090;&#1086;&#1076;%20&#1088;&#1072;&#1079;&#1088;&#1072;&#1073;&#1086;&#1090;&#1086;&#1082;%20&#1080;%20&#1087;&#1088;&#1086;&#1077;&#1082;&#1090;&#1086;&#1074;\&#1079;&#1072;&#1085;&#1080;&#1084;&#1072;&#1090;&#1077;&#1083;&#1100;&#1085;&#1099;&#1081;%20&#1091;&#1088;&#1086;&#1082;\&#1076;&#1080;&#1082;&#1090;&#1072;&#1085;&#1090;%201.mid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7;&#1074;&#1088;&#1086;&#1089;&#1077;&#1090;&#1100;\Desktop\&#1096;&#1082;&#1086;&#1083;&#1100;&#1085;&#1099;&#1081;%20&#1082;&#1086;&#1085;&#1082;&#1091;&#1088;&#1089;%20&#1084;&#1077;&#1090;&#1086;&#1076;%20&#1088;&#1072;&#1079;&#1088;&#1072;&#1073;&#1086;&#1090;&#1086;&#1082;%20&#1080;%20&#1087;&#1088;&#1086;&#1077;&#1082;&#1090;&#1086;&#1074;\&#1079;&#1072;&#1085;&#1080;&#1084;&#1072;&#1090;&#1077;&#1083;&#1100;&#1085;&#1099;&#1081;%20&#1091;&#1088;&#1086;&#1082;\&#1043;&#1072;&#1084;&#1084;&#1072;%20&#1056;&#1077;%20&#1084;&#1072;&#1078;&#1086;&#1088;.mid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77;&#1074;&#1088;&#1086;&#1089;&#1077;&#1090;&#1100;\Desktop\&#1096;&#1082;&#1086;&#1083;&#1100;&#1085;&#1099;&#1081;%20&#1082;&#1086;&#1085;&#1082;&#1091;&#1088;&#1089;%20&#1084;&#1077;&#1090;&#1086;&#1076;%20&#1088;&#1072;&#1079;&#1088;&#1072;&#1073;&#1086;&#1090;&#1086;&#1082;%20&#1080;%20&#1087;&#1088;&#1086;&#1077;&#1082;&#1090;&#1086;&#1074;\&#1079;&#1072;&#1085;&#1080;&#1084;&#1072;&#1090;&#1077;&#1083;&#1100;&#1085;&#1099;&#1081;%20&#1091;&#1088;&#1086;&#1082;\&#1043;&#1072;&#1084;&#1084;&#1072;%20&#1056;&#1077;%20&#1084;&#1072;&#1078;&#1086;&#1088;.mid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7;&#1074;&#1088;&#1086;&#1089;&#1077;&#1090;&#1100;\Desktop\&#1096;&#1082;&#1086;&#1083;&#1100;&#1085;&#1099;&#1081;%20&#1082;&#1086;&#1085;&#1082;&#1091;&#1088;&#1089;%20&#1084;&#1077;&#1090;&#1086;&#1076;%20&#1088;&#1072;&#1079;&#1088;&#1072;&#1073;&#1086;&#1090;&#1086;&#1082;%20&#1080;%20&#1087;&#1088;&#1086;&#1077;&#1082;&#1090;&#1086;&#1074;\&#1079;&#1072;&#1085;&#1080;&#1084;&#1072;&#1090;&#1077;&#1083;&#1100;&#1085;&#1099;&#1081;%20&#1091;&#1088;&#1086;&#1082;\&#1076;&#1080;&#1082;&#1090;&#1072;&#1085;&#1090;%202%20&#1088;&#1077;%20&#1084;&#1072;&#1078;&#1086;&#1088;.mid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7;&#1074;&#1088;&#1086;&#1089;&#1077;&#1090;&#1100;\Desktop\&#1096;&#1082;&#1086;&#1083;&#1100;&#1085;&#1099;&#1081;%20&#1082;&#1086;&#1085;&#1082;&#1091;&#1088;&#1089;%20&#1084;&#1077;&#1090;&#1086;&#1076;%20&#1088;&#1072;&#1079;&#1088;&#1072;&#1073;&#1086;&#1090;&#1086;&#1082;%20&#1080;%20&#1087;&#1088;&#1086;&#1077;&#1082;&#1090;&#1086;&#1074;\&#1079;&#1072;&#1085;&#1080;&#1084;&#1072;&#1090;&#1077;&#1083;&#1100;&#1085;&#1099;&#1081;%20&#1091;&#1088;&#1086;&#1082;\&#1043;&#1072;&#1084;&#1084;&#1072;%20&#1057;&#1086;&#1083;&#1100;%20&#1084;&#1072;&#1078;&#1086;&#1088;.mid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7;&#1074;&#1088;&#1086;&#1089;&#1077;&#1090;&#1100;\Desktop\&#1096;&#1082;&#1086;&#1083;&#1100;&#1085;&#1099;&#1081;%20&#1082;&#1086;&#1085;&#1082;&#1091;&#1088;&#1089;%20&#1084;&#1077;&#1090;&#1086;&#1076;%20&#1088;&#1072;&#1079;&#1088;&#1072;&#1073;&#1086;&#1090;&#1086;&#1082;%20&#1080;%20&#1087;&#1088;&#1086;&#1077;&#1082;&#1090;&#1086;&#1074;\&#1079;&#1072;&#1085;&#1080;&#1084;&#1072;&#1090;&#1077;&#1083;&#1100;&#1085;&#1099;&#1081;%20&#1091;&#1088;&#1086;&#1082;\&#1075;&#1072;&#1084;&#1084;&#1072;%20&#1044;&#1086;%20&#1084;&#1072;&#1078;&#1086;&#1088;.mi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7;&#1074;&#1088;&#1086;&#1089;&#1077;&#1090;&#1100;\Desktop\&#1096;&#1082;&#1086;&#1083;&#1100;&#1085;&#1099;&#1081;%20&#1082;&#1086;&#1085;&#1082;&#1091;&#1088;&#1089;%20&#1084;&#1077;&#1090;&#1086;&#1076;%20&#1088;&#1072;&#1079;&#1088;&#1072;&#1073;&#1086;&#1090;&#1086;&#1082;%20&#1080;%20&#1087;&#1088;&#1086;&#1077;&#1082;&#1090;&#1086;&#1074;\&#1079;&#1072;&#1085;&#1080;&#1084;&#1072;&#1090;&#1077;&#1083;&#1100;&#1085;&#1099;&#1081;%20&#1091;&#1088;&#1086;&#1082;\&#1075;&#1072;&#1084;&#1084;&#1072;%20&#1044;&#1086;%20&#1084;&#1072;&#1078;&#1086;&#1088;.mid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154" y="260648"/>
            <a:ext cx="8155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2">
                    <a:lumMod val="75000"/>
                  </a:schemeClr>
                </a:solidFill>
              </a:rPr>
              <a:t>Занимательный </a:t>
            </a:r>
          </a:p>
          <a:p>
            <a:pPr algn="ctr"/>
            <a:r>
              <a:rPr lang="ru-RU" sz="5400" i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евросеть\Desktop\новое\colorful-musical-notes-2_00436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00" y="1916832"/>
            <a:ext cx="8320000" cy="468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Диктант 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Тональность До мажор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евросеть\Desktop\к диктанту 1.png"/>
          <p:cNvPicPr/>
          <p:nvPr/>
        </p:nvPicPr>
        <p:blipFill>
          <a:blip r:embed="rId4" cstate="print">
            <a:clrChange>
              <a:clrFrom>
                <a:srgbClr val="F4EED9"/>
              </a:clrFrom>
              <a:clrTo>
                <a:srgbClr val="F4EE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688" y="4941168"/>
            <a:ext cx="79006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евросеть\Desktop\2015-11-08 15-39-26 Скриншот экрана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D9"/>
              </a:clrFrom>
              <a:clrTo>
                <a:srgbClr val="F4EE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556792"/>
            <a:ext cx="8208912" cy="1220341"/>
          </a:xfrm>
          <a:prstGeom prst="rect">
            <a:avLst/>
          </a:prstGeom>
          <a:noFill/>
        </p:spPr>
      </p:pic>
      <p:pic>
        <p:nvPicPr>
          <p:cNvPr id="6" name="диктант 1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1484784"/>
            <a:ext cx="304800" cy="304800"/>
          </a:xfrm>
          <a:prstGeom prst="rect">
            <a:avLst/>
          </a:prstGeom>
        </p:spPr>
      </p:pic>
      <p:pic>
        <p:nvPicPr>
          <p:cNvPr id="7" name="Picture 2" descr="G:\моё к работе и докум\материал к урокам\нагл и уч пособия\варианты пригласит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000" y="2636912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9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вросеть\Desktop\ново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000" y="764704"/>
            <a:ext cx="6660000" cy="6660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Транспонирование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мелодии в пройденные тональности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вросеть\Desktop\новое\KeyDmaj810X3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06" y="2420888"/>
            <a:ext cx="8669189" cy="38879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7" y="5589240"/>
            <a:ext cx="43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2636912"/>
            <a:ext cx="48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7" y="3717032"/>
            <a:ext cx="36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диез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5589240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2251" y="476672"/>
            <a:ext cx="4259499" cy="1569660"/>
          </a:xfrm>
          <a:prstGeom prst="rect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>Тональность </a:t>
            </a:r>
          </a:p>
          <a:p>
            <a:pPr algn="ctr"/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>Ре мажор</a:t>
            </a:r>
            <a:endParaRPr lang="ru-RU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Гамма Ре мажор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7984" y="20608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9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entury Schoolbook" pitchFamily="18" charset="0"/>
                <a:ea typeface="Verdana" pitchFamily="34" charset="0"/>
                <a:cs typeface="Verdana" pitchFamily="34" charset="0"/>
              </a:rPr>
              <a:t>Вспомним </a:t>
            </a:r>
            <a:br>
              <a:rPr lang="ru-RU" i="1" dirty="0" smtClean="0">
                <a:solidFill>
                  <a:srgbClr val="002060"/>
                </a:solidFill>
                <a:latin typeface="Century Schoolbook" pitchFamily="18" charset="0"/>
                <a:ea typeface="Verdana" pitchFamily="34" charset="0"/>
                <a:cs typeface="Verdana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Century Schoolbook" pitchFamily="18" charset="0"/>
                <a:ea typeface="Verdana" pitchFamily="34" charset="0"/>
                <a:cs typeface="Verdana" pitchFamily="34" charset="0"/>
              </a:rPr>
              <a:t>ритмический рисунок</a:t>
            </a:r>
            <a:r>
              <a:rPr lang="ru-RU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pic>
        <p:nvPicPr>
          <p:cNvPr id="3" name="Picture 2" descr="C:\Users\евросеть\Desktop\новое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00" y="1628800"/>
            <a:ext cx="8896000" cy="5004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Гамма Ре мажор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99992" y="14847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9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росеть\Desktop\дикт Ре мажор ритм и мелод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EED9"/>
              </a:clrFrom>
              <a:clrTo>
                <a:srgbClr val="F4EE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327" y="1628800"/>
            <a:ext cx="8709347" cy="1056357"/>
          </a:xfrm>
          <a:prstGeom prst="rect">
            <a:avLst/>
          </a:prstGeom>
          <a:noFill/>
        </p:spPr>
      </p:pic>
      <p:pic>
        <p:nvPicPr>
          <p:cNvPr id="4" name="диктант 2 ре мажор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1556792"/>
            <a:ext cx="304800" cy="304800"/>
          </a:xfrm>
          <a:prstGeom prst="rect">
            <a:avLst/>
          </a:prstGeom>
        </p:spPr>
      </p:pic>
      <p:pic>
        <p:nvPicPr>
          <p:cNvPr id="2052" name="Picture 4" descr="C:\Users\евросеть\Desktop\2015-11-08 16-09-22 Скриншот экрана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EED9"/>
              </a:clrFrom>
              <a:clrTo>
                <a:srgbClr val="F4EE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844" y="5373216"/>
            <a:ext cx="8580313" cy="1228725"/>
          </a:xfrm>
          <a:prstGeom prst="rect">
            <a:avLst/>
          </a:prstGeom>
          <a:noFill/>
        </p:spPr>
      </p:pic>
      <p:pic>
        <p:nvPicPr>
          <p:cNvPr id="5" name="Picture 2" descr="G:\моё к работе и докум\материал к урокам\нагл и уч пособия\варианты пригласит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000" y="2636912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7524" y="260649"/>
            <a:ext cx="8568952" cy="1323439"/>
          </a:xfrm>
          <a:prstGeom prst="rect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Диктант</a:t>
            </a:r>
          </a:p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Тональность Ре мажор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росеть\Desktop\новое\1446115836_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8320000" cy="46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1308" y="260648"/>
            <a:ext cx="7287572" cy="1446550"/>
          </a:xfrm>
          <a:prstGeom prst="rect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Тональность </a:t>
            </a:r>
          </a:p>
          <a:p>
            <a:pPr algn="ctr"/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Соль мажор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Гамма Соль мажор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17008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вросеть\Desktop\новое\обращ и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00" y="1772816"/>
            <a:ext cx="8320000" cy="46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7488832" cy="1538883"/>
          </a:xfrm>
          <a:prstGeom prst="rect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Знакомство с понятием </a:t>
            </a:r>
          </a:p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5400" i="1" dirty="0" smtClean="0">
                <a:solidFill>
                  <a:schemeClr val="accent2">
                    <a:lumMod val="75000"/>
                  </a:schemeClr>
                </a:solidFill>
              </a:rPr>
              <a:t>интервал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вросеть\Desktop\для конк\1241797834_romashkovaja-polja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00" y="548680"/>
            <a:ext cx="8316000" cy="59400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2267744" y="1700808"/>
            <a:ext cx="4464496" cy="252028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2500"/>
                <a:gd name="adj2" fmla="val -437"/>
              </a:avLst>
            </a:prstTxWarp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МОЛОДЦЫ!!!</a:t>
            </a:r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836712"/>
            <a:ext cx="5486400" cy="5040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/>
            </a:r>
            <a:br>
              <a:rPr lang="ru-RU" i="1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4664"/>
            <a:ext cx="5486400" cy="108012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tx2"/>
                </a:solidFill>
                <a:latin typeface="+mj-lt"/>
              </a:rPr>
              <a:t>Автор-составитель</a:t>
            </a:r>
            <a:br>
              <a:rPr lang="ru-RU" sz="2000" i="1" dirty="0" smtClean="0">
                <a:solidFill>
                  <a:schemeClr val="tx2"/>
                </a:solidFill>
                <a:latin typeface="+mj-lt"/>
              </a:rPr>
            </a:br>
            <a:r>
              <a:rPr lang="ru-RU" sz="2000" i="1" dirty="0" smtClean="0">
                <a:solidFill>
                  <a:schemeClr val="tx2"/>
                </a:solidFill>
                <a:latin typeface="+mj-lt"/>
              </a:rPr>
              <a:t>преподаватель музыкально-теоретических дисциплин </a:t>
            </a:r>
            <a:br>
              <a:rPr lang="ru-RU" sz="2000" i="1" dirty="0" smtClean="0">
                <a:solidFill>
                  <a:schemeClr val="tx2"/>
                </a:solidFill>
                <a:latin typeface="+mj-lt"/>
              </a:rPr>
            </a:br>
            <a:r>
              <a:rPr lang="ru-RU" sz="2000" i="1" dirty="0" smtClean="0">
                <a:solidFill>
                  <a:schemeClr val="tx2"/>
                </a:solidFill>
                <a:latin typeface="+mj-lt"/>
              </a:rPr>
              <a:t>Детской школы искусств </a:t>
            </a:r>
            <a:endParaRPr lang="ru-RU" sz="2000" i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ru-RU" sz="2000" i="1" dirty="0" smtClean="0">
                <a:solidFill>
                  <a:schemeClr val="tx2"/>
                </a:solidFill>
                <a:latin typeface="+mj-lt"/>
              </a:rPr>
              <a:t>г</a:t>
            </a:r>
            <a:r>
              <a:rPr lang="ru-RU" sz="2000" i="1" dirty="0" smtClean="0">
                <a:solidFill>
                  <a:schemeClr val="tx2"/>
                </a:solidFill>
                <a:latin typeface="+mj-lt"/>
              </a:rPr>
              <a:t>. Нарьян – Мара</a:t>
            </a:r>
            <a:br>
              <a:rPr lang="ru-RU" sz="2000" i="1" dirty="0" smtClean="0">
                <a:solidFill>
                  <a:schemeClr val="tx2"/>
                </a:solidFill>
                <a:latin typeface="+mj-lt"/>
              </a:rPr>
            </a:br>
            <a:r>
              <a:rPr lang="ru-RU" sz="2000" i="1" dirty="0" smtClean="0">
                <a:solidFill>
                  <a:schemeClr val="tx2"/>
                </a:solidFill>
                <a:latin typeface="+mj-lt"/>
              </a:rPr>
              <a:t>Мартемьянова О. Н.</a:t>
            </a:r>
            <a:endParaRPr lang="ru-RU" sz="2000" dirty="0">
              <a:latin typeface="+mj-lt"/>
            </a:endParaRPr>
          </a:p>
        </p:txBody>
      </p:sp>
      <p:pic>
        <p:nvPicPr>
          <p:cNvPr id="6" name="Рисунок 5" descr="b_2ec6967dae1fc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4077" y="2348880"/>
            <a:ext cx="4455847" cy="43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  <a:solidFill>
            <a:schemeClr val="accent5">
              <a:lumMod val="20000"/>
              <a:lumOff val="80000"/>
            </a:schemeClr>
          </a:solidFill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Угадай слово и попробуй изобразить его на инструменте!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Придумай свой ребус с ноткой!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вросеть\Desktop\для конк\58627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1628800"/>
            <a:ext cx="8280920" cy="5040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Попробуем простучать ритм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 descr="C:\Users\евросеть\Desktop\для конк\ритмоформулы (2)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38000"/>
            <a:ext cx="3792308" cy="5220000"/>
          </a:xfrm>
          <a:prstGeom prst="rect">
            <a:avLst/>
          </a:prstGeom>
          <a:noFill/>
        </p:spPr>
      </p:pic>
      <p:pic>
        <p:nvPicPr>
          <p:cNvPr id="6" name="Picture 4" descr="C:\Users\евросеть\Desktop\для конк\ритмоформулы (3)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38000"/>
            <a:ext cx="3792309" cy="5220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росеть\Desktop\новое\2-хгол рит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0" y="1844824"/>
            <a:ext cx="8640000" cy="4860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102414" y="332656"/>
            <a:ext cx="49391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Шумовой оркестр</a:t>
            </a:r>
            <a:endParaRPr lang="ru-RU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15008"/>
          </a:xfr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Тон и Полутон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idx="1"/>
          </p:nvPr>
        </p:nvSpPr>
        <p:spPr>
          <a:xfrm>
            <a:off x="4572000" y="1484784"/>
            <a:ext cx="4104456" cy="2232248"/>
          </a:xfr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Тон – это…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наибольшее расстояние между двумя соседними звуками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3"/>
          </p:nvPr>
        </p:nvSpPr>
        <p:spPr>
          <a:xfrm>
            <a:off x="467544" y="1484784"/>
            <a:ext cx="4104455" cy="2232248"/>
          </a:xfr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Полутон – это…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наименьшее расстояние между двумя соседними звуками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" descr="C:\Users\евросеть\Desktop\для конк\0_6407e_45799b19_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4174239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евросеть\Desktop\для конк\0_6407e_45799b19_M.jpg" hidden="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174239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евросеть\Desktop\для конк\0_6407e_45799b19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4174239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476672"/>
            <a:ext cx="5486400" cy="720080"/>
          </a:xfr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Тон и Полутон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6" name="Picture 4" descr="C:\Users\евросеть\Desktop\для конк\клавиат (1)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821" b="3821"/>
          <a:stretch>
            <a:fillRect/>
          </a:stretch>
        </p:blipFill>
        <p:spPr bwMode="auto">
          <a:xfrm>
            <a:off x="935038" y="2564904"/>
            <a:ext cx="7273925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26474" y="1268760"/>
            <a:ext cx="8291052" cy="1200329"/>
          </a:xfrm>
          <a:prstGeom prst="rect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Строение мажорной </a:t>
            </a:r>
          </a:p>
          <a:p>
            <a:pPr algn="ctr"/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и минорной гаммы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вросеть\Desktop\для конк\khor_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000" y="1268760"/>
            <a:ext cx="5400000" cy="5400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337256" y="476672"/>
            <a:ext cx="4469493" cy="707886"/>
          </a:xfrm>
          <a:prstGeom prst="rect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Весёлые нотки!!!</a:t>
            </a:r>
            <a:endParaRPr lang="ru-RU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  <a:effectLst>
            <a:outerShdw blurRad="45000" dist="25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>Тональность </a:t>
            </a:r>
            <a:b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>До мажор</a:t>
            </a:r>
            <a:endParaRPr lang="ru-RU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евросеть\Desktop\для конк\0_6407e_45799b19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29" y="2060848"/>
            <a:ext cx="7950942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7585" y="53732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</a:rPr>
              <a:t>ДО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5373216"/>
            <a:ext cx="86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РЕ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5373216"/>
            <a:ext cx="81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</a:rPr>
              <a:t>МИ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5373216"/>
            <a:ext cx="69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ФА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</a:rPr>
              <a:t>СОЛЬ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53732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ЛЯ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4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СИ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15" name="гамма До мажор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18448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9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вросеть\Desktop\новое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000" y="1412776"/>
            <a:ext cx="8896000" cy="5004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26048" y="476672"/>
            <a:ext cx="7891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Ритмический аккомпанемент</a:t>
            </a:r>
            <a:endParaRPr lang="ru-RU" sz="4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гамма До мажор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87</Words>
  <Application>Microsoft Office PowerPoint</Application>
  <PresentationFormat>Экран (4:3)</PresentationFormat>
  <Paragraphs>43</Paragraphs>
  <Slides>18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Угадай слово и попробуй изобразить его на инструменте! Придумай свой ребус с ноткой!</vt:lpstr>
      <vt:lpstr>Попробуем простучать ритм</vt:lpstr>
      <vt:lpstr>Слайд 4</vt:lpstr>
      <vt:lpstr>Тон и Полутон</vt:lpstr>
      <vt:lpstr>Слайд 6</vt:lpstr>
      <vt:lpstr>Слайд 7</vt:lpstr>
      <vt:lpstr>Тональность  До мажор</vt:lpstr>
      <vt:lpstr>Слайд 9</vt:lpstr>
      <vt:lpstr>Диктант  Тональность До мажор</vt:lpstr>
      <vt:lpstr>Транспонирование мелодии в пройденные тональности</vt:lpstr>
      <vt:lpstr>Слайд 12</vt:lpstr>
      <vt:lpstr>Вспомним  ритмический рисунок </vt:lpstr>
      <vt:lpstr>Слайд 14</vt:lpstr>
      <vt:lpstr>Слайд 15</vt:lpstr>
      <vt:lpstr>Слайд 16</vt:lpstr>
      <vt:lpstr>Слайд 17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Транспонирование</dc:title>
  <dc:creator>евросеть</dc:creator>
  <cp:lastModifiedBy>евросеть</cp:lastModifiedBy>
  <cp:revision>61</cp:revision>
  <dcterms:created xsi:type="dcterms:W3CDTF">2015-11-08T12:17:05Z</dcterms:created>
  <dcterms:modified xsi:type="dcterms:W3CDTF">2016-02-14T12:34:48Z</dcterms:modified>
</cp:coreProperties>
</file>