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74" r:id="rId8"/>
    <p:sldId id="261" r:id="rId9"/>
    <p:sldId id="271" r:id="rId10"/>
    <p:sldId id="272" r:id="rId11"/>
    <p:sldId id="262" r:id="rId12"/>
    <p:sldId id="263" r:id="rId13"/>
    <p:sldId id="264" r:id="rId14"/>
    <p:sldId id="273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51260-5253-426D-ACF2-542CC96EB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494F3A-03CD-4EB4-99DB-CA7ACB5A2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A2E2D3-0323-46E8-8268-ECB15C71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62CE9C-E71C-4812-84D6-ED3B00BC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4649DF-701F-42FB-8DCD-F7089B15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1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AA1FD-F16A-4202-8293-8939E74F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AB3178-CF96-4AE0-A39B-C32104686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3A0707-4BE1-4858-9611-BD5355C6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41257-5D05-4C09-8A9F-1D1E9802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AA181-6471-40EE-BF1A-979DA0A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6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03EDA-1E98-4C31-933C-B26CA281C8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0F3985-5849-459B-881A-DA92116D1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5667D-704A-4963-B9AA-223877A3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69BF4C-13E7-4CA5-8D5A-EE777C3A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8C9FD2-B22D-481E-93BA-89A95B3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4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E337-1FE6-4218-A42A-84F09515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63A93-6A9C-471A-92F4-7D94EA0FB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7E441-1968-4EC2-BBCD-28BFF1D3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E4619D-D318-487E-AAB1-D28C15AF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C247EF-5FC3-4E6E-A271-32962A56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1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4A1B1-3438-4E0F-A350-7481FEEB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7553A-6E55-49DB-98C2-D27C4EB77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21363D-4978-4818-86B1-00F5E88B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C0FC7-3557-4D5C-ADEF-F435EEAB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42AB69-421F-44D4-961C-786CD3E6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33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AA26E-6CA4-4AF9-8ECE-75211178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D4CFA9-0DC8-4CCC-B6FC-458482947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EA36EA-BED0-4AA1-A300-52AD4A4DC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FB8F3C-AA9E-42C2-9A45-F0EDAEF2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60CA18-85B6-44C2-995B-DA4BD1AA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3921F3-AFF1-4A77-A7CE-DEEE2A2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5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D7D8F-37B9-4E70-B7D0-125872CB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E4F5A6-E1A0-4E93-BBFD-7F440AF4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256800-1BBF-4BAE-85BD-4144AEAED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7EA85C-BD5B-4D74-836D-00F6CB9ED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FD3C4C-6976-423C-AE6A-CE8F8272B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BF76E3-EC8E-432F-8D63-58E30196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337433-FE26-4629-8059-D2077A7D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7C7E87-C77F-4119-8A98-2B0E812C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1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36718-3B80-4738-B33E-D8B49C97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6F55D2-DAA6-4126-AC75-B0F1B29D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1F9745-D40C-4F3C-9519-AEB2D455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DB6377-F2D4-45A2-BA70-D828261F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2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C64E1C-C1D9-4A79-8815-2596C24D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82A3EC-94FD-419E-A1CE-BE6095C8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0C18CF-DC17-4DC6-9C55-094C5378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79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567F6-EEA0-4773-AD41-7E807D8E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8B153-4A12-4F51-A349-F8FDE3DBC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56C2DE-C8B4-4170-8E5B-710156CD1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2E1F7D-E514-4E07-82CC-9DD72FAD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01E0DE-3071-44BC-B9F1-AA4DB21A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1B0701-7383-465C-A997-B8ECB65C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2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0F333-7E0F-4EA6-95C5-5838D348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BC7ACB-2082-40B3-8A58-08D6DFE6D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4344B6-DE5F-44F6-8DBA-4C0B1BAFA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0D3985-D9AF-444E-9557-AF085D083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3735D-8BD1-4BE9-8D13-B4D09B2C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BFBFAD-BD70-434F-8521-DD261199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6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838FA-682F-4E57-9C4D-AEDBEF92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0775D9-5F21-49AA-BCA7-3F7DEB96C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31BF12-3D0D-4D44-BB61-7C7CA9B22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5AF97-10D4-4F5F-9679-78A493C91C92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C244B-C39C-4CCD-A149-08A57E8F5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265A1-7E94-4B74-A664-5D46FF910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96F3D-79B1-4193-82A2-B7A21E900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5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audio" Target="../media/media1.mp3"/><Relationship Id="rId16" Type="http://schemas.openxmlformats.org/officeDocument/2006/relationships/image" Target="../media/image43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42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Интернет-урок по окружающему миру &amp;quot;Зимующие птицы&amp;quot; | Образовательная  социальная сеть">
            <a:extLst>
              <a:ext uri="{FF2B5EF4-FFF2-40B4-BE49-F238E27FC236}">
                <a16:creationId xmlns:a16="http://schemas.microsoft.com/office/drawing/2014/main" id="{9655FE47-6D30-44FD-AE87-75BF1A5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5" y="-1"/>
            <a:ext cx="99744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2D7F33-A401-410F-B675-A3C602633476}"/>
              </a:ext>
            </a:extLst>
          </p:cNvPr>
          <p:cNvSpPr/>
          <p:nvPr/>
        </p:nvSpPr>
        <p:spPr>
          <a:xfrm>
            <a:off x="2527944" y="2220885"/>
            <a:ext cx="66820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Зимующие птицы</a:t>
            </a:r>
          </a:p>
        </p:txBody>
      </p:sp>
    </p:spTree>
    <p:extLst>
      <p:ext uri="{BB962C8B-B14F-4D97-AF65-F5344CB8AC3E}">
        <p14:creationId xmlns:p14="http://schemas.microsoft.com/office/powerpoint/2010/main" val="259024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D8B726-5F01-4120-AA0A-784A2D6F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594"/>
            <a:ext cx="10515600" cy="641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снегирь – </a:t>
            </a:r>
            <a:r>
              <a:rPr lang="ru-RU" sz="1800" i="1" dirty="0"/>
              <a:t>снегири – много снегирей</a:t>
            </a:r>
            <a:br>
              <a:rPr lang="ru-RU" sz="1800" dirty="0"/>
            </a:br>
            <a:r>
              <a:rPr lang="ru-RU" sz="1800" dirty="0"/>
              <a:t>дятел – </a:t>
            </a:r>
            <a:r>
              <a:rPr lang="ru-RU" sz="1800" i="1" dirty="0"/>
              <a:t>дятлы – много дятлов</a:t>
            </a:r>
          </a:p>
        </p:txBody>
      </p:sp>
      <p:pic>
        <p:nvPicPr>
          <p:cNvPr id="5" name="Picture 20" descr="Когда прилетают снегири и куда они улетают летом">
            <a:extLst>
              <a:ext uri="{FF2B5EF4-FFF2-40B4-BE49-F238E27FC236}">
                <a16:creationId xmlns:a16="http://schemas.microsoft.com/office/drawing/2014/main" id="{8B96525B-4938-41C7-ACA9-2880BF194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3" r="22348"/>
          <a:stretch/>
        </p:blipFill>
        <p:spPr bwMode="auto">
          <a:xfrm>
            <a:off x="4391026" y="943886"/>
            <a:ext cx="2528858" cy="22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Снегири в парке">
            <a:extLst>
              <a:ext uri="{FF2B5EF4-FFF2-40B4-BE49-F238E27FC236}">
                <a16:creationId xmlns:a16="http://schemas.microsoft.com/office/drawing/2014/main" id="{E1272472-E93A-4443-91CF-7E82FE9E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97" y="934979"/>
            <a:ext cx="3943350" cy="24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негирь достает семена из сочных плодов рябины.">
            <a:extLst>
              <a:ext uri="{FF2B5EF4-FFF2-40B4-BE49-F238E27FC236}">
                <a16:creationId xmlns:a16="http://schemas.microsoft.com/office/drawing/2014/main" id="{CE3BE3BC-A412-4C63-86E9-03D3EEF8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934979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A8586A-FDFE-4309-915B-ED9C29BA7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40" y="3953770"/>
            <a:ext cx="2716685" cy="26586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4D9ABC-620C-408D-B813-DEE46BE4F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021" y="3748965"/>
            <a:ext cx="2528859" cy="3027063"/>
          </a:xfrm>
          <a:prstGeom prst="rect">
            <a:avLst/>
          </a:prstGeom>
        </p:spPr>
      </p:pic>
      <p:pic>
        <p:nvPicPr>
          <p:cNvPr id="9232" name="Picture 16" descr="Дятел перелетная птица или нет? Ищем ответ на эти и другие вопросы">
            <a:extLst>
              <a:ext uri="{FF2B5EF4-FFF2-40B4-BE49-F238E27FC236}">
                <a16:creationId xmlns:a16="http://schemas.microsoft.com/office/drawing/2014/main" id="{F5E3329B-09D0-488D-8626-E6D46300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242" y="3699071"/>
            <a:ext cx="2717358" cy="315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2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5A9F0-3C1D-4D4A-B2FA-50707C41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8025"/>
            <a:ext cx="10515600" cy="1325563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+mn-lt"/>
              </a:rPr>
              <a:t>5. «Назови ласково».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Синица – </a:t>
            </a:r>
            <a:r>
              <a:rPr lang="ru-RU" sz="1800" i="1" dirty="0">
                <a:latin typeface="+mn-lt"/>
              </a:rPr>
              <a:t>синичка;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воробей – </a:t>
            </a:r>
            <a:r>
              <a:rPr lang="ru-RU" sz="1800" i="1" dirty="0">
                <a:latin typeface="+mn-lt"/>
              </a:rPr>
              <a:t>воробушек, </a:t>
            </a:r>
            <a:r>
              <a:rPr lang="ru-RU" sz="1800" i="1" dirty="0" err="1">
                <a:latin typeface="+mn-lt"/>
              </a:rPr>
              <a:t>воробьишко</a:t>
            </a:r>
            <a:r>
              <a:rPr lang="ru-RU" sz="1800" i="1" dirty="0">
                <a:latin typeface="+mn-lt"/>
              </a:rPr>
              <a:t>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снегирь – </a:t>
            </a:r>
            <a:r>
              <a:rPr lang="ru-RU" sz="1800" i="1" dirty="0" err="1">
                <a:latin typeface="+mn-lt"/>
              </a:rPr>
              <a:t>снегирёк</a:t>
            </a:r>
            <a:r>
              <a:rPr lang="ru-RU" sz="1800" i="1" dirty="0">
                <a:latin typeface="+mn-lt"/>
              </a:rPr>
              <a:t>, </a:t>
            </a:r>
            <a:r>
              <a:rPr lang="ru-RU" sz="1800" i="1" dirty="0" err="1">
                <a:latin typeface="+mn-lt"/>
              </a:rPr>
              <a:t>снегирёчек</a:t>
            </a:r>
            <a:r>
              <a:rPr lang="ru-RU" sz="1800" i="1" dirty="0">
                <a:latin typeface="+mn-lt"/>
              </a:rPr>
              <a:t>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голубь – </a:t>
            </a:r>
            <a:r>
              <a:rPr lang="ru-RU" sz="1800" i="1" dirty="0">
                <a:latin typeface="+mn-lt"/>
              </a:rPr>
              <a:t>голубок, голубка.</a:t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059D7E-A5A3-48BE-BDCB-03C4811E4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55" y="2753516"/>
            <a:ext cx="2835349" cy="24384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C0C974-10B1-4304-AF06-28141B6B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90" y="2772535"/>
            <a:ext cx="2352311" cy="2419382"/>
          </a:xfrm>
          <a:prstGeom prst="rect">
            <a:avLst/>
          </a:prstGeom>
        </p:spPr>
      </p:pic>
      <p:pic>
        <p:nvPicPr>
          <p:cNvPr id="8" name="Picture 4" descr="Снегирь достает семена из сочных плодов рябины.">
            <a:extLst>
              <a:ext uri="{FF2B5EF4-FFF2-40B4-BE49-F238E27FC236}">
                <a16:creationId xmlns:a16="http://schemas.microsoft.com/office/drawing/2014/main" id="{7F3A7BF5-E567-48E3-A958-886543C5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60" y="2763025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олуби зимой">
            <a:extLst>
              <a:ext uri="{FF2B5EF4-FFF2-40B4-BE49-F238E27FC236}">
                <a16:creationId xmlns:a16="http://schemas.microsoft.com/office/drawing/2014/main" id="{7AB84D87-C0A9-4B2B-9EBD-AFC0F2792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0198" r="14238" b="18276"/>
          <a:stretch/>
        </p:blipFill>
        <p:spPr bwMode="auto">
          <a:xfrm>
            <a:off x="8691240" y="2754352"/>
            <a:ext cx="2974018" cy="24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059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4A44E-B54C-4055-BFDC-DF86D284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44" y="485776"/>
            <a:ext cx="8096250" cy="1533524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+mn-lt"/>
              </a:rPr>
              <a:t>6. «Кто как голос подаёт?»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Голубь – </a:t>
            </a:r>
            <a:r>
              <a:rPr lang="ru-RU" sz="1800" i="1" dirty="0">
                <a:latin typeface="+mn-lt"/>
              </a:rPr>
              <a:t>воркует		</a:t>
            </a:r>
            <a:r>
              <a:rPr lang="ru-RU" sz="1800" dirty="0">
                <a:latin typeface="+mn-lt"/>
              </a:rPr>
              <a:t> воробей – </a:t>
            </a:r>
            <a:r>
              <a:rPr lang="ru-RU" sz="1800" i="1" dirty="0">
                <a:latin typeface="+mn-lt"/>
              </a:rPr>
              <a:t>чирикает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ворона – </a:t>
            </a:r>
            <a:r>
              <a:rPr lang="ru-RU" sz="1800" i="1" dirty="0">
                <a:latin typeface="+mn-lt"/>
              </a:rPr>
              <a:t>каркает		</a:t>
            </a:r>
            <a:r>
              <a:rPr lang="ru-RU" sz="1800" dirty="0">
                <a:latin typeface="+mn-lt"/>
              </a:rPr>
              <a:t> сорока – </a:t>
            </a:r>
            <a:r>
              <a:rPr lang="ru-RU" sz="1800" i="1" dirty="0">
                <a:latin typeface="+mn-lt"/>
              </a:rPr>
              <a:t>стрекочет</a:t>
            </a:r>
            <a:br>
              <a:rPr lang="ru-RU" sz="1800" i="1" dirty="0">
                <a:latin typeface="+mn-lt"/>
              </a:rPr>
            </a:br>
            <a:r>
              <a:rPr lang="ru-RU" sz="1800" dirty="0">
                <a:latin typeface="+mn-lt"/>
              </a:rPr>
              <a:t>синица</a:t>
            </a:r>
            <a:r>
              <a:rPr lang="ru-RU" sz="1800" i="1" dirty="0">
                <a:latin typeface="+mn-lt"/>
              </a:rPr>
              <a:t> – тенькает </a:t>
            </a:r>
            <a:br>
              <a:rPr lang="ru-RU" sz="1800" i="1" dirty="0">
                <a:latin typeface="+mn-lt"/>
              </a:rPr>
            </a:b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10246" name="Picture 6" descr="Сороки стрекочут: примета, как не принять дурные вести">
            <a:extLst>
              <a:ext uri="{FF2B5EF4-FFF2-40B4-BE49-F238E27FC236}">
                <a16:creationId xmlns:a16="http://schemas.microsoft.com/office/drawing/2014/main" id="{56CFB4A6-C390-47DE-B3FA-C3F62B3F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50" y="4184268"/>
            <a:ext cx="3770290" cy="25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трекочет сорока">
            <a:hlinkClick r:id="" action="ppaction://media"/>
            <a:extLst>
              <a:ext uri="{FF2B5EF4-FFF2-40B4-BE49-F238E27FC236}">
                <a16:creationId xmlns:a16="http://schemas.microsoft.com/office/drawing/2014/main" id="{0DF4E58D-2D4C-4302-B544-A3485EB10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70332" y="6128542"/>
            <a:ext cx="487363" cy="48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A10878-5B6C-434E-9C3E-C304F5005D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8435" y="1457372"/>
            <a:ext cx="2780721" cy="2371792"/>
          </a:xfrm>
          <a:prstGeom prst="rect">
            <a:avLst/>
          </a:prstGeom>
        </p:spPr>
      </p:pic>
      <p:pic>
        <p:nvPicPr>
          <p:cNvPr id="3" name="голубь воркует">
            <a:hlinkClick r:id="" action="ppaction://media"/>
            <a:extLst>
              <a:ext uri="{FF2B5EF4-FFF2-40B4-BE49-F238E27FC236}">
                <a16:creationId xmlns:a16="http://schemas.microsoft.com/office/drawing/2014/main" id="{EC3BF118-87B1-473F-AA66-0AEAB5862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31237" y="1538318"/>
            <a:ext cx="487363" cy="487363"/>
          </a:xfrm>
          <a:prstGeom prst="rect">
            <a:avLst/>
          </a:prstGeom>
        </p:spPr>
      </p:pic>
      <p:pic>
        <p:nvPicPr>
          <p:cNvPr id="10242" name="Picture 2" descr="Как содержать ворона в домашних условиях, чем кормить и как ухаживать">
            <a:extLst>
              <a:ext uri="{FF2B5EF4-FFF2-40B4-BE49-F238E27FC236}">
                <a16:creationId xmlns:a16="http://schemas.microsoft.com/office/drawing/2014/main" id="{AB2D7F70-427B-419D-B4BC-0329001AF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r="5419"/>
          <a:stretch/>
        </p:blipFill>
        <p:spPr bwMode="auto">
          <a:xfrm>
            <a:off x="6201995" y="1322728"/>
            <a:ext cx="2824039" cy="25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орона каркает">
            <a:hlinkClick r:id="" action="ppaction://media"/>
            <a:extLst>
              <a:ext uri="{FF2B5EF4-FFF2-40B4-BE49-F238E27FC236}">
                <a16:creationId xmlns:a16="http://schemas.microsoft.com/office/drawing/2014/main" id="{04E2D01E-F79B-4936-99C7-856A1972B9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8309" y="1520562"/>
            <a:ext cx="487363" cy="487363"/>
          </a:xfrm>
          <a:prstGeom prst="rect">
            <a:avLst/>
          </a:prstGeom>
        </p:spPr>
      </p:pic>
      <p:pic>
        <p:nvPicPr>
          <p:cNvPr id="10244" name="Picture 4" descr="Воробей. Концерт для человека с камерой. - YouTube">
            <a:extLst>
              <a:ext uri="{FF2B5EF4-FFF2-40B4-BE49-F238E27FC236}">
                <a16:creationId xmlns:a16="http://schemas.microsoft.com/office/drawing/2014/main" id="{EF016232-BF96-4791-A6CE-54AF72853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20548"/>
          <a:stretch/>
        </p:blipFill>
        <p:spPr bwMode="auto">
          <a:xfrm>
            <a:off x="672645" y="4184268"/>
            <a:ext cx="3186796" cy="25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600A3556-09CA-4124-B34B-9F677D9530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99914" y="6212227"/>
            <a:ext cx="487363" cy="487363"/>
          </a:xfrm>
          <a:prstGeom prst="rect">
            <a:avLst/>
          </a:prstGeom>
        </p:spPr>
      </p:pic>
      <p:pic>
        <p:nvPicPr>
          <p:cNvPr id="2050" name="Picture 2" descr="Журнал &amp;quot;Культура и общество&amp;quot; » А зима пакует чемоданы…">
            <a:extLst>
              <a:ext uri="{FF2B5EF4-FFF2-40B4-BE49-F238E27FC236}">
                <a16:creationId xmlns:a16="http://schemas.microsoft.com/office/drawing/2014/main" id="{25150475-7F6C-4DB9-ADC9-3B24F9FD4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t="3433" r="7112" b="8246"/>
          <a:stretch/>
        </p:blipFill>
        <p:spPr bwMode="auto">
          <a:xfrm>
            <a:off x="8860394" y="4109020"/>
            <a:ext cx="2579852" cy="25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иничка">
            <a:hlinkClick r:id="" action="ppaction://media"/>
            <a:extLst>
              <a:ext uri="{FF2B5EF4-FFF2-40B4-BE49-F238E27FC236}">
                <a16:creationId xmlns:a16="http://schemas.microsoft.com/office/drawing/2014/main" id="{7693720E-9DB8-48E9-8A0A-CAE7D3C05D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52883" y="4150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8D4DE-0592-4596-A24E-46244D982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48400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+mn-lt"/>
              </a:rPr>
              <a:t>7. «1 – 2 – 5» (посчитай).</a:t>
            </a:r>
            <a:br>
              <a:rPr lang="ru-RU" sz="1800" b="1" dirty="0">
                <a:latin typeface="+mn-lt"/>
              </a:rPr>
            </a:br>
            <a:r>
              <a:rPr lang="ru-RU" sz="1800" b="1" dirty="0">
                <a:latin typeface="+mn-lt"/>
              </a:rPr>
              <a:t>	</a:t>
            </a:r>
            <a:r>
              <a:rPr lang="ru-RU" sz="1800" dirty="0">
                <a:latin typeface="+mn-lt"/>
              </a:rPr>
              <a:t>1		2		5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                дятел	              </a:t>
            </a:r>
            <a:r>
              <a:rPr lang="ru-RU" sz="1800" i="1" dirty="0">
                <a:latin typeface="+mn-lt"/>
              </a:rPr>
              <a:t>дятла	             дятлов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                синица                       </a:t>
            </a:r>
            <a:r>
              <a:rPr lang="ru-RU" sz="1800" i="1" dirty="0">
                <a:latin typeface="+mn-lt"/>
              </a:rPr>
              <a:t> синицы	             синиц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                 сова	              </a:t>
            </a:r>
            <a:r>
              <a:rPr lang="ru-RU" sz="1800" i="1" dirty="0">
                <a:latin typeface="+mn-lt"/>
              </a:rPr>
              <a:t>совы	             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0359A-5EAA-4878-A131-A595D2419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90" y="1816036"/>
            <a:ext cx="2288060" cy="22391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76D528-CD9D-4274-8814-234963C3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946" y="1809764"/>
            <a:ext cx="1875880" cy="2245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B91F45-B882-46C4-AEF3-EACB53512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94" y="4297396"/>
            <a:ext cx="2552882" cy="21954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F1A07-797A-4D11-970E-325A66F8B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331" y="4290504"/>
            <a:ext cx="3863675" cy="2202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794F9C-A15D-46FC-BDE8-32983EDE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559" y="4297396"/>
            <a:ext cx="3022514" cy="219547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55C070D-52F9-4D6E-8BC5-116E67016C48}"/>
              </a:ext>
            </a:extLst>
          </p:cNvPr>
          <p:cNvGrpSpPr/>
          <p:nvPr/>
        </p:nvGrpSpPr>
        <p:grpSpPr>
          <a:xfrm>
            <a:off x="7900242" y="1750226"/>
            <a:ext cx="2977308" cy="2364518"/>
            <a:chOff x="7824042" y="1504950"/>
            <a:chExt cx="3229664" cy="255025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E1C455E-5917-4143-9A89-8CA0265D5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3958"/>
            <a:stretch/>
          </p:blipFill>
          <p:spPr>
            <a:xfrm>
              <a:off x="7824042" y="2209800"/>
              <a:ext cx="1121619" cy="1845406"/>
            </a:xfrm>
            <a:prstGeom prst="rect">
              <a:avLst/>
            </a:prstGeom>
          </p:spPr>
        </p:pic>
        <p:pic>
          <p:nvPicPr>
            <p:cNvPr id="12290" name="Picture 2" descr="Дятел перелетная птица или нет? Ищем ответ на эти и другие вопросы">
              <a:extLst>
                <a:ext uri="{FF2B5EF4-FFF2-40B4-BE49-F238E27FC236}">
                  <a16:creationId xmlns:a16="http://schemas.microsoft.com/office/drawing/2014/main" id="{2563F075-ED68-4B27-8E6A-5986B34B9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9937" y="1504950"/>
              <a:ext cx="2193769" cy="255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079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ве совы - купить почтовую открытку">
            <a:extLst>
              <a:ext uri="{FF2B5EF4-FFF2-40B4-BE49-F238E27FC236}">
                <a16:creationId xmlns:a16="http://schemas.microsoft.com/office/drawing/2014/main" id="{A5075FDE-A820-47F0-BEED-310E32046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5" t="4935" r="3359" b="13634"/>
          <a:stretch/>
        </p:blipFill>
        <p:spPr bwMode="auto">
          <a:xfrm>
            <a:off x="3725213" y="2099676"/>
            <a:ext cx="3577473" cy="29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овы - мастера маскировки, фото">
            <a:extLst>
              <a:ext uri="{FF2B5EF4-FFF2-40B4-BE49-F238E27FC236}">
                <a16:creationId xmlns:a16="http://schemas.microsoft.com/office/drawing/2014/main" id="{39A47184-83DF-4A2C-B05F-4F01F4B0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5" y="1571652"/>
            <a:ext cx="2887014" cy="38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 чему снится сова женщине? Сонник совы » Российский портал NewsTUT.RU.  Новости России и мира">
            <a:extLst>
              <a:ext uri="{FF2B5EF4-FFF2-40B4-BE49-F238E27FC236}">
                <a16:creationId xmlns:a16="http://schemas.microsoft.com/office/drawing/2014/main" id="{BB465A18-353C-44AA-A4FC-4EE8CC26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1224" r="13497" b="-1224"/>
          <a:stretch/>
        </p:blipFill>
        <p:spPr bwMode="auto">
          <a:xfrm>
            <a:off x="7556729" y="2099676"/>
            <a:ext cx="4075671" cy="30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0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E71F3A-77F7-401C-ABCA-EAB1E91A8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77825"/>
            <a:ext cx="6800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9. Отгадай загадки и объясни, что тебе помогло их отгадать.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err="1"/>
              <a:t>Чёрнокрылый</a:t>
            </a:r>
            <a:r>
              <a:rPr lang="ru-RU" sz="1800" dirty="0"/>
              <a:t>, красногрудый,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И зимой найдёт приют.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Не боится он простуды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С первым снегом тут как тут.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Всё время стучит, деревья долбит,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Но их не калечит, а только лечит.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Озорной мальчишка в сером пальтишке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По двору шныряет, крошки собирает.</a:t>
            </a:r>
          </a:p>
        </p:txBody>
      </p:sp>
      <p:pic>
        <p:nvPicPr>
          <p:cNvPr id="13314" name="Picture 2" descr="Что едят воробьи, или Чем кормить пернатых зимой? | Рутвет - найдёт ответ!">
            <a:extLst>
              <a:ext uri="{FF2B5EF4-FFF2-40B4-BE49-F238E27FC236}">
                <a16:creationId xmlns:a16="http://schemas.microsoft.com/office/drawing/2014/main" id="{5774FF42-F45D-42E5-B0ED-1F51850E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48" y="4175124"/>
            <a:ext cx="3600452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0F5E7E-1F93-4810-90BB-D89580ADF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37350"/>
            <a:ext cx="2752724" cy="2496114"/>
          </a:xfrm>
          <a:prstGeom prst="rect">
            <a:avLst/>
          </a:prstGeom>
        </p:spPr>
      </p:pic>
      <p:pic>
        <p:nvPicPr>
          <p:cNvPr id="13316" name="Picture 4" descr="фото дятла зимой">
            <a:extLst>
              <a:ext uri="{FF2B5EF4-FFF2-40B4-BE49-F238E27FC236}">
                <a16:creationId xmlns:a16="http://schemas.microsoft.com/office/drawing/2014/main" id="{7D5EA2E0-9F84-488E-B344-E0E6848C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4" y="812512"/>
            <a:ext cx="2220912" cy="315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5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922B8-D7A2-49BE-90FC-45C88153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10. «Скажи </a:t>
            </a:r>
            <a:r>
              <a:rPr lang="ru-RU" sz="1800" b="1">
                <a:latin typeface="+mn-lt"/>
              </a:rPr>
              <a:t>наоборот».</a:t>
            </a:r>
            <a:endParaRPr lang="ru-RU" sz="1800" b="1" dirty="0">
              <a:latin typeface="+mn-lt"/>
            </a:endParaRPr>
          </a:p>
        </p:txBody>
      </p:sp>
      <p:pic>
        <p:nvPicPr>
          <p:cNvPr id="1026" name="Picture 2" descr="https://userdocs.ru/pars_docs/refs/83/82867/82867_html_m776616f6.jpg">
            <a:extLst>
              <a:ext uri="{FF2B5EF4-FFF2-40B4-BE49-F238E27FC236}">
                <a16:creationId xmlns:a16="http://schemas.microsoft.com/office/drawing/2014/main" id="{3AF68EEC-16C9-464F-AAA4-3A48EE49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52" y="681037"/>
            <a:ext cx="6329105" cy="56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425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1FD08-914D-4477-AADF-5CFEEF25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24" y="231960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11. Выучи стихотворение (по выбору).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020DC-2E2D-415C-A799-6BDB81E4B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38" y="1046917"/>
            <a:ext cx="6134100" cy="3219450"/>
          </a:xfrm>
          <a:prstGeom prst="rect">
            <a:avLst/>
          </a:prstGeom>
        </p:spPr>
      </p:pic>
      <p:pic>
        <p:nvPicPr>
          <p:cNvPr id="1026" name="Picture 2" descr="Воробей и доброе утро - Андрей Поляков">
            <a:extLst>
              <a:ext uri="{FF2B5EF4-FFF2-40B4-BE49-F238E27FC236}">
                <a16:creationId xmlns:a16="http://schemas.microsoft.com/office/drawing/2014/main" id="{52EAAD26-4979-43E2-BFED-8EA7104C7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1" b="20683"/>
          <a:stretch/>
        </p:blipFill>
        <p:spPr bwMode="auto">
          <a:xfrm>
            <a:off x="332805" y="3923283"/>
            <a:ext cx="3718163" cy="28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F0F565-0F69-4DBE-8CF6-E0D770065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79" y="1859528"/>
            <a:ext cx="5609607" cy="44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6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5EC6F-466F-4F6B-AE24-225F4EC62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15" y="346260"/>
            <a:ext cx="5562600" cy="3186615"/>
          </a:xfrm>
          <a:prstGeom prst="rect">
            <a:avLst/>
          </a:prstGeom>
        </p:spPr>
      </p:pic>
      <p:pic>
        <p:nvPicPr>
          <p:cNvPr id="4098" name="Picture 2" descr="http://4.bp.blogspot.com/-vcK8TIzr4Ok/Tx2HMW9ms-I/AAAAAAAAAOY/FTutCDcjfRA/w1200-h630-p-k-no-nu/%25D0%25B4%25D0%25BE%25D0%25BC%25D0%25B0%25D1%2588%25D0%25BD%25D0%25B5%25D0%25B5+%25D0%25B7%25D0%25B0%25D0%25B4%25D0%25B0%25D0%25BD%25D0%25B8%25D0%25B5+%25D0%25B4%25D0%25BB%25D1%258F+6+%25D0%25B3%25D1%2580%25D1%2583%25D0%25BF%25D0%25BF%25D1%258B+015.1jpg.jpg">
            <a:extLst>
              <a:ext uri="{FF2B5EF4-FFF2-40B4-BE49-F238E27FC236}">
                <a16:creationId xmlns:a16="http://schemas.microsoft.com/office/drawing/2014/main" id="{27C37F84-581D-4FFB-9955-8315180DA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15" y="207750"/>
            <a:ext cx="5101562" cy="66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7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90428-EE0D-48F5-BEB9-7A803D76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51" y="50560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1. «Назови одним словом».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Воробей, синица, сорока, дятел, ворона, голубь, сова, филин – это </a:t>
            </a:r>
            <a:r>
              <a:rPr lang="ru-RU" sz="1800" i="1" dirty="0">
                <a:latin typeface="+mn-lt"/>
              </a:rPr>
              <a:t>…(зимующие птицы)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7C16B8-00D2-438D-B2D0-FCD12CA3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032" y="1247816"/>
            <a:ext cx="2980052" cy="2658849"/>
          </a:xfrm>
          <a:prstGeom prst="rect">
            <a:avLst/>
          </a:prstGeom>
        </p:spPr>
      </p:pic>
      <p:pic>
        <p:nvPicPr>
          <p:cNvPr id="2064" name="Picture 16" descr="Карточки Домана Птицы 20 карточек Ламинация на русском языке (65514) –  купить в интернет-магазине Ditya.com.ua цены, отзывы, фото, характеристики">
            <a:extLst>
              <a:ext uri="{FF2B5EF4-FFF2-40B4-BE49-F238E27FC236}">
                <a16:creationId xmlns:a16="http://schemas.microsoft.com/office/drawing/2014/main" id="{5D750754-745B-478B-ACD8-E80D2D569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8028" r="3680" b="20543"/>
          <a:stretch/>
        </p:blipFill>
        <p:spPr bwMode="auto">
          <a:xfrm>
            <a:off x="2436051" y="1866890"/>
            <a:ext cx="2406194" cy="17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6F8811-F8FD-4F22-A4A4-E04815C6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720" y="1996635"/>
            <a:ext cx="2629415" cy="1919596"/>
          </a:xfrm>
          <a:prstGeom prst="rect">
            <a:avLst/>
          </a:prstGeom>
        </p:spPr>
      </p:pic>
      <p:pic>
        <p:nvPicPr>
          <p:cNvPr id="2070" name="Picture 22" descr="Дятел на белом фоне фото — Яндекс: нашлось 20 тыс. результатов | Птицы,  Картины, Животные">
            <a:extLst>
              <a:ext uri="{FF2B5EF4-FFF2-40B4-BE49-F238E27FC236}">
                <a16:creationId xmlns:a16="http://schemas.microsoft.com/office/drawing/2014/main" id="{99F65071-5A3F-4344-9F73-418C1AAA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2" y="1476231"/>
            <a:ext cx="1751845" cy="25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Вороны - умнейшие из птиц | Пикабу">
            <a:extLst>
              <a:ext uri="{FF2B5EF4-FFF2-40B4-BE49-F238E27FC236}">
                <a16:creationId xmlns:a16="http://schemas.microsoft.com/office/drawing/2014/main" id="{075A54A1-A18C-4456-87EE-1286B9DC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600" l="9961" r="91309">
                        <a14:foregroundMark x1="77352" y1="91276" x2="91309" y2="99600"/>
                        <a14:foregroundMark x1="62695" y1="82533" x2="68623" y2="86069"/>
                        <a14:backgroundMark x1="68750" y1="85867" x2="76855" y2="90667"/>
                        <a14:backgroundMark x1="77441" y1="91467" x2="76074" y2="9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12" y="4051940"/>
            <a:ext cx="3431032" cy="25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Сизый голубь – родоначальник всех голубей | Птица дома | Яндекс Дзен">
            <a:extLst>
              <a:ext uri="{FF2B5EF4-FFF2-40B4-BE49-F238E27FC236}">
                <a16:creationId xmlns:a16="http://schemas.microsoft.com/office/drawing/2014/main" id="{C9F31072-CD61-4CAB-9BBB-9BFE9B94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11" b="95000" l="10000" r="90000">
                        <a14:foregroundMark x1="64083" y1="11333" x2="68750" y2="8111"/>
                        <a14:foregroundMark x1="11000" y1="88444" x2="14402" y2="91914"/>
                        <a14:foregroundMark x1="48167" y1="92333" x2="59083" y2="95000"/>
                        <a14:foregroundMark x1="59083" y1="95000" x2="58611" y2="93454"/>
                        <a14:foregroundMark x1="67250" y1="8333" x2="68217" y2="8275"/>
                        <a14:foregroundMark x1="67083" y1="8000" x2="72667" y2="9000"/>
                        <a14:foregroundMark x1="72667" y1="9000" x2="74417" y2="14667"/>
                        <a14:backgroundMark x1="18750" y1="89889" x2="15000" y2="94333"/>
                        <a14:backgroundMark x1="48167" y1="88444" x2="45000" y2="94111"/>
                        <a14:backgroundMark x1="45000" y1="94111" x2="39167" y2="94111"/>
                        <a14:backgroundMark x1="48750" y1="88444" x2="47917" y2="90778"/>
                        <a14:backgroundMark x1="53750" y1="88111" x2="58667" y2="91333"/>
                        <a14:backgroundMark x1="58667" y1="91333" x2="63833" y2="92333"/>
                        <a14:backgroundMark x1="63833" y1="92333" x2="65333" y2="92000"/>
                        <a14:backgroundMark x1="75703" y1="13997" x2="75917" y2="1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226" y="4278695"/>
            <a:ext cx="3315876" cy="24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Виртуальная лекция «А вы задумывались, чем отличаются сова и филин?» —  читать интересный обзор об Удмуртии, 2022">
            <a:extLst>
              <a:ext uri="{FF2B5EF4-FFF2-40B4-BE49-F238E27FC236}">
                <a16:creationId xmlns:a16="http://schemas.microsoft.com/office/drawing/2014/main" id="{9F3EBD67-9906-4846-9B2C-F0B32EEF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167" l="10000" r="90000">
                        <a14:foregroundMark x1="43889" y1="83056" x2="36852" y2="99167"/>
                        <a14:foregroundMark x1="39074" y1="17500" x2="35556" y2="10556"/>
                        <a14:backgroundMark x1="38519" y1="11389" x2="40370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0" r="12789"/>
          <a:stretch/>
        </p:blipFill>
        <p:spPr bwMode="auto">
          <a:xfrm>
            <a:off x="2446344" y="3889528"/>
            <a:ext cx="2629415" cy="282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AB246-1FF3-4F69-979F-243AF1F4B5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712" y="4278695"/>
            <a:ext cx="1817908" cy="2455409"/>
          </a:xfrm>
          <a:prstGeom prst="rect">
            <a:avLst/>
          </a:prstGeom>
        </p:spPr>
      </p:pic>
      <p:pic>
        <p:nvPicPr>
          <p:cNvPr id="2080" name="Picture 32" descr="Снегири: описание, где живут и сколько, что едят, враги">
            <a:extLst>
              <a:ext uri="{FF2B5EF4-FFF2-40B4-BE49-F238E27FC236}">
                <a16:creationId xmlns:a16="http://schemas.microsoft.com/office/drawing/2014/main" id="{E9F43935-7FB6-4E9E-80B8-1DC9DE16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32" b="99224" l="9778" r="98111">
                        <a14:foregroundMark x1="9778" y1="21345" x2="9778" y2="48383"/>
                        <a14:foregroundMark x1="20556" y1="89909" x2="26444" y2="99353"/>
                        <a14:foregroundMark x1="80333" y1="75291" x2="98111" y2="81889"/>
                        <a14:foregroundMark x1="71778" y1="72704" x2="78222" y2="73221"/>
                        <a14:foregroundMark x1="78222" y1="74386" x2="80111" y2="74774"/>
                        <a14:backgroundMark x1="60000" y1="73868" x2="48333" y2="79560"/>
                        <a14:backgroundMark x1="48333" y1="79560" x2="54000" y2="89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94" y="1738587"/>
            <a:ext cx="2524406" cy="21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3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6FFBD2-0214-4B65-A6F9-DEEEA794DDAA}"/>
              </a:ext>
            </a:extLst>
          </p:cNvPr>
          <p:cNvSpPr/>
          <p:nvPr/>
        </p:nvSpPr>
        <p:spPr>
          <a:xfrm>
            <a:off x="447870" y="583565"/>
            <a:ext cx="655009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Совы и филины очень похожи, мало кто сразу назовёт, в чём же их отличия.</a:t>
            </a:r>
          </a:p>
          <a:p>
            <a:r>
              <a:rPr lang="ru-RU" sz="1700" dirty="0"/>
              <a:t>По размеру филины крупнее, их рост может достигать 80 см, тогда как совы вырастают лишь до 40 см</a:t>
            </a:r>
            <a:r>
              <a:rPr lang="en-US" sz="1700" dirty="0"/>
              <a:t>/ (</a:t>
            </a:r>
            <a:r>
              <a:rPr lang="ru-RU" sz="1700" dirty="0"/>
              <a:t>показать руками размер). Также филина можно отличить по симпатичным перьевым ушкам и множеству пёрышек на лапах.</a:t>
            </a:r>
          </a:p>
          <a:p>
            <a:r>
              <a:rPr lang="ru-RU" sz="1700" dirty="0"/>
              <a:t>Совы предпочитают охотиться лишь ночью, питаются грызунами, мелкими птицами и рыбой. Филины же часто вылетают на поиски пищи и днём, в силу своего размера они могут охотиться на более крупных птиц и даже на зайцев.</a:t>
            </a:r>
          </a:p>
          <a:p>
            <a:r>
              <a:rPr lang="ru-RU" sz="1700" dirty="0"/>
              <a:t>Полёт совы отличается полной бесшумностью, в этом их преимущество перед филинами, которые такой способностью не обладают.</a:t>
            </a:r>
          </a:p>
          <a:p>
            <a:r>
              <a:rPr lang="ru-RU" sz="1700" dirty="0"/>
              <a:t>Сову можно встретить почти во всех уголках нашей планеты, филины предпочитают для жизни укромные места. </a:t>
            </a:r>
          </a:p>
          <a:p>
            <a:r>
              <a:rPr lang="ru-RU" sz="1700" dirty="0"/>
              <a:t>Совы в качестве жилища часто используют заброшенные чердаки или дома других птиц, выгоняя их владельцев. Филины более неприхотливы в вопросах жилья, часто они устраивают гнездо прямо на земле и выращивают там своё потомство.</a:t>
            </a:r>
          </a:p>
          <a:p>
            <a:r>
              <a:rPr lang="ru-RU" sz="1700" dirty="0"/>
              <a:t>Филин не поддаётся дрессировке. Это очень свободолюбивая и независимая птица.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6E47895-F2D0-4F36-B3BD-E6A43D48F7D5}"/>
              </a:ext>
            </a:extLst>
          </p:cNvPr>
          <p:cNvGrpSpPr/>
          <p:nvPr/>
        </p:nvGrpSpPr>
        <p:grpSpPr>
          <a:xfrm>
            <a:off x="6997960" y="69378"/>
            <a:ext cx="3207062" cy="3657402"/>
            <a:chOff x="2965741" y="-279918"/>
            <a:chExt cx="6583363" cy="6925469"/>
          </a:xfrm>
        </p:grpSpPr>
        <p:pic>
          <p:nvPicPr>
            <p:cNvPr id="3074" name="Picture 2" descr="Филин — Википедия">
              <a:extLst>
                <a:ext uri="{FF2B5EF4-FFF2-40B4-BE49-F238E27FC236}">
                  <a16:creationId xmlns:a16="http://schemas.microsoft.com/office/drawing/2014/main" id="{B7633303-83FF-461A-83D2-E11E60808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741" y="-279918"/>
              <a:ext cx="658336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03B26EA8-9552-4697-9BF6-6380377D1A2D}"/>
                </a:ext>
              </a:extLst>
            </p:cNvPr>
            <p:cNvSpPr/>
            <p:nvPr/>
          </p:nvSpPr>
          <p:spPr>
            <a:xfrm>
              <a:off x="5343078" y="5722221"/>
              <a:ext cx="21403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Филин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D665FC3-CCC0-4D1D-95E4-F793B4D22DB4}"/>
              </a:ext>
            </a:extLst>
          </p:cNvPr>
          <p:cNvGrpSpPr/>
          <p:nvPr/>
        </p:nvGrpSpPr>
        <p:grpSpPr>
          <a:xfrm>
            <a:off x="9419425" y="3991078"/>
            <a:ext cx="2392286" cy="2957604"/>
            <a:chOff x="9224326" y="3601617"/>
            <a:chExt cx="2195364" cy="31348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44C06E9-547A-4835-9249-F632D778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4326" y="3601617"/>
              <a:ext cx="2195364" cy="2965231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8DFE6C4-7057-4933-B5D4-989BABE7A849}"/>
                </a:ext>
              </a:extLst>
            </p:cNvPr>
            <p:cNvSpPr/>
            <p:nvPr/>
          </p:nvSpPr>
          <p:spPr>
            <a:xfrm>
              <a:off x="9530766" y="5813172"/>
              <a:ext cx="15824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14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D8BAC-7D7E-495E-8D76-32449C98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филин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05B7F-5BE9-462A-93A3-358044B7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57" y="711180"/>
            <a:ext cx="8807701" cy="59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7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0D588-2D7E-4C27-A1B9-1B58F79B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2. «Назови по частям».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Покажи и назови части тела птиц </a:t>
            </a:r>
            <a:r>
              <a:rPr lang="ru-RU" sz="1800" i="1" dirty="0">
                <a:latin typeface="+mn-lt"/>
              </a:rPr>
              <a:t>(туловище, грудка, голова, хвост, клюв, крылья, лапки, глаза, коготки). </a:t>
            </a:r>
            <a:r>
              <a:rPr lang="ru-RU" sz="1800" dirty="0">
                <a:latin typeface="+mn-lt"/>
              </a:rPr>
              <a:t>Запомни их названия.</a:t>
            </a:r>
          </a:p>
        </p:txBody>
      </p:sp>
      <p:pic>
        <p:nvPicPr>
          <p:cNvPr id="5122" name="Picture 2" descr="Лабораторная работа по биологии &amp;quot;Внешнее строение птиц&amp;quot; (7 класс)">
            <a:extLst>
              <a:ext uri="{FF2B5EF4-FFF2-40B4-BE49-F238E27FC236}">
                <a16:creationId xmlns:a16="http://schemas.microsoft.com/office/drawing/2014/main" id="{25E39E7A-ECF0-4061-8F20-7DE034470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5" b="95810" l="10000" r="90000">
                        <a14:foregroundMark x1="59286" y1="53143" x2="67429" y2="60571"/>
                        <a14:foregroundMark x1="43286" y1="84190" x2="42571" y2="88000"/>
                        <a14:foregroundMark x1="41429" y1="89143" x2="34000" y2="89333"/>
                        <a14:foregroundMark x1="34000" y1="89333" x2="33714" y2="89524"/>
                        <a14:foregroundMark x1="43286" y1="89905" x2="48429" y2="93905"/>
                        <a14:foregroundMark x1="37571" y1="94095" x2="33857" y2="95810"/>
                        <a14:foregroundMark x1="31429" y1="92190" x2="30000" y2="92571"/>
                        <a14:foregroundMark x1="53571" y1="89905" x2="54857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12984" r="9841"/>
          <a:stretch/>
        </p:blipFill>
        <p:spPr bwMode="auto">
          <a:xfrm>
            <a:off x="4179136" y="2430077"/>
            <a:ext cx="4103928" cy="33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2275F5-981D-426D-9424-F22ABDB78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5" r="2618"/>
          <a:stretch/>
        </p:blipFill>
        <p:spPr>
          <a:xfrm>
            <a:off x="8729481" y="2827555"/>
            <a:ext cx="3023353" cy="2802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3858D9-3670-40CF-ADCD-6B7FB7012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85" y="2430419"/>
            <a:ext cx="3897213" cy="3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E9D9C4-9796-44C5-AA5F-244AC077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88" y="472686"/>
            <a:ext cx="7978062" cy="665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3. «Узнай птичку». </a:t>
            </a:r>
            <a:r>
              <a:rPr lang="ru-RU" sz="1800" dirty="0"/>
              <a:t>Найди недостающую часть тела птицы по картинкам. Обведи её в кружок. Что это за птица?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BBE279F-B243-44F1-9C6B-B12ACABBC055}"/>
              </a:ext>
            </a:extLst>
          </p:cNvPr>
          <p:cNvGrpSpPr/>
          <p:nvPr/>
        </p:nvGrpSpPr>
        <p:grpSpPr>
          <a:xfrm>
            <a:off x="1212980" y="2976465"/>
            <a:ext cx="2981350" cy="2633094"/>
            <a:chOff x="1545680" y="2836127"/>
            <a:chExt cx="2748750" cy="24008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1FDF82F-3AC9-4673-97B9-C23B97867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5090" y="3926198"/>
              <a:ext cx="1379340" cy="128027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C0334ED-1B6E-49CD-A946-CCD259C6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3159" y="2836127"/>
              <a:ext cx="1394581" cy="121930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43F0321-39FB-4E84-8EA4-0B963E624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680" y="3987163"/>
              <a:ext cx="1386960" cy="1249788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3D8A64-417D-4654-9C60-5F040458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549" y="2485550"/>
            <a:ext cx="1510902" cy="13110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2ED2EB-5284-4C94-B2D1-64509356D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627" y="2444707"/>
            <a:ext cx="1510902" cy="13927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4EF231-2151-45BD-A850-0F0C5AF1F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705" y="2504386"/>
            <a:ext cx="1438955" cy="13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89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E9D9C4-9796-44C5-AA5F-244AC077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88" y="472686"/>
            <a:ext cx="7978062" cy="665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3. «Узнай птичку». </a:t>
            </a:r>
            <a:r>
              <a:rPr lang="ru-RU" sz="1800" dirty="0"/>
              <a:t>Найди недостающую часть тела птицы по картинкам. Обведи её в кружок. Что это за птица?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BBE279F-B243-44F1-9C6B-B12ACABBC055}"/>
              </a:ext>
            </a:extLst>
          </p:cNvPr>
          <p:cNvGrpSpPr/>
          <p:nvPr/>
        </p:nvGrpSpPr>
        <p:grpSpPr>
          <a:xfrm>
            <a:off x="1212980" y="2976465"/>
            <a:ext cx="2981350" cy="2633094"/>
            <a:chOff x="1545680" y="2836127"/>
            <a:chExt cx="2748750" cy="24008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1FDF82F-3AC9-4673-97B9-C23B97867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5090" y="3926198"/>
              <a:ext cx="1379340" cy="128027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C0334ED-1B6E-49CD-A946-CCD259C6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3159" y="2836127"/>
              <a:ext cx="1394581" cy="121930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43F0321-39FB-4E84-8EA4-0B963E624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680" y="3987163"/>
              <a:ext cx="1386960" cy="1249788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3D8A64-417D-4654-9C60-5F040458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549" y="2485550"/>
            <a:ext cx="1510902" cy="13110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2ED2EB-5284-4C94-B2D1-64509356D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627" y="2444707"/>
            <a:ext cx="1510902" cy="13927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4EF231-2151-45BD-A850-0F0C5AF1F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270" y="2894381"/>
            <a:ext cx="1438955" cy="13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26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09573-96A2-4AFD-99F7-D0F6B684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977"/>
            <a:ext cx="10515600" cy="2042409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+mn-lt"/>
              </a:rPr>
              <a:t>4. «Один – много».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Ворона – </a:t>
            </a:r>
            <a:r>
              <a:rPr lang="ru-RU" sz="1800" i="1" dirty="0">
                <a:latin typeface="+mn-lt"/>
              </a:rPr>
              <a:t>вороны- много ворон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голубь – </a:t>
            </a:r>
            <a:r>
              <a:rPr lang="ru-RU" sz="1800" i="1" dirty="0">
                <a:latin typeface="+mn-lt"/>
              </a:rPr>
              <a:t>голуби – много голубей</a:t>
            </a: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6" name="Picture 24" descr="Вороны - умнейшие из птиц | Пикабу">
            <a:extLst>
              <a:ext uri="{FF2B5EF4-FFF2-40B4-BE49-F238E27FC236}">
                <a16:creationId xmlns:a16="http://schemas.microsoft.com/office/drawing/2014/main" id="{9E8455F5-9359-433D-8BA8-5C38ECE5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9961" r="91309">
                        <a14:foregroundMark x1="77352" y1="91276" x2="91309" y2="99600"/>
                        <a14:foregroundMark x1="62695" y1="82533" x2="68623" y2="86069"/>
                        <a14:backgroundMark x1="68750" y1="85867" x2="76855" y2="90667"/>
                        <a14:backgroundMark x1="77441" y1="91467" x2="76074" y2="9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1708260"/>
            <a:ext cx="3431032" cy="25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Ученые выяснили, о чем каркают вороны | moika78.ru - Новости СПб">
            <a:extLst>
              <a:ext uri="{FF2B5EF4-FFF2-40B4-BE49-F238E27FC236}">
                <a16:creationId xmlns:a16="http://schemas.microsoft.com/office/drawing/2014/main" id="{FFAEB4C4-E37B-42B2-A778-6FE1F464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16" y="2008556"/>
            <a:ext cx="3962400" cy="22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Сонник черный ворон к чему снится черный ворон во сне?">
            <a:extLst>
              <a:ext uri="{FF2B5EF4-FFF2-40B4-BE49-F238E27FC236}">
                <a16:creationId xmlns:a16="http://schemas.microsoft.com/office/drawing/2014/main" id="{B43DF939-2F58-40F4-9ACC-9435494F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2125825"/>
            <a:ext cx="4191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Лабораторная работа по биологии &amp;quot;Внешнее строение птиц&amp;quot; (7 класс)">
            <a:extLst>
              <a:ext uri="{FF2B5EF4-FFF2-40B4-BE49-F238E27FC236}">
                <a16:creationId xmlns:a16="http://schemas.microsoft.com/office/drawing/2014/main" id="{AE8F2E60-BB19-4AD6-9CB2-EB8377CFA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5" b="95810" l="10000" r="90000">
                        <a14:foregroundMark x1="59286" y1="53143" x2="67429" y2="60571"/>
                        <a14:foregroundMark x1="43286" y1="84190" x2="42571" y2="88000"/>
                        <a14:foregroundMark x1="41429" y1="89143" x2="34000" y2="89333"/>
                        <a14:foregroundMark x1="34000" y1="89333" x2="33714" y2="89524"/>
                        <a14:foregroundMark x1="43286" y1="89905" x2="48429" y2="93905"/>
                        <a14:foregroundMark x1="37571" y1="94095" x2="33857" y2="95810"/>
                        <a14:foregroundMark x1="31429" y1="92190" x2="30000" y2="92571"/>
                        <a14:foregroundMark x1="53571" y1="89905" x2="54857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12984" r="9841"/>
          <a:stretch/>
        </p:blipFill>
        <p:spPr bwMode="auto">
          <a:xfrm>
            <a:off x="752354" y="4450466"/>
            <a:ext cx="2466521" cy="20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Городские голуби - разносчики заразы. Так ли это? | Культура и стиль жизни  в Германии и Европе | DW | 11.08.2020">
            <a:extLst>
              <a:ext uri="{FF2B5EF4-FFF2-40B4-BE49-F238E27FC236}">
                <a16:creationId xmlns:a16="http://schemas.microsoft.com/office/drawing/2014/main" id="{39DCC4E1-568A-497A-A585-EF103BBE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449758"/>
            <a:ext cx="3962400" cy="22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34B3BC-6887-45F3-AE8E-FC105047D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4699" y="4337949"/>
            <a:ext cx="3353375" cy="25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36700-C963-48F6-B6C8-C8596B3E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+mn-lt"/>
              </a:rPr>
              <a:t>воробей – </a:t>
            </a:r>
            <a:r>
              <a:rPr lang="ru-RU" sz="1800" i="1" dirty="0">
                <a:latin typeface="+mn-lt"/>
              </a:rPr>
              <a:t>воробьи – много воробьёв </a:t>
            </a:r>
            <a:br>
              <a:rPr lang="ru-RU" sz="1800" i="1" dirty="0"/>
            </a:br>
            <a:r>
              <a:rPr lang="ru-RU" sz="1800" dirty="0">
                <a:latin typeface="+mn-lt"/>
              </a:rPr>
              <a:t>синица – </a:t>
            </a:r>
            <a:r>
              <a:rPr lang="ru-RU" sz="1800" i="1" dirty="0">
                <a:latin typeface="+mn-lt"/>
              </a:rPr>
              <a:t>синицы – много синиц</a:t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5A913-B795-43EF-8EF1-541617D0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157961" cy="22194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9882D-464E-4F9A-8A23-DC7255679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041" y="1671638"/>
            <a:ext cx="2735817" cy="2179509"/>
          </a:xfrm>
          <a:prstGeom prst="rect">
            <a:avLst/>
          </a:prstGeom>
        </p:spPr>
      </p:pic>
      <p:pic>
        <p:nvPicPr>
          <p:cNvPr id="8196" name="Picture 4" descr="Твоя воробьиная стая (Ольга Андрющенко) / Стихи.ру">
            <a:extLst>
              <a:ext uri="{FF2B5EF4-FFF2-40B4-BE49-F238E27FC236}">
                <a16:creationId xmlns:a16="http://schemas.microsoft.com/office/drawing/2014/main" id="{AB75A9DF-C371-4A16-B323-9D045B75D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23" y="1661565"/>
            <a:ext cx="4095227" cy="21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4E9B78-AB79-4C4C-A5A2-2B18FA9E5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94" y="4297396"/>
            <a:ext cx="2552882" cy="21954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DE7514-3CE4-49C4-A612-E4AB0DB22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041" y="4184943"/>
            <a:ext cx="2526218" cy="2420384"/>
          </a:xfrm>
          <a:prstGeom prst="rect">
            <a:avLst/>
          </a:prstGeom>
        </p:spPr>
      </p:pic>
      <p:pic>
        <p:nvPicPr>
          <p:cNvPr id="8198" name="Picture 6" descr="Птички | Пикабу">
            <a:extLst>
              <a:ext uri="{FF2B5EF4-FFF2-40B4-BE49-F238E27FC236}">
                <a16:creationId xmlns:a16="http://schemas.microsoft.com/office/drawing/2014/main" id="{0BEAB025-B973-4473-9D22-E2E5420C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44" y="4096006"/>
            <a:ext cx="3248312" cy="25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1148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321</Words>
  <Application>Microsoft Office PowerPoint</Application>
  <PresentationFormat>Широкоэкранный</PresentationFormat>
  <Paragraphs>37</Paragraphs>
  <Slides>18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1. «Назови одним словом». Воробей, синица, сорока, дятел, ворона, голубь, сова, филин – это …(зимующие птицы)</vt:lpstr>
      <vt:lpstr>Презентация PowerPoint</vt:lpstr>
      <vt:lpstr>филин</vt:lpstr>
      <vt:lpstr>2. «Назови по частям». Покажи и назови части тела птиц (туловище, грудка, голова, хвост, клюв, крылья, лапки, глаза, коготки). Запомни их названия.</vt:lpstr>
      <vt:lpstr>Презентация PowerPoint</vt:lpstr>
      <vt:lpstr>Презентация PowerPoint</vt:lpstr>
      <vt:lpstr>4. «Один – много». Ворона – вороны- много ворон голубь – голуби – много голубей  </vt:lpstr>
      <vt:lpstr>воробей – воробьи – много воробьёв  синица – синицы – много синиц </vt:lpstr>
      <vt:lpstr>Презентация PowerPoint</vt:lpstr>
      <vt:lpstr>5. «Назови ласково». Синица – синичка; воробей – воробушек, воробьишко; снегирь – снегирёк, снегирёчек; голубь – голубок, голубка. </vt:lpstr>
      <vt:lpstr>6. «Кто как голос подаёт?» Голубь – воркует   воробей – чирикает ворона – каркает   сорока – стрекочет синица – тенькает     </vt:lpstr>
      <vt:lpstr>7. «1 – 2 – 5» (посчитай).  1  2  5                 дятел               дятла              дятлов                 синица                        синицы              синиц                  сова               совы              сов</vt:lpstr>
      <vt:lpstr>Презентация PowerPoint</vt:lpstr>
      <vt:lpstr>Презентация PowerPoint</vt:lpstr>
      <vt:lpstr>10. «Скажи наоборот».</vt:lpstr>
      <vt:lpstr>11. Выучи стихотворение (по выбору).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Давыдова</dc:creator>
  <cp:lastModifiedBy>Наталья Давыдова</cp:lastModifiedBy>
  <cp:revision>79</cp:revision>
  <dcterms:created xsi:type="dcterms:W3CDTF">2022-01-28T16:50:33Z</dcterms:created>
  <dcterms:modified xsi:type="dcterms:W3CDTF">2023-11-18T10:12:22Z</dcterms:modified>
</cp:coreProperties>
</file>