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2" r:id="rId1"/>
  </p:sldMasterIdLst>
  <p:notesMasterIdLst>
    <p:notesMasterId r:id="rId53"/>
  </p:notesMasterIdLst>
  <p:sldIdLst>
    <p:sldId id="281" r:id="rId2"/>
    <p:sldId id="282" r:id="rId3"/>
    <p:sldId id="259" r:id="rId4"/>
    <p:sldId id="283" r:id="rId5"/>
    <p:sldId id="284" r:id="rId6"/>
    <p:sldId id="286" r:id="rId7"/>
    <p:sldId id="265" r:id="rId8"/>
    <p:sldId id="287" r:id="rId9"/>
    <p:sldId id="266" r:id="rId10"/>
    <p:sldId id="267" r:id="rId11"/>
    <p:sldId id="261" r:id="rId12"/>
    <p:sldId id="268" r:id="rId13"/>
    <p:sldId id="269" r:id="rId14"/>
    <p:sldId id="262" r:id="rId15"/>
    <p:sldId id="270" r:id="rId16"/>
    <p:sldId id="271" r:id="rId17"/>
    <p:sldId id="273" r:id="rId18"/>
    <p:sldId id="272" r:id="rId19"/>
    <p:sldId id="274" r:id="rId20"/>
    <p:sldId id="275" r:id="rId21"/>
    <p:sldId id="288" r:id="rId22"/>
    <p:sldId id="276" r:id="rId23"/>
    <p:sldId id="277" r:id="rId24"/>
    <p:sldId id="278" r:id="rId25"/>
    <p:sldId id="279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299" r:id="rId43"/>
    <p:sldId id="300" r:id="rId44"/>
    <p:sldId id="260" r:id="rId45"/>
    <p:sldId id="263" r:id="rId46"/>
    <p:sldId id="315" r:id="rId47"/>
    <p:sldId id="310" r:id="rId48"/>
    <p:sldId id="311" r:id="rId49"/>
    <p:sldId id="264" r:id="rId50"/>
    <p:sldId id="313" r:id="rId51"/>
    <p:sldId id="31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4" autoAdjust="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Бабушки и дедушки по материнской линии</c:v>
                </c:pt>
                <c:pt idx="1">
                  <c:v>Бабушки и дедушки по отцовской линии</c:v>
                </c:pt>
                <c:pt idx="2">
                  <c:v>Прабабушки и прадедушки по материнской линии</c:v>
                </c:pt>
                <c:pt idx="3">
                  <c:v>Прабабушки и прадедушки по отцовской линии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65</c:v>
                </c:pt>
                <c:pt idx="2">
                  <c:v>74</c:v>
                </c:pt>
                <c:pt idx="3">
                  <c:v>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Бабушки и дедушки по материнской линии</c:v>
                </c:pt>
                <c:pt idx="1">
                  <c:v>Бабушки и дедушки по отцовской линии</c:v>
                </c:pt>
                <c:pt idx="2">
                  <c:v>Прабабушки и прадедушки по материнской линии</c:v>
                </c:pt>
                <c:pt idx="3">
                  <c:v>Прабабушки и прадедушки по отцовской линии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63</c:v>
                </c:pt>
                <c:pt idx="1">
                  <c:v>61</c:v>
                </c:pt>
                <c:pt idx="2">
                  <c:v>73</c:v>
                </c:pt>
                <c:pt idx="3">
                  <c:v>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Бабушки и дедушки по материнской линии</c:v>
                </c:pt>
                <c:pt idx="1">
                  <c:v>Бабушки и дедушки по отцовской линии</c:v>
                </c:pt>
                <c:pt idx="2">
                  <c:v>Прабабушки и прадедушки по материнской линии</c:v>
                </c:pt>
                <c:pt idx="3">
                  <c:v>Прабабушки и прадедушки по отцовской линии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61</c:v>
                </c:pt>
                <c:pt idx="3">
                  <c:v>90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Бабушки и дедушки по материнской линии</c:v>
                </c:pt>
                <c:pt idx="1">
                  <c:v>Бабушки и дедушки по отцовской линии</c:v>
                </c:pt>
                <c:pt idx="2">
                  <c:v>Прабабушки и прадедушки по материнской линии</c:v>
                </c:pt>
                <c:pt idx="3">
                  <c:v>Прабабушки и прадедушки по отцовской линии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2">
                  <c:v>61</c:v>
                </c:pt>
                <c:pt idx="3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6918016"/>
        <c:axId val="186919552"/>
        <c:axId val="0"/>
      </c:bar3DChart>
      <c:catAx>
        <c:axId val="186918016"/>
        <c:scaling>
          <c:orientation val="minMax"/>
        </c:scaling>
        <c:delete val="0"/>
        <c:axPos val="b"/>
        <c:majorTickMark val="out"/>
        <c:minorTickMark val="none"/>
        <c:tickLblPos val="nextTo"/>
        <c:crossAx val="186919552"/>
        <c:crosses val="autoZero"/>
        <c:auto val="1"/>
        <c:lblAlgn val="ctr"/>
        <c:lblOffset val="100"/>
        <c:noMultiLvlLbl val="0"/>
      </c:catAx>
      <c:valAx>
        <c:axId val="18691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918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Бабушки и дедушки по материнской линии</c:v>
                </c:pt>
                <c:pt idx="1">
                  <c:v>Бабушки и дедушки по отцовской линии</c:v>
                </c:pt>
                <c:pt idx="2">
                  <c:v>Прабабушки и прадедушки со стороны мамы</c:v>
                </c:pt>
                <c:pt idx="3">
                  <c:v>Прабабушки и прадедушки со стороны отца</c:v>
                </c:pt>
                <c:pt idx="4">
                  <c:v>Прапрабабушки и прапрадедушки со стороны матери</c:v>
                </c:pt>
                <c:pt idx="5">
                  <c:v>Прапрабабушки и прапрадедушки со стороны отца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62</c:v>
                </c:pt>
                <c:pt idx="1">
                  <c:v>57</c:v>
                </c:pt>
                <c:pt idx="2">
                  <c:v>72</c:v>
                </c:pt>
                <c:pt idx="3">
                  <c:v>87</c:v>
                </c:pt>
                <c:pt idx="4">
                  <c:v>81</c:v>
                </c:pt>
                <c:pt idx="5">
                  <c:v>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Бабушки и дедушки по материнской линии</c:v>
                </c:pt>
                <c:pt idx="1">
                  <c:v>Бабушки и дедушки по отцовской линии</c:v>
                </c:pt>
                <c:pt idx="2">
                  <c:v>Прабабушки и прадедушки со стороны мамы</c:v>
                </c:pt>
                <c:pt idx="3">
                  <c:v>Прабабушки и прадедушки со стороны отца</c:v>
                </c:pt>
                <c:pt idx="4">
                  <c:v>Прапрабабушки и прапрадедушки со стороны матери</c:v>
                </c:pt>
                <c:pt idx="5">
                  <c:v>Прапрабабушки и прапрадедушки со стороны отца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58</c:v>
                </c:pt>
                <c:pt idx="1">
                  <c:v>65</c:v>
                </c:pt>
                <c:pt idx="2">
                  <c:v>66</c:v>
                </c:pt>
                <c:pt idx="3">
                  <c:v>73</c:v>
                </c:pt>
                <c:pt idx="4">
                  <c:v>49</c:v>
                </c:pt>
                <c:pt idx="5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6945920"/>
        <c:axId val="186947456"/>
        <c:axId val="0"/>
      </c:bar3DChart>
      <c:catAx>
        <c:axId val="186945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86947456"/>
        <c:crosses val="autoZero"/>
        <c:auto val="1"/>
        <c:lblAlgn val="ctr"/>
        <c:lblOffset val="100"/>
        <c:noMultiLvlLbl val="0"/>
      </c:catAx>
      <c:valAx>
        <c:axId val="186947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945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22.04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28.37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34.06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30.11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23.88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25.95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25.71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19.77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23.67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24.83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28.36</c:v>
                </c:pt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23.38</c:v>
                </c:pt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Мозговой марии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151104"/>
        <c:axId val="187152640"/>
      </c:barChart>
      <c:catAx>
        <c:axId val="187151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87152640"/>
        <c:crosses val="autoZero"/>
        <c:auto val="1"/>
        <c:lblAlgn val="ctr"/>
        <c:lblOffset val="100"/>
        <c:noMultiLvlLbl val="0"/>
      </c:catAx>
      <c:valAx>
        <c:axId val="187152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151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30.35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27.68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37.46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23.87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22.86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29.41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25.71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19.53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20.81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27.17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25.71</c:v>
                </c:pt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23.43</c:v>
                </c:pt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ИМТ родословной Молодых Марии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  <c:pt idx="0">
                  <c:v>24.97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0984960"/>
        <c:axId val="190986496"/>
      </c:barChart>
      <c:catAx>
        <c:axId val="190984960"/>
        <c:scaling>
          <c:orientation val="minMax"/>
        </c:scaling>
        <c:delete val="0"/>
        <c:axPos val="b"/>
        <c:majorTickMark val="out"/>
        <c:minorTickMark val="none"/>
        <c:tickLblPos val="nextTo"/>
        <c:crossAx val="190986496"/>
        <c:crosses val="autoZero"/>
        <c:auto val="1"/>
        <c:lblAlgn val="ctr"/>
        <c:lblOffset val="100"/>
        <c:noMultiLvlLbl val="0"/>
      </c:catAx>
      <c:valAx>
        <c:axId val="190986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98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56D22-09FC-4572-9908-0296834E2DF5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345F3-E55F-4A5C-BF92-0F26182A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97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1400" b="0" i="0" dirty="0" smtClean="0">
                <a:solidFill>
                  <a:srgbClr val="333333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Нет человека, который не задумывался бы о старости, о смерти. Это вечная тема для размышлений и лучших умов человечества, и самых обычных людей. Ученые пытаются найти универсальные причины механизма старения, нащупать пути управления этими процессами. Многие вопросы так и остаются открытыми, на некоторые из них нашелся ответ совсем недавно.</a:t>
            </a:r>
            <a:endParaRPr lang="ru-RU" sz="1400" b="0" i="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1400" b="0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345F3-E55F-4A5C-BF92-0F26182A9B2B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2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345F3-E55F-4A5C-BF92-0F26182A9B2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65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3000" y="260648"/>
            <a:ext cx="6813376" cy="1110634"/>
          </a:xfrm>
        </p:spPr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 smtClean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 smtClean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 smtClean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600" b="0" dirty="0" smtClean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600" b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МУНИЦИПАЛЬНОЕ </a:t>
            </a:r>
            <a:r>
              <a:rPr lang="ru-RU" altLang="ru-RU" sz="1600" b="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ОБЩЕОБРАЗОВАТЕЛЬНОЕ УЧРЕЖДЕНИЕ- </a:t>
            </a:r>
            <a:endParaRPr lang="ru-RU" altLang="ru-RU" sz="16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600" b="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СРЕДНЯЯ ОБЩЕОБРАЗОВАТЕЛЬНАЯ ШКОЛА № 36 Г.БЕЛГОРОДА</a:t>
            </a:r>
            <a:endParaRPr lang="ru-RU" altLang="ru-RU" sz="16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187624" y="908720"/>
            <a:ext cx="6871937" cy="1656184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endParaRPr lang="ru-RU" alt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alt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ИССЛЕДОВАТЕЛЬСКАЯ РАБОТА</a:t>
            </a:r>
          </a:p>
          <a:p>
            <a:pPr marL="45720" indent="0" algn="ctr">
              <a:buNone/>
            </a:pPr>
            <a:r>
              <a:rPr lang="ru-RU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От чего зависит продолжительность жизни?</a:t>
            </a:r>
            <a:endParaRPr lang="ru-RU" alt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altLang="ru-RU" dirty="0">
              <a:ea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004048" y="2636912"/>
            <a:ext cx="3346704" cy="3528392"/>
          </a:xfrm>
        </p:spPr>
        <p:txBody>
          <a:bodyPr>
            <a:normAutofit/>
          </a:bodyPr>
          <a:lstStyle/>
          <a:p>
            <a:r>
              <a:rPr lang="ru-RU" altLang="ru-RU" dirty="0" smtClean="0">
                <a:latin typeface="Calibri" pitchFamily="34" charset="0"/>
              </a:rPr>
              <a:t>Выполнили:</a:t>
            </a:r>
          </a:p>
          <a:p>
            <a:pPr marL="45720" indent="0">
              <a:buNone/>
            </a:pPr>
            <a:r>
              <a:rPr lang="ru-RU" altLang="ru-RU" dirty="0" smtClean="0">
                <a:latin typeface="Calibri" pitchFamily="34" charset="0"/>
              </a:rPr>
              <a:t>Ученики 4 </a:t>
            </a:r>
            <a:r>
              <a:rPr lang="ru-RU" altLang="ru-RU" dirty="0">
                <a:latin typeface="Calibri" pitchFamily="34" charset="0"/>
              </a:rPr>
              <a:t>«Б» класса </a:t>
            </a:r>
          </a:p>
          <a:p>
            <a:r>
              <a:rPr lang="ru-RU" altLang="ru-RU" sz="2400" b="1" dirty="0" smtClean="0">
                <a:latin typeface="Calibri" pitchFamily="34" charset="0"/>
              </a:rPr>
              <a:t>Мозговая Мария</a:t>
            </a:r>
          </a:p>
          <a:p>
            <a:r>
              <a:rPr lang="ru-RU" altLang="ru-RU" sz="2400" b="1" dirty="0" smtClean="0">
                <a:latin typeface="Calibri" pitchFamily="34" charset="0"/>
              </a:rPr>
              <a:t>Молодых </a:t>
            </a:r>
            <a:r>
              <a:rPr lang="ru-RU" altLang="ru-RU" sz="2400" b="1" dirty="0" err="1" smtClean="0">
                <a:latin typeface="Calibri" pitchFamily="34" charset="0"/>
              </a:rPr>
              <a:t>мария</a:t>
            </a:r>
            <a:endParaRPr lang="ru-RU" altLang="ru-RU" sz="2400" b="1" dirty="0">
              <a:latin typeface="Calibri" pitchFamily="34" charset="0"/>
            </a:endParaRPr>
          </a:p>
          <a:p>
            <a:r>
              <a:rPr lang="ru-RU" altLang="ru-RU" dirty="0" smtClean="0">
                <a:latin typeface="Calibri" pitchFamily="34" charset="0"/>
              </a:rPr>
              <a:t>Руководитель</a:t>
            </a:r>
            <a:r>
              <a:rPr lang="ru-RU" altLang="ru-RU" dirty="0">
                <a:latin typeface="Calibri" pitchFamily="34" charset="0"/>
              </a:rPr>
              <a:t>:</a:t>
            </a:r>
          </a:p>
          <a:p>
            <a:pPr marL="45720" indent="0">
              <a:buNone/>
            </a:pPr>
            <a:r>
              <a:rPr lang="ru-RU" altLang="ru-RU" dirty="0">
                <a:latin typeface="Calibri" pitchFamily="34" charset="0"/>
              </a:rPr>
              <a:t>Учитель </a:t>
            </a:r>
            <a:r>
              <a:rPr lang="ru-RU" altLang="ru-RU" dirty="0" smtClean="0">
                <a:latin typeface="Calibri" pitchFamily="34" charset="0"/>
              </a:rPr>
              <a:t>начальных классов</a:t>
            </a:r>
            <a:endParaRPr lang="ru-RU" altLang="ru-RU" dirty="0">
              <a:latin typeface="Calibri" pitchFamily="34" charset="0"/>
            </a:endParaRPr>
          </a:p>
          <a:p>
            <a:r>
              <a:rPr lang="ru-RU" altLang="ru-RU" sz="2400" b="1" dirty="0" smtClean="0">
                <a:latin typeface="Calibri" pitchFamily="34" charset="0"/>
              </a:rPr>
              <a:t>Вторникова Инга Евгеньевна</a:t>
            </a:r>
            <a:endParaRPr lang="ru-RU" altLang="ru-RU" sz="2400" b="1" dirty="0">
              <a:latin typeface="Calibri" pitchFamily="34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6093296"/>
            <a:ext cx="6512511" cy="42292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/>
              <a:t>Белгород, 2023 год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9" y="2708920"/>
            <a:ext cx="3298825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7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17232"/>
            <a:ext cx="8784976" cy="1143000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Предполагаемая продолжительность жизни </a:t>
            </a:r>
            <a:r>
              <a:rPr lang="ru-RU" sz="24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Марии, </a:t>
            </a:r>
            <a:r>
              <a:rPr lang="ru-RU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согласно родословному древу </a:t>
            </a:r>
            <a:r>
              <a:rPr lang="ru-RU" sz="24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её </a:t>
            </a:r>
            <a:r>
              <a:rPr lang="ru-RU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семьи, </a:t>
            </a:r>
            <a:r>
              <a:rPr lang="ru-RU" sz="3200" dirty="0">
                <a:solidFill>
                  <a:srgbClr val="FF0000"/>
                </a:solidFill>
              </a:rPr>
              <a:t>71 </a:t>
            </a:r>
            <a:r>
              <a:rPr lang="ru-RU" sz="2800" dirty="0">
                <a:solidFill>
                  <a:srgbClr val="FF0000"/>
                </a:solidFill>
              </a:rPr>
              <a:t>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864096"/>
          </a:xfrm>
        </p:spPr>
        <p:txBody>
          <a:bodyPr>
            <a:normAutofit/>
          </a:bodyPr>
          <a:lstStyle/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dirty="0">
                <a:solidFill>
                  <a:srgbClr val="FF0000"/>
                </a:solidFill>
              </a:rPr>
              <a:t>Продолжительность жизни </a:t>
            </a:r>
            <a:r>
              <a:rPr lang="ru-RU" dirty="0" smtClean="0">
                <a:solidFill>
                  <a:srgbClr val="FF0000"/>
                </a:solidFill>
              </a:rPr>
              <a:t>трёх </a:t>
            </a:r>
            <a:r>
              <a:rPr lang="ru-RU" dirty="0">
                <a:solidFill>
                  <a:srgbClr val="FF0000"/>
                </a:solidFill>
              </a:rPr>
              <a:t>поколений </a:t>
            </a:r>
            <a:r>
              <a:rPr lang="ru-RU" dirty="0" smtClean="0">
                <a:solidFill>
                  <a:srgbClr val="FF0000"/>
                </a:solidFill>
              </a:rPr>
              <a:t>Молодых Марии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13808851"/>
              </p:ext>
            </p:extLst>
          </p:nvPr>
        </p:nvGraphicFramePr>
        <p:xfrm>
          <a:off x="179512" y="980728"/>
          <a:ext cx="88569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47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157192"/>
            <a:ext cx="6512511" cy="1150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Рост человека влияет на продолжительность его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4554"/>
            <a:ext cx="72008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4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23928" y="731520"/>
            <a:ext cx="4320480" cy="564980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Коммуна </a:t>
            </a:r>
            <a:r>
              <a:rPr lang="ru-RU" dirty="0" err="1" smtClean="0">
                <a:solidFill>
                  <a:srgbClr val="404040"/>
                </a:solidFill>
                <a:latin typeface="Helmet"/>
              </a:rPr>
              <a:t>Виллагранде</a:t>
            </a:r>
            <a:r>
              <a:rPr lang="ru-RU" dirty="0" smtClean="0">
                <a:solidFill>
                  <a:srgbClr val="404040"/>
                </a:solidFill>
                <a:latin typeface="Helmet"/>
              </a:rPr>
              <a:t> - </a:t>
            </a:r>
            <a:r>
              <a:rPr lang="ru-RU" dirty="0" err="1" smtClean="0">
                <a:solidFill>
                  <a:srgbClr val="404040"/>
                </a:solidFill>
                <a:latin typeface="Helmet"/>
              </a:rPr>
              <a:t>Стризайли</a:t>
            </a:r>
            <a:r>
              <a:rPr lang="ru-RU" dirty="0" smtClean="0">
                <a:solidFill>
                  <a:srgbClr val="404040"/>
                </a:solidFill>
                <a:latin typeface="Helmet"/>
              </a:rPr>
              <a:t> </a:t>
            </a:r>
            <a:r>
              <a:rPr lang="ru-RU" dirty="0">
                <a:solidFill>
                  <a:srgbClr val="404040"/>
                </a:solidFill>
                <a:latin typeface="Helmet"/>
              </a:rPr>
              <a:t>на острове Сардиния известна тем, что там проживает самое большое число европейцев, которым перевалило за сто лет.</a:t>
            </a:r>
          </a:p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Такое долголетие можно объяснить действием многих факторов (в том числе средиземноморской кухни и активной общественной жизни). Но одна из причин, возможно, кроется в том, что люди там живут преимущественно низкорослые – средний рост мужчины самого старшего поколения составляет около 160 см.</a:t>
            </a:r>
          </a:p>
          <a:p>
            <a:endParaRPr lang="ru-RU" dirty="0"/>
          </a:p>
        </p:txBody>
      </p:sp>
      <p:pic>
        <p:nvPicPr>
          <p:cNvPr id="1026" name="Picture 2" descr="http://img.7ya.ru/pub/img/17800/464810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21945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Удивительно. Более здоровые дети обычно вырастают более высокими – на этом основании логично было бы считать рост хорошим показателем общего физического развития.</a:t>
            </a:r>
          </a:p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Но если принять во внимание другие факторы, такие как питание и здравоохранение, получается, что более высокие люди тяжелее переносят старение.</a:t>
            </a:r>
          </a:p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К примеру, чем крупнее человек, тем больше у него в организме клеток, что повышает риск развития мутаций, которые могут вызывать рак.</a:t>
            </a:r>
          </a:p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Кроме того, тело большего размера сжигает больше энергии, что приводит к накапливанию токсичных продуктов жизнедеятельности, отрицательно влияющих на общее самочувствие.</a:t>
            </a:r>
          </a:p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Результатом такого воздействия может стать сокращение продолжительности жизни. Так, среди долгожителей Сардинии наиболее рослые жили примерно на два года меньше, чем их невысокие соседи.</a:t>
            </a:r>
          </a:p>
          <a:p>
            <a:pPr fontAlgn="base"/>
            <a:r>
              <a:rPr lang="ru-RU" dirty="0">
                <a:solidFill>
                  <a:srgbClr val="404040"/>
                </a:solidFill>
                <a:latin typeface="Helmet"/>
              </a:rPr>
              <a:t>Еще одно исследование, в котором приняли участие 1,3 млн испанцев, показало, что каждый дополнительный сантиметр уменьшает продолжительность жизни на 0,7 года.</a:t>
            </a:r>
          </a:p>
          <a:p>
            <a:pPr fontAlgn="base"/>
            <a:r>
              <a:rPr lang="ru-RU" i="1" dirty="0">
                <a:solidFill>
                  <a:srgbClr val="FF0000"/>
                </a:solidFill>
                <a:latin typeface="inherit"/>
              </a:rPr>
              <a:t>Вердикт: Низкий рост – залог долгой жизни.</a:t>
            </a:r>
            <a:endParaRPr lang="ru-RU" dirty="0">
              <a:solidFill>
                <a:srgbClr val="FF0000"/>
              </a:solidFill>
              <a:latin typeface="Helme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8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4078" y="197118"/>
            <a:ext cx="7418362" cy="186373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Средний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рост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женщин поколения </a:t>
            </a:r>
            <a:r>
              <a:rPr lang="ru-RU" sz="2000" dirty="0" smtClean="0">
                <a:solidFill>
                  <a:srgbClr val="FF0000"/>
                </a:solidFill>
                <a:latin typeface="Helmet"/>
              </a:rPr>
              <a:t>Мозговой Марии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составляет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около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169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см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.</a:t>
            </a:r>
          </a:p>
          <a:p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 Следовательно, 9 см * (- 0,7) года = - 6,3 года</a:t>
            </a:r>
          </a:p>
          <a:p>
            <a:r>
              <a:rPr lang="ru-RU" sz="2000" dirty="0">
                <a:solidFill>
                  <a:srgbClr val="404040"/>
                </a:solidFill>
                <a:latin typeface="Helmet"/>
              </a:rPr>
              <a:t>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71 – 6,3 = </a:t>
            </a:r>
            <a:r>
              <a:rPr lang="ru-RU" sz="2800" dirty="0" smtClean="0">
                <a:solidFill>
                  <a:srgbClr val="FF0000"/>
                </a:solidFill>
                <a:latin typeface="Helmet"/>
              </a:rPr>
              <a:t>64,7 года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02377"/>
            <a:ext cx="6624736" cy="440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8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476672"/>
            <a:ext cx="6885384" cy="2016224"/>
          </a:xfrm>
        </p:spPr>
        <p:txBody>
          <a:bodyPr>
            <a:normAutofit/>
          </a:bodyPr>
          <a:lstStyle/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2000" dirty="0">
                <a:solidFill>
                  <a:srgbClr val="404040"/>
                </a:solidFill>
                <a:latin typeface="Helmet"/>
              </a:rPr>
              <a:t>Средний рост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женщин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поколения </a:t>
            </a:r>
            <a:r>
              <a:rPr lang="ru-RU" sz="2000" dirty="0" smtClean="0">
                <a:solidFill>
                  <a:srgbClr val="FF0000"/>
                </a:solidFill>
                <a:latin typeface="Helmet"/>
              </a:rPr>
              <a:t>Молодых Марии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составляет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около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170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см.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2000" dirty="0">
                <a:solidFill>
                  <a:srgbClr val="404040"/>
                </a:solidFill>
                <a:latin typeface="Helmet"/>
              </a:rPr>
              <a:t> Следовательно,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10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см *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(- 0,7)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года = -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7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года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2000" dirty="0">
                <a:solidFill>
                  <a:srgbClr val="404040"/>
                </a:solidFill>
                <a:latin typeface="Helmet"/>
              </a:rPr>
              <a:t> 71 – </a:t>
            </a:r>
            <a:r>
              <a:rPr lang="ru-RU" sz="2000" dirty="0" smtClean="0">
                <a:solidFill>
                  <a:srgbClr val="404040"/>
                </a:solidFill>
                <a:latin typeface="Helmet"/>
              </a:rPr>
              <a:t>7 </a:t>
            </a:r>
            <a:r>
              <a:rPr lang="ru-RU" sz="2000" dirty="0">
                <a:solidFill>
                  <a:srgbClr val="404040"/>
                </a:solidFill>
                <a:latin typeface="Helmet"/>
              </a:rPr>
              <a:t>= </a:t>
            </a:r>
            <a:r>
              <a:rPr lang="ru-RU" sz="2800" dirty="0" smtClean="0">
                <a:solidFill>
                  <a:srgbClr val="FF0000"/>
                </a:solidFill>
                <a:latin typeface="Helmet"/>
              </a:rPr>
              <a:t>64 </a:t>
            </a:r>
            <a:r>
              <a:rPr lang="ru-RU" sz="2800" dirty="0">
                <a:solidFill>
                  <a:srgbClr val="FF0000"/>
                </a:solidFill>
                <a:latin typeface="Helmet"/>
              </a:rPr>
              <a:t>года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5256584" cy="39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7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869160"/>
            <a:ext cx="7694240" cy="1793136"/>
          </a:xfrm>
        </p:spPr>
        <p:txBody>
          <a:bodyPr/>
          <a:lstStyle/>
          <a:p>
            <a:pPr algn="l"/>
            <a:r>
              <a:rPr lang="ru-RU" dirty="0" smtClean="0"/>
              <a:t>Продолжительность жизни зависит от веса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12" y="101198"/>
            <a:ext cx="6636419" cy="437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9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Эксперименты на животных показали, что крысы с выраженным избытком массы тела живут в 2 раза меньше обычного. Впрочем и без всяких экспериментов ясно, что в меру худощавые люди живут дольше других. Вспомним, как выглядят люди дожившие до 90, 100 и более лет?! Они всегда худощавы. Вспомним, как выглядят животные в природе?! Все животные стройны, а часто и поджары. И мы - люди, не рассчитаны природой на избыток массы тела и, тем более, явную полноту.</a:t>
            </a:r>
          </a:p>
          <a:p>
            <a:endParaRPr lang="ru-RU" dirty="0"/>
          </a:p>
          <a:p>
            <a:r>
              <a:rPr lang="ru-RU" dirty="0"/>
              <a:t>Итак</a:t>
            </a:r>
            <a:r>
              <a:rPr lang="ru-RU" dirty="0">
                <a:solidFill>
                  <a:srgbClr val="FF0000"/>
                </a:solidFill>
              </a:rPr>
              <a:t>, чем меньше индекс массы тела, тем дольше жизнь</a:t>
            </a:r>
            <a:r>
              <a:rPr lang="ru-RU" dirty="0"/>
              <a:t>. В то же время сильное истощение, видимо, также не будет способствовать долголетию.</a:t>
            </a:r>
          </a:p>
          <a:p>
            <a:pPr marL="45720" indent="0">
              <a:buNone/>
            </a:pPr>
            <a:endParaRPr lang="ru-RU" dirty="0"/>
          </a:p>
          <a:p>
            <a:r>
              <a:rPr lang="ru-RU" dirty="0"/>
              <a:t>Так каким же должен быть идеальный вес?</a:t>
            </a:r>
          </a:p>
          <a:p>
            <a:r>
              <a:rPr lang="ru-RU" dirty="0"/>
              <a:t>На сегодняшний день самой точной формулой идеального веса считается – формула </a:t>
            </a:r>
            <a:r>
              <a:rPr lang="ru-RU" dirty="0" err="1"/>
              <a:t>Кетеле</a:t>
            </a:r>
            <a:r>
              <a:rPr lang="ru-RU" dirty="0"/>
              <a:t>, больше известная, как ИМТ (Индекс Массы Тела).</a:t>
            </a:r>
          </a:p>
          <a:p>
            <a:endParaRPr lang="ru-RU" dirty="0"/>
          </a:p>
          <a:p>
            <a:r>
              <a:rPr lang="ru-RU" dirty="0"/>
              <a:t>ИМТ = вес (кг) / рост (м) в </a:t>
            </a:r>
            <a:r>
              <a:rPr lang="ru-RU" dirty="0" smtClean="0"/>
              <a:t>квадрате</a:t>
            </a:r>
          </a:p>
          <a:p>
            <a:r>
              <a:rPr lang="ru-RU" sz="3800" dirty="0" smtClean="0">
                <a:solidFill>
                  <a:srgbClr val="FF0000"/>
                </a:solidFill>
              </a:rPr>
              <a:t>ИМТ Марии Мозговой </a:t>
            </a:r>
            <a:r>
              <a:rPr lang="ru-RU" sz="3800" dirty="0" smtClean="0"/>
              <a:t>= 41: 2,1025 = 19,5</a:t>
            </a:r>
          </a:p>
          <a:p>
            <a:r>
              <a:rPr lang="ru-RU" sz="3800" dirty="0" smtClean="0">
                <a:solidFill>
                  <a:srgbClr val="FF0000"/>
                </a:solidFill>
              </a:rPr>
              <a:t>ИМТ Марии Молодых </a:t>
            </a:r>
            <a:r>
              <a:rPr lang="ru-RU" sz="3800" dirty="0" smtClean="0"/>
              <a:t>= 43: 2,1025 = 20,5</a:t>
            </a:r>
            <a:endParaRPr lang="ru-RU" sz="3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208912" cy="341756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Статистические данные, полученные на большом количестве наблюдений, свидетельствуют, что у лиц с </a:t>
            </a:r>
            <a:r>
              <a:rPr lang="ru-RU" dirty="0">
                <a:solidFill>
                  <a:srgbClr val="FF0000"/>
                </a:solidFill>
              </a:rPr>
              <a:t>индексом ИМТ выходящим за цифры 20 - 25 </a:t>
            </a:r>
            <a:r>
              <a:rPr lang="ru-RU" dirty="0"/>
              <a:t>(в любую сторону), частота инфарктов, инсультов, онкологических заболеваний и т.п. значительно больше, чем у лиц с идеальным индексом массы. Словом, избыточная масса тела вредна, но считается, что и слишком большой дефицит массы тела также несёт ущерб здоровью.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6696744" cy="394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6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372168"/>
            <a:ext cx="7550224" cy="1143000"/>
          </a:xfrm>
          <a:effectLst/>
        </p:spPr>
        <p:txBody>
          <a:bodyPr/>
          <a:lstStyle/>
          <a:p>
            <a:pPr algn="l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 8 из 14 членов семьи Мозговой Марии ИМТ выходит за пределы 20-25, следовательно можно предположить, что у Марии есть генетическая предрасположенность к ожирению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70018849"/>
              </p:ext>
            </p:extLst>
          </p:nvPr>
        </p:nvGraphicFramePr>
        <p:xfrm>
          <a:off x="251520" y="731838"/>
          <a:ext cx="8424936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03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8136904" cy="56498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ru-RU" b="1" dirty="0">
                <a:latin typeface="Calibri" pitchFamily="34" charset="0"/>
              </a:rPr>
              <a:t>Проблема </a:t>
            </a:r>
            <a:r>
              <a:rPr lang="ru-RU" b="1" dirty="0" smtClean="0">
                <a:latin typeface="Calibri" pitchFamily="34" charset="0"/>
              </a:rPr>
              <a:t>исследования: </a:t>
            </a:r>
            <a:r>
              <a:rPr lang="ru-RU" dirty="0" smtClean="0"/>
              <a:t>Изредка </a:t>
            </a:r>
            <a:r>
              <a:rPr lang="ru-RU" dirty="0"/>
              <a:t>встречаются люди, к которым неприменимы обычные законы и правила — они могут обходиться без сна, не заражаются опасными инфекциями во время самых страшных эпидемий. Однако нет человека, который неподвластен старению. Все живое стареет, разрушается и погибает. И даже неживая природа: здания, камни, мосты и дороги — тоже постепенно ветшают и приходят в негодность. Очевидно, что старение — это некий обязательный процесс, общий для живой и неживой природы</a:t>
            </a:r>
            <a:r>
              <a:rPr lang="ru-RU" dirty="0" smtClean="0"/>
              <a:t>. Если это так, то  сколько отведено каждому и нас? </a:t>
            </a:r>
            <a:endParaRPr lang="ru-RU" dirty="0"/>
          </a:p>
          <a:p>
            <a:pPr>
              <a:defRPr/>
            </a:pPr>
            <a:endParaRPr lang="ru-RU" dirty="0">
              <a:latin typeface="Calibri" pitchFamily="34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>
                <a:latin typeface="Calibri" pitchFamily="34" charset="0"/>
              </a:rPr>
              <a:t>Решение данной проблемы является </a:t>
            </a:r>
            <a:r>
              <a:rPr lang="ru-RU" b="1" dirty="0">
                <a:latin typeface="Calibri" pitchFamily="34" charset="0"/>
              </a:rPr>
              <a:t>целью</a:t>
            </a:r>
            <a:r>
              <a:rPr lang="ru-RU" dirty="0">
                <a:latin typeface="Calibri" pitchFamily="34" charset="0"/>
              </a:rPr>
              <a:t> нашего </a:t>
            </a:r>
            <a:r>
              <a:rPr lang="ru-RU" dirty="0" smtClean="0">
                <a:latin typeface="Calibri" pitchFamily="34" charset="0"/>
              </a:rPr>
              <a:t>исследования: «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Попробовать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определить предполагаемый срок своей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жизни»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45720" indent="0">
              <a:buNone/>
              <a:defRPr/>
            </a:pPr>
            <a:endParaRPr lang="ru-RU" b="1" dirty="0">
              <a:latin typeface="Calibri" pitchFamily="34" charset="0"/>
            </a:endParaRPr>
          </a:p>
          <a:p>
            <a:pPr>
              <a:defRPr/>
            </a:pPr>
            <a:r>
              <a:rPr lang="ru-RU" b="1" dirty="0">
                <a:latin typeface="Calibri" pitchFamily="34" charset="0"/>
              </a:rPr>
              <a:t>Объект исследования: </a:t>
            </a:r>
            <a:r>
              <a:rPr lang="ru-RU" dirty="0" smtClean="0">
                <a:latin typeface="Calibri" pitchFamily="34" charset="0"/>
              </a:rPr>
              <a:t>человек</a:t>
            </a:r>
            <a:endParaRPr lang="ru-RU" dirty="0">
              <a:latin typeface="Calibri" pitchFamily="34" charset="0"/>
            </a:endParaRPr>
          </a:p>
          <a:p>
            <a:pPr>
              <a:defRPr/>
            </a:pPr>
            <a:endParaRPr lang="ru-RU" b="1" dirty="0">
              <a:latin typeface="Calibri" pitchFamily="34" charset="0"/>
            </a:endParaRPr>
          </a:p>
          <a:p>
            <a:pPr>
              <a:defRPr/>
            </a:pPr>
            <a:r>
              <a:rPr lang="ru-RU" b="1" dirty="0">
                <a:latin typeface="Calibri" pitchFamily="34" charset="0"/>
              </a:rPr>
              <a:t>Предмет исследования: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</a:rPr>
              <a:t>причины, влияющие на продолжительность жизни человека</a:t>
            </a:r>
            <a:endParaRPr lang="ru-RU" dirty="0"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8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72168"/>
            <a:ext cx="8280919" cy="2009160"/>
          </a:xfrm>
        </p:spPr>
        <p:txBody>
          <a:bodyPr/>
          <a:lstStyle/>
          <a:p>
            <a:pPr algn="l"/>
            <a:r>
              <a:rPr lang="ru-RU" sz="2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 </a:t>
            </a:r>
            <a:r>
              <a:rPr lang="ru-RU" sz="2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7 </a:t>
            </a:r>
            <a:r>
              <a:rPr lang="ru-RU" sz="2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из 14 членов семьи </a:t>
            </a:r>
            <a:r>
              <a:rPr lang="ru-RU" sz="2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Молодых Марии </a:t>
            </a:r>
            <a:r>
              <a:rPr lang="ru-RU" sz="2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ИМТ выходит за пределы 20-25, следовательно можно предположить, что у </a:t>
            </a:r>
            <a:r>
              <a:rPr lang="ru-RU" sz="2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Марии </a:t>
            </a:r>
            <a:r>
              <a:rPr lang="ru-RU" sz="2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есть генетическая предрасположенность к </a:t>
            </a:r>
            <a:r>
              <a:rPr lang="ru-RU" sz="2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ожирению.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90708159"/>
              </p:ext>
            </p:extLst>
          </p:nvPr>
        </p:nvGraphicFramePr>
        <p:xfrm>
          <a:off x="539552" y="731838"/>
          <a:ext cx="8136904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88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424936" cy="3474720"/>
          </a:xfrm>
        </p:spPr>
        <p:txBody>
          <a:bodyPr/>
          <a:lstStyle/>
          <a:p>
            <a:r>
              <a:rPr lang="ru-RU" dirty="0" smtClean="0"/>
              <a:t>Встаёт вопрос, как быть? Есть или не есть?</a:t>
            </a:r>
          </a:p>
          <a:p>
            <a:r>
              <a:rPr lang="ru-RU" dirty="0" smtClean="0"/>
              <a:t>Ответом на этот вопрос может служить история жизни целого племени долгожителей.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78"/>
            <a:ext cx="5400600" cy="432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6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72168"/>
            <a:ext cx="5832649" cy="2153176"/>
          </a:xfrm>
        </p:spPr>
        <p:txBody>
          <a:bodyPr/>
          <a:lstStyle/>
          <a:p>
            <a:pPr algn="ctr"/>
            <a:r>
              <a:rPr lang="ru-RU" sz="4400" dirty="0" smtClean="0"/>
              <a:t>Тайна долголетия племени </a:t>
            </a:r>
            <a:r>
              <a:rPr lang="ru-RU" sz="4400" dirty="0" err="1" smtClean="0"/>
              <a:t>Хунза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28184" y="404664"/>
            <a:ext cx="2736304" cy="61206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ahoma"/>
              </a:rPr>
              <a:t>Территория их проживания изолирована от всего мира горами. Люди этого племени доживают в среднем до 120 лет, причем в возрасте 100 лет они еще работают в поле, ходят в горы. 40-летние женщины выглядят как юные девушки, в 60 лет они еще молодо выглядят и очень активны. Рожать детей женщины способны и в 65 лет. Народ этот очень малочисленный (всего 15 тыс. чел.)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/>
            </a:r>
            <a:br>
              <a:rPr lang="ru-RU" dirty="0">
                <a:solidFill>
                  <a:srgbClr val="000000"/>
                </a:solidFill>
                <a:latin typeface="Tahoma"/>
              </a:rPr>
            </a:br>
            <a:r>
              <a:rPr lang="ru-RU" dirty="0">
                <a:solidFill>
                  <a:srgbClr val="000000"/>
                </a:solidFill>
                <a:latin typeface="Tahoma"/>
              </a:rPr>
              <a:t/>
            </a:r>
            <a:br>
              <a:rPr lang="ru-RU" dirty="0">
                <a:solidFill>
                  <a:srgbClr val="000000"/>
                </a:solidFill>
                <a:latin typeface="Tahoma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752528" cy="6408712"/>
          </a:xfrm>
        </p:spPr>
        <p:txBody>
          <a:bodyPr>
            <a:normAutofit fontScale="92500"/>
          </a:bodyPr>
          <a:lstStyle/>
          <a:p>
            <a:r>
              <a:rPr lang="ru-RU" dirty="0"/>
              <a:t>Долгое время считалось, что необычные эффекты долговечности племя </a:t>
            </a:r>
            <a:r>
              <a:rPr lang="ru-RU" dirty="0" err="1"/>
              <a:t>хунза</a:t>
            </a:r>
            <a:r>
              <a:rPr lang="ru-RU" dirty="0"/>
              <a:t> имеют благодаря генетическим факторам.</a:t>
            </a:r>
          </a:p>
          <a:p>
            <a:r>
              <a:rPr lang="ru-RU" dirty="0" err="1"/>
              <a:t>Хунзы</a:t>
            </a:r>
            <a:r>
              <a:rPr lang="ru-RU" dirty="0"/>
              <a:t> - здоровые </a:t>
            </a:r>
            <a:r>
              <a:rPr lang="ru-RU" dirty="0" err="1"/>
              <a:t>долгожителиТем</a:t>
            </a:r>
            <a:r>
              <a:rPr lang="ru-RU" dirty="0"/>
              <a:t> не менее, исследования показали, что экологические факторы играют более важную роль, чем наследственность. Эти факторы включают в себя:</a:t>
            </a:r>
          </a:p>
          <a:p>
            <a:r>
              <a:rPr lang="ru-RU" dirty="0"/>
              <a:t>диета, которая основывается, прежде всего, на продуктах растительного </a:t>
            </a:r>
            <a:r>
              <a:rPr lang="ru-RU" dirty="0" smtClean="0"/>
              <a:t>происхождения</a:t>
            </a:r>
          </a:p>
          <a:p>
            <a:r>
              <a:rPr lang="ru-RU" dirty="0" smtClean="0"/>
              <a:t>Пост во время «голодной весны» до 3 месяцев</a:t>
            </a:r>
            <a:endParaRPr lang="ru-RU" dirty="0"/>
          </a:p>
          <a:p>
            <a:r>
              <a:rPr lang="ru-RU" dirty="0"/>
              <a:t>простой и естественный образ жизни с большим количеством физической активности.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32004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6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280920" cy="446449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Arial"/>
              </a:rPr>
              <a:t>Главные принципы питания племени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Хунза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возведенные в ранг культа, следующие: </a:t>
            </a:r>
            <a:endParaRPr lang="ru-RU" dirty="0" smtClean="0">
              <a:solidFill>
                <a:schemeClr val="tx1"/>
              </a:solidFill>
              <a:latin typeface="Arial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/>
              </a:rPr>
              <a:t>Можно </a:t>
            </a:r>
            <a:r>
              <a:rPr lang="ru-RU" dirty="0">
                <a:solidFill>
                  <a:schemeClr val="tx1"/>
                </a:solidFill>
                <a:latin typeface="Arial"/>
              </a:rPr>
              <a:t>употреблять мясо лишь по религиозным праздникам, которое готовят сразу, не заготавливая для длительного хранения. </a:t>
            </a:r>
            <a:endParaRPr lang="ru-RU" dirty="0" smtClean="0">
              <a:solidFill>
                <a:schemeClr val="tx1"/>
              </a:solidFill>
              <a:latin typeface="Arial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/>
              </a:rPr>
              <a:t>Хлеб </a:t>
            </a:r>
            <a:r>
              <a:rPr lang="ru-RU" dirty="0">
                <a:solidFill>
                  <a:schemeClr val="tx1"/>
                </a:solidFill>
                <a:latin typeface="Arial"/>
              </a:rPr>
              <a:t>в меню используется только черный. Мука для выпекания черного хлеба берется грубого помола. Зерновые культуры употребляются часто в пророщенном виде. </a:t>
            </a:r>
            <a:endParaRPr lang="ru-RU" dirty="0" smtClean="0">
              <a:solidFill>
                <a:schemeClr val="tx1"/>
              </a:solidFill>
              <a:latin typeface="Arial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/>
              </a:rPr>
              <a:t>Очень </a:t>
            </a:r>
            <a:r>
              <a:rPr lang="ru-RU" dirty="0">
                <a:solidFill>
                  <a:schemeClr val="tx1"/>
                </a:solidFill>
                <a:latin typeface="Arial"/>
              </a:rPr>
              <a:t>редко в меню включается свежее молоко и молочные продукты. </a:t>
            </a:r>
            <a:endParaRPr lang="ru-RU" dirty="0" smtClean="0">
              <a:solidFill>
                <a:schemeClr val="tx1"/>
              </a:solidFill>
              <a:latin typeface="Arial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/>
              </a:rPr>
              <a:t>Алкогольные </a:t>
            </a:r>
            <a:r>
              <a:rPr lang="ru-RU" dirty="0">
                <a:solidFill>
                  <a:schemeClr val="tx1"/>
                </a:solidFill>
                <a:latin typeface="Arial"/>
              </a:rPr>
              <a:t>напитки запрещены. Исключение составляет только домашнее виноградное вино. Пить данное вино необходимо крайне редко. </a:t>
            </a:r>
            <a:endParaRPr lang="ru-RU" dirty="0" smtClean="0">
              <a:solidFill>
                <a:schemeClr val="tx1"/>
              </a:solidFill>
              <a:latin typeface="Arial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/>
              </a:rPr>
              <a:t>Овощи </a:t>
            </a:r>
            <a:r>
              <a:rPr lang="ru-RU" dirty="0">
                <a:solidFill>
                  <a:schemeClr val="tx1"/>
                </a:solidFill>
                <a:latin typeface="Arial"/>
              </a:rPr>
              <a:t>необходимо употреблять в сыром виде или тушенном. Основная часть меню должна включать только свежие фрукты. Нельзя из них варить компоты или варенья! </a:t>
            </a:r>
            <a:endParaRPr lang="ru-RU" dirty="0" smtClean="0">
              <a:solidFill>
                <a:schemeClr val="tx1"/>
              </a:solidFill>
              <a:latin typeface="Arial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/>
              </a:rPr>
              <a:t>Самый </a:t>
            </a:r>
            <a:r>
              <a:rPr lang="ru-RU" dirty="0">
                <a:solidFill>
                  <a:schemeClr val="tx1"/>
                </a:solidFill>
                <a:latin typeface="Arial"/>
              </a:rPr>
              <a:t>главный и уважаемый фрукт племени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Хунза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– абрикос. У коренных жителей племени существует даже поговорка: «Женщина племени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Хунза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не пойдет за своим милым туда, где нет абрикос».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59" y="4149080"/>
            <a:ext cx="6121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79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836712"/>
            <a:ext cx="3390528" cy="24482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Но, главное, геронтологи </a:t>
            </a:r>
            <a:r>
              <a:rPr lang="ru-RU" dirty="0"/>
              <a:t>уверены, что уменьшение потребления пищи на 30% может увеличить продолжительность жизни до 10</a:t>
            </a:r>
            <a:r>
              <a:rPr lang="ru-RU" dirty="0" smtClean="0"/>
              <a:t>%.</a:t>
            </a:r>
          </a:p>
          <a:p>
            <a:pPr algn="r"/>
            <a:endParaRPr lang="ru-RU" dirty="0"/>
          </a:p>
          <a:p>
            <a:pPr algn="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292080" y="2996952"/>
            <a:ext cx="3388660" cy="3157991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Следовательно, если питаться качественной пищей, но в умеренном количестве, то продолжительность жизни девочек составит: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71 год + 10 % = </a:t>
            </a:r>
            <a:r>
              <a:rPr lang="en-US" sz="2400" dirty="0">
                <a:solidFill>
                  <a:srgbClr val="FF0000"/>
                </a:solidFill>
              </a:rPr>
              <a:t>~</a:t>
            </a:r>
            <a:r>
              <a:rPr lang="ru-RU" sz="2400" dirty="0" smtClean="0">
                <a:solidFill>
                  <a:srgbClr val="FF0000"/>
                </a:solidFill>
              </a:rPr>
              <a:t>78 лет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1" y="836712"/>
            <a:ext cx="475252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4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4104456" cy="1839493"/>
          </a:xfrm>
        </p:spPr>
        <p:txBody>
          <a:bodyPr/>
          <a:lstStyle/>
          <a:p>
            <a:r>
              <a:rPr lang="ru-RU" dirty="0"/>
              <a:t>Продолжительность жизни зависит от </a:t>
            </a:r>
            <a:r>
              <a:rPr lang="ru-RU" dirty="0" smtClean="0"/>
              <a:t>двигательной активности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429000"/>
            <a:ext cx="3460668" cy="213951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Тайна долголетия племени </a:t>
            </a:r>
            <a:r>
              <a:rPr lang="ru-RU" sz="4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Тубу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86" y="620688"/>
            <a:ext cx="3795238" cy="527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713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240944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ahoma"/>
              </a:rPr>
              <a:t>Известно, что продолжительность жизни представителей племени </a:t>
            </a:r>
            <a:r>
              <a:rPr lang="ru-RU" dirty="0" smtClean="0">
                <a:solidFill>
                  <a:schemeClr val="tx1"/>
                </a:solidFill>
                <a:latin typeface="tahoma"/>
              </a:rPr>
              <a:t>Тубу </a:t>
            </a:r>
            <a:r>
              <a:rPr lang="ru-RU" dirty="0">
                <a:solidFill>
                  <a:schemeClr val="tx1"/>
                </a:solidFill>
                <a:latin typeface="tahoma"/>
              </a:rPr>
              <a:t>одна из самых высоких в мире, при этом смертность младенцев самая низкая в Африке, и члены этого племени обладают поразительно здоровыми зубами до самой старости.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472608" cy="338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744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533456" cy="356157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00FF"/>
                </a:solidFill>
                <a:latin typeface="tahoma"/>
              </a:rPr>
              <a:t>Европейцы поражаются их рациону: утром они пьют отвары из трав и кореньев, в обед съедают горсть проса с маисовым маслом или, допустим, с кокосовым соусом, а вечером - несколько фиников. И так изо дня в день. Но их выносливость не знает границ.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 </a:t>
            </a:r>
            <a:endParaRPr lang="ru-RU" dirty="0" smtClean="0">
              <a:solidFill>
                <a:srgbClr val="111111"/>
              </a:solidFill>
              <a:latin typeface="tahoma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tahoma"/>
              </a:rPr>
              <a:t>Однажды 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к тубу прибыла экспедиция на джипах, члены которой решились сопровождать тубу-кочевников. Так те проделали пешком за один день 90-километровый путь. Европейцы, сопровождавшие их на машинах, валились от усталости, не могли держать руль в руках, а аборигены все шли и шли, даже не запыхавшись. И это когда в тени температура составляла 45 градусов (кстати, самой тени там просто нечему отбрасывать).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62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04664"/>
            <a:ext cx="5544616" cy="633670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Мы задались вопросом, почему же так?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/>
              <a:t>Оказывается, учёные пришли к выводу</a:t>
            </a:r>
            <a:r>
              <a:rPr lang="ru-RU" sz="2400" dirty="0" smtClean="0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что продолжительность жизни сильно зависит от длины </a:t>
            </a:r>
            <a:r>
              <a:rPr lang="ru-RU" sz="2400" dirty="0" err="1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теломеров</a:t>
            </a:r>
            <a:r>
              <a:rPr lang="ru-RU" sz="2400" dirty="0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, расположенных на концах хромосом в клетках. </a:t>
            </a:r>
            <a:r>
              <a:rPr lang="ru-RU" sz="2400" dirty="0" err="1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Теломеры</a:t>
            </a:r>
            <a:r>
              <a:rPr lang="ru-RU" sz="2400" dirty="0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 замедляют старение, предотвращая изнашиваемость и слипание хромосом, и изменения генетического кода. Хотя люди, которые делали больше физических упражнений, как правило, были здоровее, наиболее важным фактором для удлинения </a:t>
            </a:r>
            <a:r>
              <a:rPr lang="ru-RU" sz="2400" dirty="0" err="1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теломеров</a:t>
            </a:r>
            <a:r>
              <a:rPr lang="ru-RU" sz="2400" dirty="0">
                <a:solidFill>
                  <a:srgbClr val="2C2C2C"/>
                </a:solidFill>
                <a:latin typeface="Arial"/>
                <a:ea typeface="Times New Roman"/>
                <a:cs typeface="Times New Roman"/>
              </a:rPr>
              <a:t> оказалось то, сколько времени участник проводил сидя. </a:t>
            </a:r>
            <a:endParaRPr lang="ru-RU" sz="2400" dirty="0" smtClean="0">
              <a:solidFill>
                <a:srgbClr val="2C2C2C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Чем </a:t>
            </a:r>
            <a:r>
              <a:rPr lang="ru-RU" sz="24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меньше человек сидел, тем длиннее были его </a:t>
            </a:r>
            <a:r>
              <a:rPr lang="ru-RU" sz="2400" dirty="0" err="1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теломеры</a:t>
            </a:r>
            <a:r>
              <a:rPr lang="ru-RU" sz="24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 и, соответственно, выше шансы прожить дольше</a:t>
            </a:r>
            <a:r>
              <a:rPr lang="ru-RU" sz="24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2800" dirty="0">
              <a:solidFill>
                <a:srgbClr val="FF0000"/>
              </a:solidFill>
              <a:latin typeface="Cambria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316835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06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957392" cy="3633584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Гипотеза исследования: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выяснить, возможно ли прожить до 100 лет, мы сможем, если: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1.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Выясним причину феномена долгожителей.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2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Изучим различные теории старения.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65" y="3140968"/>
            <a:ext cx="6147593" cy="345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5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4941168"/>
            <a:ext cx="7776864" cy="1672513"/>
          </a:xfrm>
        </p:spPr>
        <p:txBody>
          <a:bodyPr>
            <a:normAutofit/>
          </a:bodyPr>
          <a:lstStyle/>
          <a:p>
            <a:r>
              <a:rPr lang="ru-RU" sz="2000" dirty="0"/>
              <a:t>Осознав значимость </a:t>
            </a:r>
            <a:r>
              <a:rPr lang="ru-RU" sz="2000" dirty="0" smtClean="0"/>
              <a:t> двигательной активности, мы теперь с удовольствием занимаемся за конторками.</a:t>
            </a:r>
            <a:endParaRPr lang="ru-RU" dirty="0" smtClean="0"/>
          </a:p>
          <a:p>
            <a:pPr lvl="6"/>
            <a:r>
              <a:rPr lang="ru-RU" sz="3200" dirty="0" smtClean="0">
                <a:solidFill>
                  <a:srgbClr val="FF0000"/>
                </a:solidFill>
              </a:rPr>
              <a:t>«Движение – жизнь»</a:t>
            </a:r>
          </a:p>
          <a:p>
            <a:endParaRPr lang="ru-RU" sz="4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048672" cy="453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667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064896" cy="284149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Отсюда вытекает ещё один общебиологический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закон: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старение меньше всего поражает и позже всего захватывает тот орган, который больше всего работает.</a:t>
            </a:r>
            <a:endParaRPr lang="ru-RU" sz="1800" dirty="0">
              <a:solidFill>
                <a:srgbClr val="FF0000"/>
              </a:solidFill>
              <a:latin typeface="Cambr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Тогда можем ли мы заставить головной мозг работать больше, чтобы таким путем задержать, “отсрочить” его старение?</a:t>
            </a:r>
            <a:endParaRPr lang="ru-RU" sz="1800" dirty="0">
              <a:latin typeface="Cambria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680520" cy="291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785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992888" cy="347472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Да, можем. Всякая работа, требующая участия мозга, улучшает, укрепляет его функции. В результате его деятельность усиливается. Исследования последнего времени убедительно показывают, что у людей пожилого возраста, головной мозг которых находится в активном состоянии, не снижаются умственные способности, имеющие решающее значение для, жизни человека.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 физически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и эмоционально здоровых людей развитие интеллекта (отдельных наиболее важных сторон) может продолжаться даже после 80 лет.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2320379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705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941168"/>
            <a:ext cx="7920880" cy="1656184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Такие люди часто говорят: </a:t>
            </a:r>
          </a:p>
          <a:p>
            <a:pPr marL="45720" indent="0">
              <a:buNone/>
            </a:pPr>
            <a:r>
              <a:rPr lang="ru-RU" sz="3600" dirty="0" smtClean="0"/>
              <a:t>«Я не знаю, я не умею, у меня не получится»</a:t>
            </a:r>
            <a:endParaRPr lang="ru-RU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09" y="476672"/>
            <a:ext cx="43120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697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26288" cy="1937152"/>
          </a:xfrm>
        </p:spPr>
        <p:txBody>
          <a:bodyPr/>
          <a:lstStyle/>
          <a:p>
            <a:pPr algn="l"/>
            <a:r>
              <a:rPr lang="ru-RU" dirty="0">
                <a:effectLst/>
              </a:rPr>
              <a:t>Пульс - здоровье, продолжительность жизни, старение и бессмертие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83768" y="3284984"/>
            <a:ext cx="6400800" cy="3474720"/>
          </a:xfrm>
        </p:spPr>
        <p:txBody>
          <a:bodyPr/>
          <a:lstStyle/>
          <a:p>
            <a:r>
              <a:rPr lang="ru-RU" dirty="0"/>
              <a:t>  </a:t>
            </a:r>
            <a:r>
              <a:rPr lang="ru-RU" dirty="0">
                <a:solidFill>
                  <a:srgbClr val="FF0000"/>
                </a:solidFill>
              </a:rPr>
              <a:t> Пульс </a:t>
            </a:r>
            <a:r>
              <a:rPr lang="ru-RU" dirty="0"/>
              <a:t>(</a:t>
            </a:r>
            <a:r>
              <a:rPr lang="ru-RU" dirty="0" err="1"/>
              <a:t>pulse</a:t>
            </a:r>
            <a:r>
              <a:rPr lang="ru-RU" dirty="0"/>
              <a:t>) это толчки в кровеносных сосудах от ударов нашего сердца, а размер и характер работы, от них, как от главного маятника зависит вся наша жизнь, определяют продолжительность жизни, здоровье, старение и бессмертие. </a:t>
            </a:r>
          </a:p>
        </p:txBody>
      </p:sp>
    </p:spTree>
    <p:extLst>
      <p:ext uri="{BB962C8B-B14F-4D97-AF65-F5344CB8AC3E}">
        <p14:creationId xmlns:p14="http://schemas.microsoft.com/office/powerpoint/2010/main" val="541705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4752528" cy="5505792"/>
          </a:xfrm>
        </p:spPr>
        <p:txBody>
          <a:bodyPr/>
          <a:lstStyle/>
          <a:p>
            <a:r>
              <a:rPr lang="ru-RU" dirty="0"/>
              <a:t>Частота пульса и размер сердца, дают скорость жизни, ее продолжительность и старение. Сердце живых организмов, совершенные и точные механизмы времени и измерители скорости жизни. Уникальные точность, возможности сердца люди, тысячи лет, пытались воспроизвести в виде водяных, песочных или механических часов.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800100"/>
            <a:ext cx="3253023" cy="493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846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   Пульс </a:t>
            </a:r>
            <a:r>
              <a:rPr lang="ru-RU" dirty="0" err="1"/>
              <a:t>калибри</a:t>
            </a:r>
            <a:r>
              <a:rPr lang="ru-RU" dirty="0"/>
              <a:t> в полете к примеру составляет 1 200 ударов в минуту, в покое 500 ударов, а в </a:t>
            </a:r>
            <a:r>
              <a:rPr lang="ru-RU" dirty="0" err="1"/>
              <a:t>оцепинении</a:t>
            </a:r>
            <a:r>
              <a:rPr lang="ru-RU" dirty="0"/>
              <a:t> всего 50 ударов. А пульс крокодила в норме </a:t>
            </a:r>
            <a:r>
              <a:rPr lang="ru-RU" dirty="0" err="1"/>
              <a:t>сотавляет</a:t>
            </a:r>
            <a:r>
              <a:rPr lang="ru-RU" dirty="0"/>
              <a:t> 25-40 ударов в минуту, а в состоянии оцепенения 1-5 ударов в зависимости от массы. </a:t>
            </a:r>
            <a:r>
              <a:rPr lang="ru-RU" dirty="0" err="1"/>
              <a:t>Калибри</a:t>
            </a:r>
            <a:r>
              <a:rPr lang="ru-RU" dirty="0"/>
              <a:t> живут 1 - 2 года, некоторые виды до 9 лет, крокодилы 5 - 8 лет, некоторые виды могут прожить до 100 лет, а киты живут 30 - 50 лет, некоторые виды китов до 200 лет и более.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91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9119"/>
            <a:ext cx="29337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818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208912" cy="5721816"/>
          </a:xfrm>
        </p:spPr>
        <p:txBody>
          <a:bodyPr>
            <a:normAutofit/>
          </a:bodyPr>
          <a:lstStyle/>
          <a:p>
            <a:r>
              <a:rPr lang="ru-RU" dirty="0"/>
              <a:t>Человек конечно не мог обходится без пищи месяцы и тем более год, как крокодил, но реакция и адаптация, тоже могут </a:t>
            </a:r>
            <a:r>
              <a:rPr lang="ru-RU" dirty="0" smtClean="0"/>
              <a:t>меняется </a:t>
            </a:r>
            <a:r>
              <a:rPr lang="ru-RU" dirty="0"/>
              <a:t>в широких пределах, как и колебания пульса при этом. Так при охлаждении пульс замедляется, а при выполнении работы или болезни резко возрастает. Чем сильнее эти колебания тем обычно выше глубина тонуса организма и уровень обмена</a:t>
            </a:r>
            <a:r>
              <a:rPr lang="ru-RU" dirty="0" smtClean="0"/>
              <a:t>.</a:t>
            </a:r>
          </a:p>
          <a:p>
            <a:r>
              <a:rPr lang="ru-RU" dirty="0"/>
              <a:t>Итак, чем экономичнее обменные процессы, тем меньшее количество ударов делает сердце человека за единицу времени, тем больше продолжительность жизни. </a:t>
            </a:r>
            <a:r>
              <a:rPr lang="ru-RU" dirty="0" smtClean="0"/>
              <a:t>Так как наша цель </a:t>
            </a:r>
            <a:r>
              <a:rPr lang="ru-RU" dirty="0"/>
              <a:t>- продление жизни, то необходимо следить за эффективностью процесса, а именно за показателями пульса.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20766"/>
            <a:ext cx="4176464" cy="223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404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533456" cy="55057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Мы проанализировали частоту пульса в зависимости от времени дня, температуры, положения тела и пришли к выводу, что:</a:t>
            </a:r>
          </a:p>
          <a:p>
            <a:r>
              <a:rPr lang="ru-RU" dirty="0"/>
              <a:t>самые низкие значения пульса наблюдаются ранним утром и поздним </a:t>
            </a:r>
            <a:r>
              <a:rPr lang="ru-RU" dirty="0" smtClean="0"/>
              <a:t>вечером;</a:t>
            </a:r>
          </a:p>
          <a:p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положении лёжа пульс ниже, чем в положении сидя и тем более </a:t>
            </a:r>
            <a:r>
              <a:rPr lang="ru-RU" dirty="0" smtClean="0"/>
              <a:t>стоя;</a:t>
            </a:r>
          </a:p>
          <a:p>
            <a:r>
              <a:rPr lang="ru-RU" dirty="0"/>
              <a:t>ч</a:t>
            </a:r>
            <a:r>
              <a:rPr lang="ru-RU" dirty="0" smtClean="0"/>
              <a:t>ем ниже температура тела, тем ниже пульс;</a:t>
            </a:r>
          </a:p>
          <a:p>
            <a:r>
              <a:rPr lang="ru-RU" dirty="0"/>
              <a:t>с</a:t>
            </a:r>
            <a:r>
              <a:rPr lang="ru-RU" dirty="0" smtClean="0"/>
              <a:t> увеличением физической нагрузки повышается и пульс.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Вывод: </a:t>
            </a:r>
            <a:r>
              <a:rPr lang="ru-RU" dirty="0" smtClean="0"/>
              <a:t>Замеряя </a:t>
            </a:r>
            <a:r>
              <a:rPr lang="ru-RU" dirty="0"/>
              <a:t>свой пульс в различных по самочувствию состояниях, человек сможет научиться различать качество своего пульса, узнавать о тревожных сигналах в состоянии </a:t>
            </a:r>
            <a:r>
              <a:rPr lang="ru-RU" dirty="0" smtClean="0"/>
              <a:t>здоровья и прожить в среднем до </a:t>
            </a:r>
            <a:r>
              <a:rPr lang="ru-RU" sz="2800" dirty="0" smtClean="0">
                <a:solidFill>
                  <a:srgbClr val="FF0000"/>
                </a:solidFill>
              </a:rPr>
              <a:t>80 лет.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8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80920" cy="1143000"/>
          </a:xfrm>
        </p:spPr>
        <p:txBody>
          <a:bodyPr/>
          <a:lstStyle/>
          <a:p>
            <a:pPr algn="l"/>
            <a:r>
              <a:rPr lang="ru-RU" dirty="0" smtClean="0"/>
              <a:t>Сон – путь к долголетию.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6400800" cy="4353664"/>
          </a:xfrm>
        </p:spPr>
        <p:txBody>
          <a:bodyPr>
            <a:normAutofit/>
          </a:bodyPr>
          <a:lstStyle/>
          <a:p>
            <a:r>
              <a:rPr lang="ru-RU" dirty="0"/>
              <a:t>В природе животные впадают в оцепенение и длительный сон, найдя полную </a:t>
            </a:r>
            <a:r>
              <a:rPr lang="ru-RU" dirty="0" smtClean="0"/>
              <a:t>безопасность</a:t>
            </a:r>
            <a:r>
              <a:rPr lang="ru-RU" dirty="0"/>
              <a:t>, стабильные и комфортные условия, глубоко в земле или на потолке пещер и вдали от действия солнца. В крайнем случае за счет тени высоко на дереве, обеспечивая организму предельную расслабленность и прототип необходимой биохимии, снижая пульс.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00538"/>
            <a:ext cx="3411463" cy="22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30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632848" cy="5721816"/>
          </a:xfrm>
        </p:spPr>
        <p:txBody>
          <a:bodyPr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Задачи исследования: 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1. Изучить </a:t>
            </a:r>
            <a:r>
              <a:rPr lang="ru-RU" dirty="0" smtClean="0"/>
              <a:t>родословное древо своей семьи.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2. Выяснить, </a:t>
            </a:r>
            <a:r>
              <a:rPr lang="ru-RU" dirty="0" smtClean="0"/>
              <a:t>какие теории выдвигают учёные в вопросе изучения причин долголетия.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3. Изучить особенности </a:t>
            </a:r>
            <a:r>
              <a:rPr lang="ru-RU" dirty="0" smtClean="0"/>
              <a:t>рассматриваемых теории.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4. Выявить </a:t>
            </a:r>
            <a:r>
              <a:rPr lang="ru-RU" dirty="0" smtClean="0"/>
              <a:t>значимые, на наш взгляд, причины старения.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mtClean="0"/>
              <a:t>5. </a:t>
            </a:r>
            <a:r>
              <a:rPr lang="ru-RU" dirty="0" smtClean="0"/>
              <a:t>Вычислить свою продолжительность жизни,  опираясь на рассматриваемые теории.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Методы </a:t>
            </a:r>
            <a:r>
              <a:rPr lang="ru-RU" b="1" dirty="0" smtClean="0"/>
              <a:t>исследования: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1. Теоретический анализ проблемы (изучение литературы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и  </a:t>
            </a:r>
            <a:r>
              <a:rPr lang="ru-RU" dirty="0"/>
              <a:t>других источников информации</a:t>
            </a:r>
            <a:r>
              <a:rPr lang="ru-RU" dirty="0" smtClean="0"/>
              <a:t>).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2. Анализ, обобщение и систематизация полученной информации.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5301208" cy="5505792"/>
          </a:xfrm>
        </p:spPr>
        <p:txBody>
          <a:bodyPr>
            <a:normAutofit/>
          </a:bodyPr>
          <a:lstStyle/>
          <a:p>
            <a:r>
              <a:rPr lang="ru-RU" dirty="0"/>
              <a:t>Самое интересное, иногда люди в некоторых ситуациях тоже впадают в длительный сон и даже в оцепенение переставая стариться, известны многочисленные случаи </a:t>
            </a:r>
            <a:r>
              <a:rPr lang="ru-RU" dirty="0" smtClean="0"/>
              <a:t>летаргического </a:t>
            </a:r>
            <a:r>
              <a:rPr lang="ru-RU" dirty="0"/>
              <a:t>сна и даже случай оцепенения. </a:t>
            </a:r>
            <a:r>
              <a:rPr lang="ru-RU" dirty="0" err="1" smtClean="0"/>
              <a:t>Хамбо</a:t>
            </a:r>
            <a:r>
              <a:rPr lang="ru-RU" dirty="0" smtClean="0"/>
              <a:t> </a:t>
            </a:r>
            <a:r>
              <a:rPr lang="ru-RU" dirty="0"/>
              <a:t>лама  вошел  в это состояние в 1927 году, по завещанию которого в 2002 году его вытащили из могилы, когда ему было 160 лет и он дышал, </a:t>
            </a:r>
            <a:r>
              <a:rPr lang="ru-RU" dirty="0" smtClean="0"/>
              <a:t>сердце </a:t>
            </a:r>
            <a:r>
              <a:rPr lang="ru-RU" dirty="0"/>
              <a:t>билось с частотой 2 удара в минуту, а биологический возраст по оценкам ученых составлял 75 лет.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268760"/>
            <a:ext cx="188276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035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Конечно же это не выход - впадать в оцепенение для того, чтобы дольше прожить, но ежедневный полноценный сон каждый из нас может себе позволить.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688632" cy="402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31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22232" cy="1143000"/>
          </a:xfrm>
        </p:spPr>
        <p:txBody>
          <a:bodyPr/>
          <a:lstStyle/>
          <a:p>
            <a:pPr algn="l"/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Продолжительность жизни зависит от уровня жизни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2420888"/>
            <a:ext cx="4248472" cy="3888432"/>
          </a:xfrm>
        </p:spPr>
        <p:txBody>
          <a:bodyPr>
            <a:normAutofit/>
          </a:bodyPr>
          <a:lstStyle/>
          <a:p>
            <a:r>
              <a:rPr lang="ru-RU" dirty="0"/>
              <a:t>Под уровнем жизни понимают уровень материального положения, возможность получения квалифицированной медицинской помощи, хорошие жилищные и санитарно-гигиенические условия, оптимальные условия труда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925491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6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136904" cy="5721816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Поэтому, экономически развитые страны, такие как Япония, Канада, Швейцария, Швеция, Германия, Франция имеют высокую продолжительность жизни среди их граждан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/>
              <a:t>На сегодняшний день средняя продолжительность жизни россиян составляет лишь </a:t>
            </a:r>
            <a:r>
              <a:rPr lang="ru-RU" dirty="0" smtClean="0"/>
              <a:t>73,4 </a:t>
            </a:r>
            <a:r>
              <a:rPr lang="ru-RU" dirty="0"/>
              <a:t>лет, продолжительность жизни </a:t>
            </a:r>
            <a:r>
              <a:rPr lang="ru-RU" dirty="0" smtClean="0">
                <a:solidFill>
                  <a:srgbClr val="FF0000"/>
                </a:solidFill>
              </a:rPr>
              <a:t>женщин</a:t>
            </a:r>
            <a:r>
              <a:rPr lang="ru-RU" dirty="0" smtClean="0"/>
              <a:t> </a:t>
            </a:r>
            <a:r>
              <a:rPr lang="ru-RU" dirty="0"/>
              <a:t>в России – </a:t>
            </a:r>
            <a:r>
              <a:rPr lang="ru-RU" sz="2000" dirty="0" smtClean="0">
                <a:solidFill>
                  <a:srgbClr val="FF0000"/>
                </a:solidFill>
              </a:rPr>
              <a:t>72,5лет</a:t>
            </a:r>
            <a:r>
              <a:rPr lang="ru-RU" sz="2000" dirty="0" smtClean="0"/>
              <a:t>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2000" dirty="0" smtClean="0"/>
              <a:t>Для сравнения: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 smtClean="0"/>
              <a:t>В Японии – 84 года.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 smtClean="0"/>
              <a:t>В Германии – 83,2 года.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 smtClean="0"/>
              <a:t>В Швеции – 85 лет.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 smtClean="0"/>
              <a:t>В Великобритании – 83 года.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dirty="0" smtClean="0"/>
              <a:t>Во Франции – 82,59 лет.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97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068960"/>
            <a:ext cx="8280920" cy="36004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Про </a:t>
            </a:r>
            <a:r>
              <a:rPr lang="ru-RU" dirty="0"/>
              <a:t>то, что в соответствии со знаком Зодиака каждый человек склонен к различным заболеваниям, уже многие знают. Зная свою предрасположенность к той или иной болезни по гороскопу можно заранее провести профилактику заболеваний и защитить свой организм от опасных болезней. Но еще более интересные статистические данные обнародовали недавно сотрудники Центра астрологических учений США, исследовавшие зависимость продолжительности жизни человека и его принадлежность к знаку Зодиака. Они собрали и расписали по дате рождения и смерти более 60 000 людей, которые жили в разных концах мира. Информацию они брали из домовых и церковных книг, энциклопедий и даже с надгробных плит. Каково же было их удивление, когда компьютер, проверив 5000 первых дат, выдал четкую взаимосвязь между продолжительностью жизни и датой рождения. Дальнейшее исследования только подтвердили полученные данные.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3107499" cy="256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6206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Продолжительность жизни по </a:t>
            </a:r>
            <a:r>
              <a:rPr lang="ru-RU" sz="3600" dirty="0" smtClean="0"/>
              <a:t>гороскопу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300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640960" cy="648072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Мозговая Мария – овен по гороскопу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Овны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в среднем живут до </a:t>
            </a:r>
            <a:r>
              <a:rPr lang="ru-RU" sz="24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79 лет.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Все Овны ранимы эмоционально из-за нервного типа характера, что и приводит к развитию у них частых головных болей, бессонницы, остеохондроза и болезней сердца. Седые волосы и лысина - характерный признак Овнов зрелого возраста. </a:t>
            </a:r>
            <a:endParaRPr lang="ru-RU" sz="2400" dirty="0" smtClean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Молодых Мария – рак по гороскопу.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/>
                <a:ea typeface="Times New Roman"/>
              </a:rPr>
              <a:t>Раки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</a:rPr>
              <a:t>в среднем живут </a:t>
            </a:r>
            <a:r>
              <a:rPr lang="ru-RU" sz="2400" dirty="0" smtClean="0">
                <a:solidFill>
                  <a:srgbClr val="000000"/>
                </a:solidFill>
                <a:latin typeface="Arial"/>
                <a:ea typeface="Times New Roman"/>
              </a:rPr>
              <a:t>до </a:t>
            </a:r>
            <a:r>
              <a:rPr lang="ru-RU" sz="2400" dirty="0" smtClean="0">
                <a:solidFill>
                  <a:srgbClr val="FF0000"/>
                </a:solidFill>
                <a:latin typeface="Arial"/>
                <a:ea typeface="Times New Roman"/>
              </a:rPr>
              <a:t>68 лет.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</a:rPr>
              <a:t>Раки очень мнительны и тяжело переживают, если врач им укажет на какое-то заболевание. Во время болезни они ненавидят всех и заняты только своим состоянием. Чаще всего они болеют варикозным расширением вен, геморроем, гастритом, близорукостью и нарушением обмена веществ. Раки не любят придерживаться здорового питания и образа жизни, поэтому часто страдают от переедания и отравления. Всем Ракам необходимо принять меры для профилактики онкологических заболеваний.</a:t>
            </a:r>
            <a:endParaRPr lang="ru-RU" sz="2400" dirty="0" smtClean="0">
              <a:solidFill>
                <a:srgbClr val="FF0000"/>
              </a:solidFill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dirty="0">
              <a:solidFill>
                <a:srgbClr val="FF0000"/>
              </a:solidFill>
              <a:latin typeface="Cambria"/>
              <a:ea typeface="Calibri"/>
              <a:cs typeface="Times New Roman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512511" cy="1143000"/>
          </a:xfrm>
        </p:spPr>
        <p:txBody>
          <a:bodyPr/>
          <a:lstStyle/>
          <a:p>
            <a:r>
              <a:rPr lang="ru-RU" dirty="0" smtClean="0"/>
              <a:t>Подводя 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916832"/>
            <a:ext cx="7344816" cy="4320480"/>
          </a:xfrm>
        </p:spPr>
        <p:txBody>
          <a:bodyPr>
            <a:normAutofit fontScale="92500" lnSpcReduction="20000"/>
          </a:bodyPr>
          <a:lstStyle/>
          <a:p>
            <a:pPr indent="449263"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ходе выполнения исследовательской работы по теме 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«От чего зависит продолжительность жизни»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indent="449263">
              <a:defRPr/>
            </a:pPr>
            <a:endParaRPr 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0">
              <a:buNone/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Мы изучили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indent="449263"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одословную своей семьи;</a:t>
            </a:r>
          </a:p>
          <a:p>
            <a:pPr indent="449263"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азличные теории причин старения организма;</a:t>
            </a:r>
          </a:p>
          <a:p>
            <a:pPr indent="449263"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еномены долгожителей.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Мы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выявили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акторы, ускоряющие процесс старения;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пособы сохранения жизненных сил и, как следствие, продления жизни.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Установили предполагаемый срок своей жизни: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Мозговая Мария –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73 года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Молодых Мария -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71 год.</a:t>
            </a:r>
            <a:endPara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542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8904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1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6512511" cy="1143000"/>
          </a:xfrm>
        </p:spPr>
        <p:txBody>
          <a:bodyPr/>
          <a:lstStyle/>
          <a:p>
            <a:r>
              <a:rPr lang="ru-RU" dirty="0" smtClean="0"/>
              <a:t>Подводя 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7004248" cy="3474720"/>
          </a:xfrm>
        </p:spPr>
        <p:txBody>
          <a:bodyPr>
            <a:normAutofit lnSpcReduction="10000"/>
          </a:bodyPr>
          <a:lstStyle/>
          <a:p>
            <a:r>
              <a:rPr lang="ru-RU" altLang="ru-RU" sz="2400" b="1" dirty="0" smtClean="0">
                <a:solidFill>
                  <a:schemeClr val="tx1"/>
                </a:solidFill>
                <a:cs typeface="Arial" charset="0"/>
              </a:rPr>
              <a:t>Мы пришли к следующим выводам:</a:t>
            </a:r>
          </a:p>
          <a:p>
            <a:r>
              <a:rPr lang="ru-RU" altLang="ru-RU" sz="2400" dirty="0" smtClean="0">
                <a:cs typeface="Arial" charset="0"/>
              </a:rPr>
              <a:t>Выбранная </a:t>
            </a:r>
            <a:r>
              <a:rPr lang="ru-RU" altLang="ru-RU" sz="2400" dirty="0">
                <a:cs typeface="Arial" charset="0"/>
              </a:rPr>
              <a:t>нами тема интересна и </a:t>
            </a:r>
            <a:r>
              <a:rPr lang="ru-RU" altLang="ru-RU" sz="2400" dirty="0" smtClean="0">
                <a:cs typeface="Arial" charset="0"/>
              </a:rPr>
              <a:t>объемна.</a:t>
            </a:r>
          </a:p>
          <a:p>
            <a:r>
              <a:rPr lang="ru-RU" sz="2400" dirty="0"/>
              <a:t>Это вечная тема для размышлений </a:t>
            </a:r>
            <a:r>
              <a:rPr lang="ru-RU" sz="2400" dirty="0" smtClean="0"/>
              <a:t>лучших </a:t>
            </a:r>
            <a:r>
              <a:rPr lang="ru-RU" sz="2400" dirty="0"/>
              <a:t>умов </a:t>
            </a:r>
            <a:r>
              <a:rPr lang="ru-RU" sz="2400" dirty="0" smtClean="0"/>
              <a:t>человечества.</a:t>
            </a:r>
          </a:p>
          <a:p>
            <a:r>
              <a:rPr lang="ru-RU" sz="2400" dirty="0"/>
              <a:t>Здоровье человека включает в себя физиологической, нравственную, интеллектуальную и психическую составляющие.</a:t>
            </a:r>
            <a:br>
              <a:rPr lang="ru-RU" sz="2400" dirty="0"/>
            </a:br>
            <a:endParaRPr lang="ru-RU" sz="2400" dirty="0" smtClean="0"/>
          </a:p>
          <a:p>
            <a:endParaRPr lang="ru-RU" altLang="ru-RU" sz="2400" dirty="0" smtClean="0">
              <a:latin typeface="Arial" charset="0"/>
              <a:cs typeface="Arial" charset="0"/>
            </a:endParaRPr>
          </a:p>
          <a:p>
            <a:endParaRPr lang="ru-RU" altLang="ru-RU" sz="2400" dirty="0">
              <a:latin typeface="Arial" charset="0"/>
              <a:cs typeface="Arial" charset="0"/>
            </a:endParaRPr>
          </a:p>
          <a:p>
            <a:pPr>
              <a:buFontTx/>
              <a:buAutoNum type="arabicPeriod"/>
            </a:pPr>
            <a:endParaRPr lang="ru-RU" altLang="ru-RU" sz="2400" dirty="0">
              <a:latin typeface="Arial" charset="0"/>
              <a:cs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711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136904" cy="3474720"/>
          </a:xfrm>
        </p:spPr>
        <p:txBody>
          <a:bodyPr/>
          <a:lstStyle/>
          <a:p>
            <a:r>
              <a:rPr lang="ru-RU" dirty="0" smtClean="0"/>
              <a:t>Так как тема объёмна, многогранна, мы планируем продолжить исследовательскую работу, ведь остались не раскрыты (не до конца изучены) следующие вопросы:</a:t>
            </a:r>
          </a:p>
          <a:p>
            <a:r>
              <a:rPr lang="ru-RU" dirty="0" smtClean="0"/>
              <a:t>Как дающий жизнь кислород её укорачивает?</a:t>
            </a:r>
          </a:p>
          <a:p>
            <a:r>
              <a:rPr lang="ru-RU" dirty="0" smtClean="0"/>
              <a:t>Как объяснить влияние уровня моря на продолжительность жизни?</a:t>
            </a:r>
          </a:p>
          <a:p>
            <a:r>
              <a:rPr lang="ru-RU" dirty="0" smtClean="0"/>
              <a:t>Село или город, что выбрать?</a:t>
            </a:r>
          </a:p>
          <a:p>
            <a:r>
              <a:rPr lang="ru-RU" dirty="0" smtClean="0"/>
              <a:t>Феномен библейских долгожителей.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529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14" y="4352925"/>
            <a:ext cx="26670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5289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999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Tahoma"/>
              </a:rPr>
              <a:t>Весь секрет продления жизни состоит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FF"/>
                </a:solidFill>
                <a:latin typeface="Tahoma"/>
              </a:rPr>
              <a:t>в том, чтобы не укорачивать ее.</a:t>
            </a:r>
            <a:br>
              <a:rPr lang="ru-RU" dirty="0">
                <a:solidFill>
                  <a:srgbClr val="0000FF"/>
                </a:solidFill>
                <a:latin typeface="Tahoma"/>
              </a:rPr>
            </a:br>
            <a:r>
              <a:rPr lang="ru-RU" dirty="0">
                <a:solidFill>
                  <a:srgbClr val="0000FF"/>
                </a:solidFill>
                <a:latin typeface="Tahoma"/>
              </a:rPr>
              <a:t/>
            </a:r>
            <a:br>
              <a:rPr lang="ru-RU" dirty="0">
                <a:solidFill>
                  <a:srgbClr val="0000FF"/>
                </a:solidFill>
                <a:latin typeface="Tahoma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616624" cy="487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4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3960440" cy="6264696"/>
          </a:xfrm>
        </p:spPr>
        <p:txBody>
          <a:bodyPr>
            <a:normAutofit fontScale="92500"/>
          </a:bodyPr>
          <a:lstStyle/>
          <a:p>
            <a:r>
              <a:rPr lang="ru-RU" altLang="ru-RU" sz="2400" b="1" dirty="0">
                <a:latin typeface="Calibri" pitchFamily="34" charset="0"/>
              </a:rPr>
              <a:t>Теоретическая значимость: </a:t>
            </a:r>
          </a:p>
          <a:p>
            <a:r>
              <a:rPr lang="ru-RU" altLang="ru-RU" sz="2400" dirty="0">
                <a:latin typeface="Calibri" pitchFamily="34" charset="0"/>
              </a:rPr>
              <a:t>Собрана информация </a:t>
            </a:r>
            <a:r>
              <a:rPr lang="ru-RU" altLang="ru-RU" sz="2400" dirty="0" smtClean="0">
                <a:latin typeface="Calibri" pitchFamily="34" charset="0"/>
              </a:rPr>
              <a:t>о различных теориях, раскрывающих причины старения организма, о феномене долгожителей.</a:t>
            </a:r>
          </a:p>
          <a:p>
            <a:pPr marL="45720" indent="0">
              <a:buNone/>
            </a:pPr>
            <a:endParaRPr lang="ru-RU" altLang="ru-RU" sz="2400" dirty="0">
              <a:latin typeface="Calibri" pitchFamily="34" charset="0"/>
            </a:endParaRPr>
          </a:p>
          <a:p>
            <a:r>
              <a:rPr lang="ru-RU" altLang="ru-RU" sz="2400" b="1" dirty="0">
                <a:latin typeface="Calibri" pitchFamily="34" charset="0"/>
              </a:rPr>
              <a:t>Практическая значимость:  </a:t>
            </a:r>
            <a:r>
              <a:rPr lang="ru-RU" altLang="ru-RU" sz="2400" dirty="0">
                <a:latin typeface="Calibri" pitchFamily="34" charset="0"/>
              </a:rPr>
              <a:t>Материал можно </a:t>
            </a:r>
            <a:r>
              <a:rPr lang="ru-RU" altLang="ru-RU" sz="2400" dirty="0" smtClean="0">
                <a:latin typeface="Calibri" pitchFamily="34" charset="0"/>
              </a:rPr>
              <a:t>использовать: </a:t>
            </a:r>
            <a:endParaRPr lang="ru-RU" altLang="ru-RU" sz="2400" dirty="0">
              <a:latin typeface="Calibri" pitchFamily="34" charset="0"/>
            </a:endParaRPr>
          </a:p>
          <a:p>
            <a:r>
              <a:rPr lang="ru-RU" altLang="ru-RU" sz="2400" dirty="0">
                <a:latin typeface="Calibri" pitchFamily="34" charset="0"/>
              </a:rPr>
              <a:t>для проведения </a:t>
            </a:r>
            <a:r>
              <a:rPr lang="ru-RU" altLang="ru-RU" sz="2400" dirty="0" smtClean="0">
                <a:latin typeface="Calibri" pitchFamily="34" charset="0"/>
              </a:rPr>
              <a:t>внеклассных </a:t>
            </a:r>
            <a:r>
              <a:rPr lang="ru-RU" altLang="ru-RU" sz="2400" dirty="0">
                <a:latin typeface="Calibri" pitchFamily="34" charset="0"/>
              </a:rPr>
              <a:t>мероприятий со </a:t>
            </a:r>
            <a:r>
              <a:rPr lang="ru-RU" altLang="ru-RU" sz="2400" dirty="0" smtClean="0">
                <a:latin typeface="Calibri" pitchFamily="34" charset="0"/>
              </a:rPr>
              <a:t>школьниками среднего и старшего звена на темы, связанные со здоровым образом жизни, классных часах.</a:t>
            </a:r>
            <a:endParaRPr lang="ru-RU" altLang="ru-RU" sz="2400" dirty="0"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464496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4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6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512511" cy="720080"/>
          </a:xfrm>
        </p:spPr>
        <p:txBody>
          <a:bodyPr/>
          <a:lstStyle/>
          <a:p>
            <a:pPr algn="ctr"/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24744"/>
            <a:ext cx="8064896" cy="532859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Кузнецова </a:t>
            </a:r>
            <a:r>
              <a:rPr lang="ru-RU" dirty="0"/>
              <a:t>С.М. Средовые и генетические факторы феномена группового долгожительства// Вечный разум. - 25.07.2005 г. </a:t>
            </a:r>
            <a:endParaRPr lang="ru-RU" dirty="0" smtClean="0"/>
          </a:p>
          <a:p>
            <a:r>
              <a:rPr lang="ru-RU" dirty="0" smtClean="0"/>
              <a:t>Полина </a:t>
            </a:r>
            <a:r>
              <a:rPr lang="ru-RU" dirty="0"/>
              <a:t>Т.В. Продолжительность жизни// </a:t>
            </a:r>
            <a:r>
              <a:rPr lang="en-US" dirty="0"/>
              <a:t>www.budzdorov.ru - 12 </a:t>
            </a:r>
            <a:r>
              <a:rPr lang="ru-RU" dirty="0"/>
              <a:t>ноября 2008г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Шааб</a:t>
            </a:r>
            <a:r>
              <a:rPr lang="ru-RU" dirty="0"/>
              <a:t> К.С. Числовой и этнический показатели долголетия// Аналитика культурологи. - № 3 (15). - 2009 г</a:t>
            </a:r>
            <a:r>
              <a:rPr lang="ru-RU" dirty="0" smtClean="0"/>
              <a:t>.</a:t>
            </a:r>
          </a:p>
          <a:p>
            <a:r>
              <a:rPr lang="ru-RU" dirty="0"/>
              <a:t>Амосов Н. Моя система здоровья. “Наука и жизнь” №№ 5—7, 1998.</a:t>
            </a:r>
          </a:p>
          <a:p>
            <a:r>
              <a:rPr lang="ru-RU" dirty="0" err="1"/>
              <a:t>Фролькис</a:t>
            </a:r>
            <a:r>
              <a:rPr lang="ru-RU" dirty="0"/>
              <a:t> В. Геронтология на рубеже веков. “Наука и жизнь” № 11, 1998.</a:t>
            </a:r>
          </a:p>
          <a:p>
            <a:r>
              <a:rPr lang="ru-RU" dirty="0"/>
              <a:t>Виленчик М. М. Биологические основы старения и долголетия. М., “Знание”, 1987.</a:t>
            </a:r>
          </a:p>
          <a:p>
            <a:r>
              <a:rPr lang="ru-RU" dirty="0"/>
              <a:t>Гладышев Г. П. Термодинамика старения. “Известия Академии наук. Серия биологическая” </a:t>
            </a:r>
            <a:r>
              <a:rPr lang="ru-RU" dirty="0" smtClean="0"/>
              <a:t>№ </a:t>
            </a:r>
            <a:r>
              <a:rPr lang="ru-RU" dirty="0"/>
              <a:t>5, 1998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3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7704856" cy="3672408"/>
          </a:xfrm>
        </p:spPr>
        <p:txBody>
          <a:bodyPr>
            <a:normAutofit fontScale="92500"/>
          </a:bodyPr>
          <a:lstStyle/>
          <a:p>
            <a:r>
              <a:rPr lang="ru-RU" dirty="0"/>
              <a:t>Нет человека, который не задумывался бы о старости, о смерти. </a:t>
            </a:r>
            <a:endParaRPr lang="ru-RU" dirty="0" smtClean="0"/>
          </a:p>
          <a:p>
            <a:r>
              <a:rPr lang="ru-RU" dirty="0" smtClean="0"/>
              <a:t>Это </a:t>
            </a:r>
            <a:r>
              <a:rPr lang="ru-RU" dirty="0"/>
              <a:t>вечная тема </a:t>
            </a:r>
            <a:r>
              <a:rPr lang="ru-RU" dirty="0" smtClean="0"/>
              <a:t>для размышлений </a:t>
            </a:r>
            <a:r>
              <a:rPr lang="ru-RU" dirty="0"/>
              <a:t>и лучших умов человечества, и самых обычных людей. </a:t>
            </a:r>
            <a:endParaRPr lang="ru-RU" dirty="0" smtClean="0"/>
          </a:p>
          <a:p>
            <a:r>
              <a:rPr lang="ru-RU" dirty="0" smtClean="0"/>
              <a:t>Ученые </a:t>
            </a:r>
            <a:r>
              <a:rPr lang="ru-RU" dirty="0"/>
              <a:t>пытаются найти универсальные причины механизма старения, нащупать пути управления этими процессами. </a:t>
            </a:r>
            <a:endParaRPr lang="ru-RU" dirty="0" smtClean="0"/>
          </a:p>
          <a:p>
            <a:r>
              <a:rPr lang="ru-RU" dirty="0" smtClean="0"/>
              <a:t>Многие </a:t>
            </a:r>
            <a:r>
              <a:rPr lang="ru-RU" dirty="0"/>
              <a:t>вопросы так и остаются открытыми, на некоторые из них нашелся ответ совсем недавно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Мы тоже решили попытаться найти ответ на вопрос, а сколько же нам отведено судьбой?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65722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8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4372168"/>
            <a:ext cx="5256584" cy="17931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kern="18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Times New Roman"/>
                <a:cs typeface="Times New Roman"/>
              </a:rPr>
              <a:t>Наследуемость</a:t>
            </a:r>
            <a:r>
              <a:rPr lang="ru-RU" sz="4800" kern="18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ru-RU" sz="4800" kern="1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Times New Roman"/>
                <a:cs typeface="Times New Roman"/>
              </a:rPr>
              <a:t>долголетия</a:t>
            </a:r>
            <a:r>
              <a:rPr lang="ru-RU" sz="2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4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Times New Roman"/>
              </a:rPr>
            </a:b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848872" cy="410445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Наследуемость видовой длительности жизни у всех живых существ прямо говорит о том, что процесс старения находится под генетическим контролем. Это доказывают и данные исследований о длительности жизни родителей и детей.</a:t>
            </a:r>
          </a:p>
          <a:p>
            <a:r>
              <a:rPr lang="ru-RU" dirty="0"/>
              <a:t>Связь между долголетием родителей и детей была подмечена давно. Американский исследователь А. Белл изучил продолжительность жизни около 3000 потомков одного семейства. У потомков, умерших ранее 20 лет, среди отцов было 24,1 % долгожителей (80 лет и выше), у умерших между 60 и 80 годами — 37,5 %, а у умерших в 80 и более лет — 46 %. Аналогичная связь наблюдалась между продолжительностью жизни потомков и матерей. Наследуемость долголетия доказали и исследования его соотечественника Р. </a:t>
            </a:r>
            <a:r>
              <a:rPr lang="ru-RU" dirty="0" err="1"/>
              <a:t>Пирля</a:t>
            </a:r>
            <a:r>
              <a:rPr lang="ru-RU" dirty="0"/>
              <a:t>. По его данным, 86 % людей, доживших до 90 и 100 лет, имели одного или обоих родителей-долгожителей. А у родителей с небольшой продолжительностью жизни и дети не отличались долголетием.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2" y="4365104"/>
            <a:ext cx="2996486" cy="192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4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2392" y="332656"/>
            <a:ext cx="8901608" cy="18527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Мы решили изучить родословное древо своих семей и вот что выяснили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7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89240"/>
            <a:ext cx="8856984" cy="126876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Предполагаемая продолжительность жизни Марии, согласно родословному древу её семьи, </a:t>
            </a:r>
            <a:r>
              <a:rPr lang="ru-RU" sz="3200" dirty="0">
                <a:solidFill>
                  <a:srgbClr val="FF0000"/>
                </a:solidFill>
              </a:rPr>
              <a:t>7</a:t>
            </a:r>
            <a:r>
              <a:rPr lang="ru-RU" sz="3200" dirty="0" smtClean="0">
                <a:solidFill>
                  <a:srgbClr val="FF0000"/>
                </a:solidFill>
              </a:rPr>
              <a:t>1 </a:t>
            </a:r>
            <a:r>
              <a:rPr lang="ru-RU" sz="2800" dirty="0" smtClean="0">
                <a:solidFill>
                  <a:srgbClr val="FF0000"/>
                </a:solidFill>
              </a:rPr>
              <a:t>год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88640"/>
            <a:ext cx="6400800" cy="34747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Продолжительность жизни двух поколений Мозговой Марии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08986832"/>
              </p:ext>
            </p:extLst>
          </p:nvPr>
        </p:nvGraphicFramePr>
        <p:xfrm>
          <a:off x="323528" y="1052736"/>
          <a:ext cx="8280920" cy="464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90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2138</TotalTime>
  <Words>2633</Words>
  <Application>Microsoft Office PowerPoint</Application>
  <PresentationFormat>Экран (4:3)</PresentationFormat>
  <Paragraphs>203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Воздушный поток</vt:lpstr>
      <vt:lpstr>Белгород,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Наследуемость долголетия </vt:lpstr>
      <vt:lpstr>Презентация PowerPoint</vt:lpstr>
      <vt:lpstr>Предполагаемая продолжительность жизни Марии, согласно родословному древу её семьи, 71 год</vt:lpstr>
      <vt:lpstr>Предполагаемая продолжительность жизни Марии, согласно родословному древу её семьи, 71 год</vt:lpstr>
      <vt:lpstr>Рост человека влияет на продолжительность его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Продолжительность жизни зависит от веса</vt:lpstr>
      <vt:lpstr>Презентация PowerPoint</vt:lpstr>
      <vt:lpstr>Презентация PowerPoint</vt:lpstr>
      <vt:lpstr>У 8 из 14 членов семьи Мозговой Марии ИМТ выходит за пределы 20-25, следовательно можно предположить, что у Марии есть генетическая предрасположенность к ожирению.</vt:lpstr>
      <vt:lpstr>У 7 из 14 членов семьи Молодых Марии ИМТ выходит за пределы 20-25, следовательно можно предположить, что у Марии есть генетическая предрасположенность к ожирению.</vt:lpstr>
      <vt:lpstr>Презентация PowerPoint</vt:lpstr>
      <vt:lpstr>Тайна долголетия племени Хунза</vt:lpstr>
      <vt:lpstr>Презентация PowerPoint</vt:lpstr>
      <vt:lpstr>Презентация PowerPoint</vt:lpstr>
      <vt:lpstr>Презентация PowerPoint</vt:lpstr>
      <vt:lpstr>Продолжительность жизни зависит от двигательной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Пульс - здоровье, продолжительность жизни, старение и бессмертие</vt:lpstr>
      <vt:lpstr>Презентация PowerPoint</vt:lpstr>
      <vt:lpstr>Презентация PowerPoint</vt:lpstr>
      <vt:lpstr>Презентация PowerPoint</vt:lpstr>
      <vt:lpstr>Презентация PowerPoint</vt:lpstr>
      <vt:lpstr>Сон – путь к долголетию.</vt:lpstr>
      <vt:lpstr>Презентация PowerPoint</vt:lpstr>
      <vt:lpstr>Презентация PowerPoint</vt:lpstr>
      <vt:lpstr>Продолжительность жизни зависит от уровня жизни </vt:lpstr>
      <vt:lpstr>Презентация PowerPoint</vt:lpstr>
      <vt:lpstr>Презентация PowerPoint</vt:lpstr>
      <vt:lpstr>Презентация PowerPoint</vt:lpstr>
      <vt:lpstr>Подводя итог</vt:lpstr>
      <vt:lpstr>Подводя итог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чего зависит продолжительность жизни?</dc:title>
  <dc:creator>1</dc:creator>
  <cp:lastModifiedBy>User</cp:lastModifiedBy>
  <cp:revision>102</cp:revision>
  <dcterms:created xsi:type="dcterms:W3CDTF">2016-03-19T13:29:53Z</dcterms:created>
  <dcterms:modified xsi:type="dcterms:W3CDTF">2023-11-18T16:18:57Z</dcterms:modified>
</cp:coreProperties>
</file>