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8" r:id="rId2"/>
    <p:sldId id="269" r:id="rId3"/>
    <p:sldId id="256" r:id="rId4"/>
    <p:sldId id="258" r:id="rId5"/>
    <p:sldId id="259" r:id="rId6"/>
    <p:sldId id="262" r:id="rId7"/>
    <p:sldId id="265" r:id="rId8"/>
    <p:sldId id="260" r:id="rId9"/>
    <p:sldId id="263" r:id="rId10"/>
    <p:sldId id="267" r:id="rId11"/>
    <p:sldId id="266" r:id="rId12"/>
    <p:sldId id="264" r:id="rId13"/>
    <p:sldId id="261" r:id="rId14"/>
    <p:sldId id="257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3" d="100"/>
          <a:sy n="93" d="100"/>
        </p:scale>
        <p:origin x="-2154" y="-4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7AD3C-18F5-41DB-887B-5186FF6044AC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45D735-1AA4-43C2-87C4-3DD970C109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7522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gif"/><Relationship Id="rId4" Type="http://schemas.openxmlformats.org/officeDocument/2006/relationships/image" Target="../media/image5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18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gif"/><Relationship Id="rId7" Type="http://schemas.openxmlformats.org/officeDocument/2006/relationships/image" Target="../media/image31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openxmlformats.org/officeDocument/2006/relationships/image" Target="../media/image4.gif"/><Relationship Id="rId4" Type="http://schemas.openxmlformats.org/officeDocument/2006/relationships/image" Target="../media/image15.gif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honoteka.org/uploads/posts/2021-05/1620085027_40-phonoteka_org-p-fon-detskii-nasekomie-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8134672" cy="1080120"/>
          </a:xfrm>
        </p:spPr>
        <p:txBody>
          <a:bodyPr>
            <a:normAutofit fontScale="90000"/>
          </a:bodyPr>
          <a:lstStyle/>
          <a:p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</a:t>
            </a:r>
            <a:b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учреждение «Детский сад № 27» муниципального</a:t>
            </a:r>
            <a:b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образования Кандалакшский район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060848"/>
            <a:ext cx="6728792" cy="1368152"/>
          </a:xfrm>
        </p:spPr>
        <p:txBody>
          <a:bodyPr>
            <a:normAutofit fontScale="92500" lnSpcReduction="20000"/>
          </a:bodyPr>
          <a:lstStyle/>
          <a:p>
            <a:r>
              <a:rPr lang="ru-RU" sz="3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Презентация </a:t>
            </a:r>
          </a:p>
          <a:p>
            <a:r>
              <a:rPr lang="ru-RU" sz="3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«Удивительные насекомые»</a:t>
            </a:r>
          </a:p>
          <a:p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(средняя группа)</a:t>
            </a:r>
            <a:endParaRPr lang="ru-RU" sz="26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55776" y="5517232"/>
            <a:ext cx="5616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Подготовила: воспитатель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Яфаева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С.В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tmb_88123_57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04664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Этот странный дом без окон     (медленно поворачиваются вокруг себя)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 людей зовётся «кокон».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Свив на ветке этот дом,                         (вращают руками)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Дремлет гусеница в нём.         (ладошки под правой щекой)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Спит без просыпа всю зиму.         (ладошки под левой щекой)        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Но зима проходит мимо -             (взмахи руками вверх)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Март, апрель, капель, весна…       (хлопки руками на каждое слово)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Просыпайся, соня – </a:t>
            </a:r>
            <a:r>
              <a:rPr lang="ru-RU" sz="2000" b="1" dirty="0" err="1" smtClean="0">
                <a:solidFill>
                  <a:srgbClr val="C00000"/>
                </a:solidFill>
              </a:rPr>
              <a:t>сонюшка</a:t>
            </a:r>
            <a:r>
              <a:rPr lang="ru-RU" sz="2000" b="1" dirty="0" smtClean="0">
                <a:solidFill>
                  <a:srgbClr val="C00000"/>
                </a:solidFill>
              </a:rPr>
              <a:t>!       (потягиваются)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Под весенним ярким солнышком  (рисуют руками солнышко)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Гусенице не до сна.           (грозят пальцем)        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Стала бабочкой она!      (бегут по кругу, машут руками, как крыльями)</a:t>
            </a:r>
          </a:p>
          <a:p>
            <a:pPr algn="ctr"/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7704" y="0"/>
            <a:ext cx="5256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Теперь давайте немного разомнемся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9" name="Содержимое 8" descr="8b4172280c6a90896d412e8a53e2c2ed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3861048"/>
            <a:ext cx="6121855" cy="2708920"/>
          </a:xfrm>
        </p:spPr>
      </p:pic>
      <p:pic>
        <p:nvPicPr>
          <p:cNvPr id="10" name="Рисунок 9" descr="butterfly-animation-6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290824">
            <a:off x="179512" y="836712"/>
            <a:ext cx="981418" cy="908720"/>
          </a:xfrm>
          <a:prstGeom prst="rect">
            <a:avLst/>
          </a:prstGeom>
        </p:spPr>
      </p:pic>
      <p:pic>
        <p:nvPicPr>
          <p:cNvPr id="11" name="Рисунок 10" descr="9а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32503" y="836712"/>
            <a:ext cx="1311497" cy="1186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7b47f157286515699106bd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503040" y="260648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Опасное насекомое – клещ! Он впивается под кожу, и человек может заболеть.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klesh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908720"/>
            <a:ext cx="4644008" cy="4420407"/>
          </a:xfrm>
          <a:prstGeom prst="rect">
            <a:avLst/>
          </a:prstGeom>
        </p:spPr>
      </p:pic>
      <p:pic>
        <p:nvPicPr>
          <p:cNvPr id="9" name="Рисунок 8" descr="9611ea880abf43239ee574ad9ba7143c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2105472"/>
            <a:ext cx="4752528" cy="47525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520" y="1340768"/>
            <a:ext cx="41764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FFFF00"/>
                </a:solidFill>
              </a:rPr>
              <a:t>Обязательно осматривайте своё тело, вернувшись с прогулки по лесу или лугу.</a:t>
            </a:r>
          </a:p>
          <a:p>
            <a:pPr algn="just"/>
            <a:r>
              <a:rPr lang="ru-RU" sz="2000" b="1" dirty="0" smtClean="0">
                <a:solidFill>
                  <a:srgbClr val="FFFF00"/>
                </a:solidFill>
              </a:rPr>
              <a:t>Увидев насекомых на природе, понаблюдайте за ними, но не берите в руки: вы можете навредить насекомому и сами пострадать от его укусов.</a:t>
            </a:r>
          </a:p>
          <a:p>
            <a:pPr algn="just"/>
            <a:endParaRPr lang="ru-RU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ewy-grass_171403-1366x76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79512" y="188640"/>
            <a:ext cx="896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Запомните ребята основные правила вашей безопасности, чтобы встреча с насекомыми не стала для вас бедой: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836712"/>
            <a:ext cx="26642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Увидев осиное гнездо, не трогайте его. Понаблюдайте за его обитателями издалека, иначе осы будут жалить куда попало.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32240" y="980728"/>
            <a:ext cx="22322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Около их жала есть ядовитые железы, поэтому ужаленное место сильно распухает.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373216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Если около вас летает пчела, старайтесь быть спокойными, не машите руками, перейдите в другое место. Не спешите губить пчелу, так как в этом случае она выделяет в воздух химическое соединение, которое приводит в агрессивное состояние всех находящихся поблизости сородичей. 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72-720697_um-blog-de-kits-de-personalizados-moldes-e-tudo-para-fatima-circio.png"/>
          <p:cNvPicPr>
            <a:picLocks noChangeAspect="1"/>
          </p:cNvPicPr>
          <p:nvPr/>
        </p:nvPicPr>
        <p:blipFill>
          <a:blip r:embed="rId3" cstate="print">
            <a:lum bright="-10000" contrast="10000"/>
          </a:blip>
          <a:stretch>
            <a:fillRect/>
          </a:stretch>
        </p:blipFill>
        <p:spPr>
          <a:xfrm>
            <a:off x="2915816" y="908720"/>
            <a:ext cx="3528392" cy="2117034"/>
          </a:xfrm>
          <a:prstGeom prst="rect">
            <a:avLst/>
          </a:prstGeom>
        </p:spPr>
      </p:pic>
      <p:pic>
        <p:nvPicPr>
          <p:cNvPr id="10" name="Рисунок 9" descr="love-54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2799606"/>
            <a:ext cx="7992888" cy="2520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ewy-grass_171403-1366x76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5796136" y="332656"/>
            <a:ext cx="28083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Встретив на пути муравья, не трогайте его, понаблюдайте за ним, тогда он вас не укусит.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40362" y="4365104"/>
            <a:ext cx="4067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Для защиты от комаров используйте защитные кремы и мази, так как массовое нападение на человека может вызвать тяжелое отравление и даже смерть.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2924944"/>
            <a:ext cx="4680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Если же вас укусила пчела, то необходимо удалить жало, ужаленное место потереть содовым раствором.</a:t>
            </a:r>
          </a:p>
          <a:p>
            <a:pPr algn="ctr"/>
            <a:endParaRPr lang="ru-RU" sz="2000" dirty="0"/>
          </a:p>
        </p:txBody>
      </p:sp>
      <p:pic>
        <p:nvPicPr>
          <p:cNvPr id="8" name="Рисунок 7" descr="135636281_pchelka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0"/>
            <a:ext cx="2885306" cy="2885306"/>
          </a:xfrm>
          <a:prstGeom prst="rect">
            <a:avLst/>
          </a:prstGeom>
        </p:spPr>
      </p:pic>
      <p:pic>
        <p:nvPicPr>
          <p:cNvPr id="9" name="Рисунок 8" descr="135635974_pchelka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7784" y="0"/>
            <a:ext cx="2957314" cy="2957314"/>
          </a:xfrm>
          <a:prstGeom prst="rect">
            <a:avLst/>
          </a:prstGeom>
        </p:spPr>
      </p:pic>
      <p:pic>
        <p:nvPicPr>
          <p:cNvPr id="10" name="Рисунок 9" descr="kisspng-ant-ants-vector-5a784fb5706567.721597911517834165460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282831" flipH="1">
            <a:off x="5210298" y="1531961"/>
            <a:ext cx="3660610" cy="2930281"/>
          </a:xfrm>
          <a:prstGeom prst="rect">
            <a:avLst/>
          </a:prstGeom>
        </p:spPr>
      </p:pic>
      <p:pic>
        <p:nvPicPr>
          <p:cNvPr id="11" name="Рисунок 10" descr="51463-8-mosquito-picture-free-download-png-hq.png"/>
          <p:cNvPicPr>
            <a:picLocks noChangeAspect="1"/>
          </p:cNvPicPr>
          <p:nvPr/>
        </p:nvPicPr>
        <p:blipFill>
          <a:blip r:embed="rId6" cstate="print">
            <a:lum contrast="30000"/>
          </a:blip>
          <a:srcRect l="5906"/>
          <a:stretch>
            <a:fillRect/>
          </a:stretch>
        </p:blipFill>
        <p:spPr>
          <a:xfrm>
            <a:off x="323528" y="4149080"/>
            <a:ext cx="4474041" cy="24963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4840116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39752" y="1124744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 Расскажите, пожалуйста, каких насекомых вы знаете?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592" y="1772816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Где живут насекомые?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91880" y="1700808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Чем отличаются насекомые от птиц?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7584" y="2060848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Что случится, если не будет насекомых?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92080" y="206084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Как защищаться от насекомых?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" name="Рисунок 9" descr="1278834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1" y="5453844"/>
            <a:ext cx="4680520" cy="1404156"/>
          </a:xfrm>
          <a:prstGeom prst="rect">
            <a:avLst/>
          </a:prstGeom>
        </p:spPr>
      </p:pic>
      <p:pic>
        <p:nvPicPr>
          <p:cNvPr id="11" name="Picture 2" descr="C:\Users\samsung\Desktop\Катя работа\Король\ПРЕЗЕНТАЦИИ\дом жив\мл\2736033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861048"/>
            <a:ext cx="1698476" cy="1698476"/>
          </a:xfrm>
          <a:prstGeom prst="rect">
            <a:avLst/>
          </a:prstGeom>
          <a:noFill/>
        </p:spPr>
      </p:pic>
      <p:pic>
        <p:nvPicPr>
          <p:cNvPr id="12" name="Рисунок 11" descr="Z16p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4248" y="3999136"/>
            <a:ext cx="2123728" cy="28588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5536" y="2492896"/>
            <a:ext cx="64087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В природе все взаимосвязано. Каждое насекомое, даже если оно опасное для нас, может приносить пользу окружающей среде. Давайте будем внимательны и осторожны при встрече с обитателями природы.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2" descr="https://shareslide.ru/img/thumbs/6b281bcddff23a0d303d841925c8771f-800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676" name="AutoShape 4" descr="https://shareslide.ru/img/thumbs/6b281bcddff23a0d303d841925c8771f-800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678" name="AutoShape 6" descr="https://shareslide.ru/img/thumbs/6b281bcddff23a0d303d841925c8771f-800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680" name="Picture 8" descr="https://mypresentation.ru/documents_2/dd33f54615620ec3ce81e2bbd5ab59ac/img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catherineasquithgallery.com/uploads/posts/2021-02/1613686275_14-p-fon-dlya-prezentatsii-nasekomie-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340768"/>
            <a:ext cx="5688632" cy="4608512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формировать умения детей узнавать и называть насекомых.</a:t>
            </a:r>
            <a:b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Образовательные: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Расширять представления детей о насекомых</a:t>
            </a:r>
            <a:b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Формировать умения выделять, подбирать характерные признаки насекомого.</a:t>
            </a:r>
            <a:b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Продолжать учить отгадывать загадки и обосновывать свою отгадку.</a:t>
            </a:r>
            <a:b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Активизировать познавательный интерес к природе.</a:t>
            </a:r>
            <a:b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Развивающие: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Развивать воображение, логического мышления.</a:t>
            </a:r>
            <a:b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Развивать 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интерес к жизни насекомых, умение наблюдать, устанавливать причинно-следственные связи.</a:t>
            </a:r>
            <a:b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Воспитательные: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Воспитывать бережное отношение к природе.</a:t>
            </a:r>
            <a:b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Воспитывать желание защищать насекомых.</a:t>
            </a:r>
            <a:b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AutoShape 2" descr="https://top-fon.com/uploads/posts/2023-01/1674951188_top-fon-com-p-fon-dlya-prezentatsii-na-temu-nasekomie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top-fon.com/uploads/posts/2023-01/1674951188_top-fon-com-p-fon-dlya-prezentatsii-na-temu-nasekomie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top-fon.com/uploads/posts/2023-01/1674951188_top-fon-com-p-fon-dlya-prezentatsii-na-temu-nasekomie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4840116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2204864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Где бы мы ни находились – в лесу, на лугу, около реки, - мы всегда встречаемся с насекомыми.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23728" y="1412776"/>
            <a:ext cx="554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Привет</a:t>
            </a:r>
            <a:r>
              <a:rPr lang="ru-RU" sz="2000" b="1" dirty="0" smtClean="0">
                <a:solidFill>
                  <a:srgbClr val="002060"/>
                </a:solidFill>
              </a:rPr>
              <a:t>, ребята. Сегодня мы будем говорить о…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63688" y="1844824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Верно, о насекомых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0" name="Рисунок 9" descr="1278834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5012939"/>
            <a:ext cx="6150205" cy="1845061"/>
          </a:xfrm>
          <a:prstGeom prst="rect">
            <a:avLst/>
          </a:prstGeom>
        </p:spPr>
      </p:pic>
      <p:pic>
        <p:nvPicPr>
          <p:cNvPr id="1026" name="Picture 2" descr="C:\Users\samsung\Desktop\Катя работа\Король\ПРЕЗЕНТАЦИИ\дом жив\мл\2736033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3717032"/>
            <a:ext cx="1698476" cy="1698476"/>
          </a:xfrm>
          <a:prstGeom prst="rect">
            <a:avLst/>
          </a:prstGeom>
          <a:noFill/>
        </p:spPr>
      </p:pic>
      <p:pic>
        <p:nvPicPr>
          <p:cNvPr id="1027" name="Picture 3" descr="C:\Users\samsung\Desktop\Катя работа\Король\ПРЕЗЕНТАЦИИ\дом жив\мл\transparent-moth-animated-1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2636912"/>
            <a:ext cx="2149177" cy="2149177"/>
          </a:xfrm>
          <a:prstGeom prst="rect">
            <a:avLst/>
          </a:prstGeom>
          <a:noFill/>
        </p:spPr>
      </p:pic>
      <p:pic>
        <p:nvPicPr>
          <p:cNvPr id="14" name="Рисунок 13" descr="Z16p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3568" y="2587059"/>
            <a:ext cx="2016224" cy="27141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011-012-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2751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79512" y="18864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У всех насекомых есть общие черты. Вы знаете, какие?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4868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голова, туловище, шесть лапок, усики и крылышки.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90872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Их тело как бы разделено на части тоненькими линиями – насечками. Отсюда и название – «насекомые».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70080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Сможете ли вы назвать насекомых, которые заскочили к нам в гости, и  назвать и показать их части тела?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9" name="Рисунок 8" descr="dragonfly_00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2132856"/>
            <a:ext cx="4591623" cy="2520280"/>
          </a:xfrm>
          <a:prstGeom prst="rect">
            <a:avLst/>
          </a:prstGeom>
        </p:spPr>
      </p:pic>
      <p:pic>
        <p:nvPicPr>
          <p:cNvPr id="10" name="Рисунок 9" descr="kisspng-ant-ants-vector-5a784fb5706567.721597911517834165460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1720" y="4138196"/>
            <a:ext cx="3060257" cy="2719804"/>
          </a:xfrm>
          <a:prstGeom prst="rect">
            <a:avLst/>
          </a:prstGeom>
        </p:spPr>
      </p:pic>
      <p:pic>
        <p:nvPicPr>
          <p:cNvPr id="11" name="Рисунок 10" descr="PNGPIX-COM-Ladybug-PNG-Transparent-Image-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9146">
            <a:off x="6084168" y="4293096"/>
            <a:ext cx="3059832" cy="2372479"/>
          </a:xfrm>
          <a:prstGeom prst="rect">
            <a:avLst/>
          </a:prstGeom>
        </p:spPr>
      </p:pic>
      <p:pic>
        <p:nvPicPr>
          <p:cNvPr id="12" name="Рисунок 11" descr="кузнечики_DoV (2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9820667" flipH="1">
            <a:off x="-192063" y="2987800"/>
            <a:ext cx="3307153" cy="19908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7b47f157286515699106bd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-324544" y="188640"/>
            <a:ext cx="52565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Меня ужалила пчела.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Я закричал: «Как ты могла!»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Пчела в ответ: «А ты как мог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Сорвать любимый мой цветок?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Ведь он мне был </a:t>
            </a:r>
            <a:r>
              <a:rPr lang="ru-RU" sz="2000" b="1" dirty="0" err="1" smtClean="0">
                <a:solidFill>
                  <a:schemeClr val="bg1"/>
                </a:solidFill>
              </a:rPr>
              <a:t>ужжасно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нужжен</a:t>
            </a:r>
            <a:r>
              <a:rPr lang="ru-RU" sz="2000" b="1" dirty="0" smtClean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Я берегла его на </a:t>
            </a:r>
            <a:r>
              <a:rPr lang="ru-RU" sz="2000" b="1" dirty="0" err="1" smtClean="0">
                <a:solidFill>
                  <a:schemeClr val="bg1"/>
                </a:solidFill>
              </a:rPr>
              <a:t>ужжин</a:t>
            </a:r>
            <a:r>
              <a:rPr lang="ru-RU" sz="2000" b="1" dirty="0" smtClean="0">
                <a:solidFill>
                  <a:schemeClr val="bg1"/>
                </a:solidFill>
              </a:rPr>
              <a:t>!»</a:t>
            </a:r>
          </a:p>
          <a:p>
            <a:pPr algn="ctr"/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78081823_pcheluy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605068"/>
            <a:ext cx="4104481" cy="5754960"/>
          </a:xfrm>
          <a:prstGeom prst="rect">
            <a:avLst/>
          </a:prstGeom>
        </p:spPr>
      </p:pic>
      <p:pic>
        <p:nvPicPr>
          <p:cNvPr id="7" name="Рисунок 6" descr="Bee6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245246">
            <a:off x="-101901" y="4083690"/>
            <a:ext cx="3083883" cy="30838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9512" y="404664"/>
            <a:ext cx="51845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Пчелки, шмели и осы - насекомые-опылители.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</a:p>
          <a:p>
            <a:pPr algn="just"/>
            <a:r>
              <a:rPr lang="ru-RU" sz="2000" b="1" dirty="0" smtClean="0">
                <a:solidFill>
                  <a:schemeClr val="bg1"/>
                </a:solidFill>
              </a:rPr>
              <a:t>Ведь без них цветки никогда не стали бы плодами, и значит, мы не смогли бы полакомиться вкусными яблочками. 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18685474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43808" y="4293096"/>
            <a:ext cx="2994670" cy="23957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1520" y="2060848"/>
            <a:ext cx="48245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</a:rPr>
              <a:t>Пчелки собирают нектар, из которого делают мед.</a:t>
            </a:r>
          </a:p>
          <a:p>
            <a:pPr algn="just"/>
            <a:r>
              <a:rPr lang="ru-RU" b="1" dirty="0" smtClean="0">
                <a:solidFill>
                  <a:schemeClr val="bg1"/>
                </a:solidFill>
              </a:rPr>
              <a:t>Нектар пчелка собирает хоботком. У пчел на ногах – целый набор инструментов. Здесь вы увидите и кисточки для сбора цветочной пыльцы, и корзиночки для переноса пыльцы, и щеточки, которыми пчелки чистят глазки от попавшей в них пыльцы.</a:t>
            </a:r>
          </a:p>
          <a:p>
            <a:pPr algn="just"/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520" y="836712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Пчелы, летая, жужжат: «</a:t>
            </a:r>
            <a:r>
              <a:rPr lang="ru-RU" sz="2400" b="1" dirty="0" err="1" smtClean="0">
                <a:solidFill>
                  <a:srgbClr val="FFFF00"/>
                </a:solidFill>
              </a:rPr>
              <a:t>ж-ж-ж-ж-ж-ж-ж</a:t>
            </a:r>
            <a:r>
              <a:rPr lang="ru-RU" sz="2400" b="1" dirty="0" smtClean="0">
                <a:solidFill>
                  <a:srgbClr val="FFFF00"/>
                </a:solidFill>
              </a:rPr>
              <a:t>».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3528" y="332656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Вы знаете, как разговаривают пчелки?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 descr="135635974_pchelka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95736" y="1916832"/>
            <a:ext cx="3023338" cy="3023338"/>
          </a:xfrm>
          <a:prstGeom prst="rect">
            <a:avLst/>
          </a:prstGeom>
        </p:spPr>
      </p:pic>
      <p:pic>
        <p:nvPicPr>
          <p:cNvPr id="15" name="Рисунок 14" descr="135636281_pchelka2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252536" y="1628800"/>
            <a:ext cx="3023338" cy="3023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" grpId="0"/>
      <p:bldP spid="9" grpId="1"/>
      <p:bldP spid="11" grpId="0"/>
      <p:bldP spid="11" grpId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tmb_88123_57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51520" y="476672"/>
            <a:ext cx="54006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А теперь и мы с вами в бабочек превратимся.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Вокруг себя повернитесь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В бабочек превратитесь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Утром бабочка проснулась. </a:t>
            </a:r>
            <a:r>
              <a:rPr lang="ru-RU" sz="2000" b="1" i="1" dirty="0" smtClean="0">
                <a:solidFill>
                  <a:srgbClr val="C00000"/>
                </a:solidFill>
              </a:rPr>
              <a:t>(Плавные взмахи руками)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Потянулась, улыбнулась</a:t>
            </a:r>
            <a:r>
              <a:rPr lang="ru-RU" sz="2000" b="1" i="1" dirty="0" smtClean="0">
                <a:solidFill>
                  <a:srgbClr val="C00000"/>
                </a:solidFill>
              </a:rPr>
              <a:t>. (Выполнять движения в соответствии с текстом)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Раз – росой она умылась.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Два – изящно покружилась.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Три – нагнулась и присела.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На четыре – улетела.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Вокруг себя повернитесь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В кузнечиков превратитесь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Поднимайте плечики, прыгайте кузнечики.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Прыг-скок, прыг-скок. Стоп.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Сели, посидели, травушки поели, тишину послушали.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Выше-выше веселей прыгай на носках скорей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А теперь все дружно сели,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На меня все посмотрели.</a:t>
            </a:r>
          </a:p>
          <a:p>
            <a:pPr algn="ctr"/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6" name="Picture 3" descr="C:\Users\samsung\Desktop\Катя работа\Король\ПРЕЗЕНТАЦИИ\дом жив\мл\transparent-moth-animated-1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32656"/>
            <a:ext cx="3661345" cy="366134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67544" y="0"/>
            <a:ext cx="5256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Теперь давайте немного отдохнем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8" name="Picture 2" descr="C:\Users\samsung\Desktop\Катя работа\Король\ПРЕЗЕНТАЦИИ\дом жив\мл\2736033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68960"/>
            <a:ext cx="1446956" cy="14469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ewy-grass_171403-1366x7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Cartoon ants colony and ant hil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348880"/>
            <a:ext cx="6475524" cy="4509120"/>
          </a:xfrm>
          <a:prstGeom prst="rect">
            <a:avLst/>
          </a:prstGeom>
        </p:spPr>
      </p:pic>
      <p:pic>
        <p:nvPicPr>
          <p:cNvPr id="6" name="Рисунок 5" descr="dd1402689dada03065f499d4fd88f4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79096" y="4293096"/>
            <a:ext cx="2564904" cy="25649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188640"/>
            <a:ext cx="8964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А где живут муравьи, вы знаете?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7944" y="260648"/>
            <a:ext cx="5076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Муравьи строят себе жилище, оно называется – муравейник.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836712"/>
            <a:ext cx="5076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Муравей – самый сильный на земле! Он может переносить на себе тяжести в 10 раз тяжелее его собственного веса.</a:t>
            </a:r>
            <a:endParaRPr lang="ru-R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004048" y="1124744"/>
            <a:ext cx="388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7030A0"/>
                </a:solidFill>
              </a:rPr>
              <a:t>Муравьи уничтожают вредных насекомых и гусениц. Не зря их называют санитарами леса. 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12" name="Рисунок 11" descr="AngryBothFlicker-size_restricted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3140968"/>
            <a:ext cx="2525266" cy="2525266"/>
          </a:xfrm>
          <a:prstGeom prst="rect">
            <a:avLst/>
          </a:prstGeom>
        </p:spPr>
      </p:pic>
      <p:pic>
        <p:nvPicPr>
          <p:cNvPr id="13" name="Рисунок 12" descr="transparent-ant-animated-10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15616" y="4259965"/>
            <a:ext cx="3897052" cy="259803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7544" y="188640"/>
            <a:ext cx="82809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bg1"/>
                </a:solidFill>
              </a:rPr>
              <a:t>Но и очень часто спасают лес от пожаров. Так не потушенную спичку или окурок, брошенный вблизи муравейника очень быстро гасят. При этом муравьи становятся на задние лапки и выпускают в огонь струю жидкости.</a:t>
            </a:r>
          </a:p>
          <a:p>
            <a:pPr algn="just"/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5" name="Рисунок 14" descr="ant-fireman-vector-2199837.png"/>
          <p:cNvPicPr>
            <a:picLocks noChangeAspect="1"/>
          </p:cNvPicPr>
          <p:nvPr/>
        </p:nvPicPr>
        <p:blipFill>
          <a:blip r:embed="rId7" cstate="print"/>
          <a:srcRect b="8001"/>
          <a:stretch>
            <a:fillRect/>
          </a:stretch>
        </p:blipFill>
        <p:spPr>
          <a:xfrm>
            <a:off x="5558074" y="1628800"/>
            <a:ext cx="3585926" cy="384353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7544" y="908720"/>
            <a:ext cx="316835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C00000"/>
                </a:solidFill>
              </a:rPr>
              <a:t>Главные </a:t>
            </a:r>
            <a:r>
              <a:rPr lang="ru-RU" sz="2000" b="1" dirty="0" err="1" smtClean="0">
                <a:solidFill>
                  <a:srgbClr val="C00000"/>
                </a:solidFill>
              </a:rPr>
              <a:t>врагимуравьёв</a:t>
            </a:r>
            <a:r>
              <a:rPr lang="ru-RU" sz="2000" b="1" dirty="0" smtClean="0">
                <a:solidFill>
                  <a:srgbClr val="C00000"/>
                </a:solidFill>
              </a:rPr>
              <a:t> – кабаны и… человек. С кабанов спрос невелик, а человек должен помнить, что муравьи это здоровье леса, поэтому не разрушайте муравейники, не позволяйте этого делать другим. Лучше понаблюдайте за муравьями – одним из чудес природы. И вы увидите, какие они труженики.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7" name="Рисунок 16" descr="5c10eb04f2026335d507b719.png"/>
          <p:cNvPicPr>
            <a:picLocks noChangeAspect="1"/>
          </p:cNvPicPr>
          <p:nvPr/>
        </p:nvPicPr>
        <p:blipFill>
          <a:blip r:embed="rId8" cstate="print"/>
          <a:srcRect l="1838" t="2578" r="3330" b="6279"/>
          <a:stretch>
            <a:fillRect/>
          </a:stretch>
        </p:blipFill>
        <p:spPr>
          <a:xfrm>
            <a:off x="3851920" y="0"/>
            <a:ext cx="529208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4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4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4" grpId="0"/>
      <p:bldP spid="14" grpId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538245691_background-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2751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Рисунок 5" descr="giphy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9704" y="-315416"/>
            <a:ext cx="2664296" cy="2664296"/>
          </a:xfrm>
          <a:prstGeom prst="rect">
            <a:avLst/>
          </a:prstGeom>
        </p:spPr>
      </p:pic>
      <p:pic>
        <p:nvPicPr>
          <p:cNvPr id="8" name="Рисунок 7" descr="Bee6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52536" y="2348880"/>
            <a:ext cx="2915816" cy="2915816"/>
          </a:xfrm>
          <a:prstGeom prst="rect">
            <a:avLst/>
          </a:prstGeom>
        </p:spPr>
      </p:pic>
      <p:pic>
        <p:nvPicPr>
          <p:cNvPr id="10" name="Рисунок 9" descr="12788349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4869161"/>
            <a:ext cx="6629468" cy="1988840"/>
          </a:xfrm>
          <a:prstGeom prst="rect">
            <a:avLst/>
          </a:prstGeom>
        </p:spPr>
      </p:pic>
      <p:pic>
        <p:nvPicPr>
          <p:cNvPr id="11" name="Рисунок 10" descr="s8157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7452320" y="4869160"/>
            <a:ext cx="1372716" cy="733425"/>
          </a:xfrm>
          <a:prstGeom prst="rect">
            <a:avLst/>
          </a:prstGeom>
        </p:spPr>
      </p:pic>
      <p:pic>
        <p:nvPicPr>
          <p:cNvPr id="13" name="Picture 2" descr="C:\Users\samsung\Desktop\Катя работа\Король\ПРЕЗЕНТАЦИИ\дом жив\мл\27360336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3240360" cy="324036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987824" y="188640"/>
            <a:ext cx="40324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Кого вы видите перед собой?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Как вы это поняли? По каким признакам?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Почему насекомые легко прячутся?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Потому что окраска у них такая же, как и места, на которых они любят находиться. Им это нужно, чтобы хищники их не заметили.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Посмотрите как ловко кузнечик спрятался на листике.</a:t>
            </a:r>
          </a:p>
        </p:txBody>
      </p:sp>
      <p:pic>
        <p:nvPicPr>
          <p:cNvPr id="15" name="Рисунок 14" descr="leaf-clipart-7.png"/>
          <p:cNvPicPr>
            <a:picLocks noChangeAspect="1"/>
          </p:cNvPicPr>
          <p:nvPr/>
        </p:nvPicPr>
        <p:blipFill>
          <a:blip r:embed="rId8" cstate="print">
            <a:lum contrast="10000"/>
          </a:blip>
          <a:stretch>
            <a:fillRect/>
          </a:stretch>
        </p:blipFill>
        <p:spPr>
          <a:xfrm rot="15241964">
            <a:off x="4945603" y="3041962"/>
            <a:ext cx="3329527" cy="3496955"/>
          </a:xfrm>
          <a:prstGeom prst="rect">
            <a:avLst/>
          </a:prstGeom>
        </p:spPr>
      </p:pic>
      <p:pic>
        <p:nvPicPr>
          <p:cNvPr id="9" name="Рисунок 8" descr="a5803703f3b2bb8675f471be3431a30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32040" y="2636912"/>
            <a:ext cx="2885684" cy="28856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tmb_230411_1610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9838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339752" y="260648"/>
            <a:ext cx="648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Крылья бабочки. </a:t>
            </a:r>
          </a:p>
          <a:p>
            <a:pPr algn="just"/>
            <a:endParaRPr lang="ru-RU" b="1" dirty="0" smtClean="0">
              <a:solidFill>
                <a:srgbClr val="002060"/>
              </a:solidFill>
            </a:endParaRPr>
          </a:p>
          <a:p>
            <a:pPr algn="just"/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9а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45495">
            <a:off x="27183" y="4027649"/>
            <a:ext cx="2956319" cy="2675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51720" y="692696"/>
            <a:ext cx="66247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Они всегда покрыты мелкими чешуйками, которые очень важны для бабочки. Если даже некоторые чешуйки будут стерты, бабочка не сможет летать и погибнет, если взять бабочку в руки, то вы увидите пыльцу, которая останется на пальцах.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51720" y="836712"/>
            <a:ext cx="65527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У бабочки длинный тонкий изогнутый хоботок, который она опускает внутрь цветка и пьёт сладкий сок. Любит бабочка открытые цветки, чтобы сесть на них и видеть, что вокруг происходит.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9" name="Рисунок 8" descr="butterfly-animation-6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1700808"/>
            <a:ext cx="4558775" cy="4221088"/>
          </a:xfrm>
          <a:prstGeom prst="rect">
            <a:avLst/>
          </a:prstGeom>
        </p:spPr>
      </p:pic>
      <p:pic>
        <p:nvPicPr>
          <p:cNvPr id="10" name="Рисунок 9" descr="0020-023-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1844824"/>
            <a:ext cx="3689648" cy="3689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760</Words>
  <Application>Microsoft Office PowerPoint</Application>
  <PresentationFormat>Экран (4:3)</PresentationFormat>
  <Paragraphs>85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Муниципальное автономное дошкольное образовательное учреждение «Детский сад № 27» муниципального образования Кандалакшский район </vt:lpstr>
      <vt:lpstr>Цель: формировать умения детей узнавать и называть насекомых. Задачи: Образовательные: Расширять представления детей о насекомых Формировать умения выделять, подбирать характерные признаки насекомого. Продолжать учить отгадывать загадки и обосновывать свою отгадку. Активизировать познавательный интерес к природе. Развивающие: Развивать воображение, логического мышления.   Развивать интерес к жизни насекомых, умение наблюдать, устанавливать причинно-следственные связи. Воспитательные: Воспитывать бережное отношение к природе. Воспитывать желание защищать насекомых.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Нася</dc:creator>
  <cp:lastModifiedBy>Microsoft Office</cp:lastModifiedBy>
  <cp:revision>29</cp:revision>
  <dcterms:created xsi:type="dcterms:W3CDTF">2019-10-06T14:36:58Z</dcterms:created>
  <dcterms:modified xsi:type="dcterms:W3CDTF">2023-11-15T20:18:20Z</dcterms:modified>
</cp:coreProperties>
</file>