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6" r:id="rId5"/>
    <p:sldId id="262" r:id="rId6"/>
    <p:sldId id="260" r:id="rId7"/>
    <p:sldId id="261" r:id="rId8"/>
    <p:sldId id="265" r:id="rId9"/>
    <p:sldId id="266" r:id="rId10"/>
    <p:sldId id="267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533AA-8956-5892-B278-926DC4F59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620C4A-A822-8ED1-221D-4E19F020F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AAC56-D66E-0698-D3FE-B2D6C713E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1FCF-A330-CB6B-E29F-9F4F3EF6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866249-9EE6-E97A-7804-0458765E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2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9E158-A23B-D9A6-E639-4F40A693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77682C-F805-A850-8B28-A6B332E57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394F60-DA4C-4D4C-3A1A-7F574028A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D377F3-6451-E738-B139-F40D22E5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70D6-F7C0-B107-4CA2-A623D1F03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2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55BF0A-27A6-60A2-4C51-17B2DED44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4C540B-03E3-F5EF-F934-F21729402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FAC7EC-BF32-DC4D-376E-D2899B697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0EEC3-B737-FB38-450B-1595A278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39212-E8A6-BADB-BCC1-C5D0347E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6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A9927-8C88-4160-E945-04D3A0BF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D047B6-04AA-8FD7-F822-2AB3A4300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1D0D4-5B5A-E494-74B5-BE3933003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27BB15-9999-D264-8BD5-A03C5889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0717A-3796-49DD-445A-34149751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56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6C2DD5-1E0B-79F2-DF99-F89E9074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35EAA1-32D0-1BAC-179C-45CE8CE8A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C968D1-6882-84EF-1650-94D1980FF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5D5E64-E983-3786-E913-C5C40B32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9C3FFB-87CA-C0DE-60C5-90CE1E3C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0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E1604-89D4-6408-6232-B586C77F9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B247A-E650-8477-1943-263795C4F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64F8D-E489-21DA-E196-2A978ECBC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724BE0-20BF-5683-DEA1-9B592F962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849874-5A5C-2A47-DA1C-31AEF9A3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22775C-8812-47E0-E8D7-F7DE80C1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3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00CD2-D6FA-455B-A1CE-A78F5C8C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002C75-4225-B662-31D0-E085EF41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235D93-6115-5CA3-32D0-E1019F6CD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709FC2-50CA-5916-D4A3-906FAA40C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E653F4-E5E3-D492-5633-6B510700B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78ED41-D0AC-D70F-CA68-5AC4A8A4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25EE401-9887-4428-6A45-DF1C65F9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B830BA-907E-0EDC-724D-0BB142DB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61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F853A-7694-5EBE-2A8E-C574E572E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3DBD48-2F73-9D67-EDFF-C4F4D6A9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2E9F41-FB85-5DAE-3CBC-74C978AF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261817-8B4C-209A-8287-8359B565F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0B590F7-833F-DBB0-BE00-4988ADAA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182FF9-F143-6365-316D-6D60EC693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4A2550-E3C0-50CB-B2BD-F3B16BAA3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6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52D08-CB6D-F15A-85F5-FB1EF1B2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184A3-AA06-2FA6-4FB4-35E6985B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945F50-6BB6-9032-4599-B9C2F5FB8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E05783-5C7D-ED43-FC0F-7F8120529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14489C-2CA6-915A-E8BA-1825D54B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35B2B-DEDE-1388-D381-6C7970F8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66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5C5CA-3F90-17A8-AE27-18EE81D9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C6324E1-3CCF-6B25-7477-E8EE37CB0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525256-9A65-DFC3-4868-DCE28983E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D4DB07-494A-72DB-EA43-8DEB2A2C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48F408-BE96-D35A-721D-14B010FCB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BC2B5-1DC1-0D37-90B2-D85FD32D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3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9CECF-3E7C-2FE0-67B9-66A633A9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3DE703-6ADF-9B9A-3FAD-823A6C42E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468A9-2709-4F83-FA20-1D18C859B7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E91E-F9DA-4DE7-B808-658B27386FDE}" type="datetimeFigureOut">
              <a:rPr lang="ru-RU" smtClean="0"/>
              <a:t>19.11.2023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D0B5A9-DCB1-0C19-E002-F663F8B79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8B61C-D181-0625-CEB0-ED3DD7C5A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22F4F-73FC-4A7E-A138-10DE9E412F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9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B9E82-BE73-E11D-64F4-5977EDEB8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440" y="1666241"/>
            <a:ext cx="9215120" cy="2377439"/>
          </a:xfrm>
        </p:spPr>
        <p:txBody>
          <a:bodyPr/>
          <a:lstStyle/>
          <a:p>
            <a:r>
              <a:rPr lang="ru-RU" b="1" dirty="0"/>
              <a:t>Оздоровительная гимнастика  - </a:t>
            </a:r>
            <a:r>
              <a:rPr lang="ru-RU" b="1" dirty="0" err="1"/>
              <a:t>фитбол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4F4E4-4033-7DD1-35AD-6F37FBA6797B}"/>
              </a:ext>
            </a:extLst>
          </p:cNvPr>
          <p:cNvSpPr txBox="1"/>
          <p:nvPr/>
        </p:nvSpPr>
        <p:spPr>
          <a:xfrm>
            <a:off x="7457440" y="5090994"/>
            <a:ext cx="35763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err="1"/>
              <a:t>ГиМвРДРиДВ</a:t>
            </a:r>
            <a:endParaRPr lang="ru-RU" sz="2400" dirty="0"/>
          </a:p>
          <a:p>
            <a:r>
              <a:rPr lang="ru-RU" sz="2400"/>
              <a:t>Преподаватель:     Долгова </a:t>
            </a:r>
            <a:r>
              <a:rPr lang="ru-RU" sz="2400" dirty="0"/>
              <a:t>С.А.</a:t>
            </a:r>
          </a:p>
        </p:txBody>
      </p:sp>
    </p:spTree>
    <p:extLst>
      <p:ext uri="{BB962C8B-B14F-4D97-AF65-F5344CB8AC3E}">
        <p14:creationId xmlns:p14="http://schemas.microsoft.com/office/powerpoint/2010/main" val="1250367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A24F11-301E-FFC2-577C-F19F4B701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90" y="1523999"/>
            <a:ext cx="5726109" cy="43972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01EC82-D3E0-A76C-D1F5-A803335B1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902" y="1524000"/>
            <a:ext cx="5704008" cy="43972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97151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978166-4BC8-E2F2-E3BC-E355357C5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54347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CDFDD99-9AB1-5F2C-5CF9-D9013CC51139}"/>
              </a:ext>
            </a:extLst>
          </p:cNvPr>
          <p:cNvSpPr txBox="1"/>
          <p:nvPr/>
        </p:nvSpPr>
        <p:spPr>
          <a:xfrm flipH="1">
            <a:off x="9062720" y="934720"/>
            <a:ext cx="293624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u="sng" dirty="0"/>
              <a:t>Размеры мяча</a:t>
            </a:r>
            <a:r>
              <a:rPr lang="ru-RU" sz="3200" dirty="0"/>
              <a:t>:</a:t>
            </a:r>
          </a:p>
          <a:p>
            <a:endParaRPr lang="ru-RU" sz="3200" dirty="0"/>
          </a:p>
          <a:p>
            <a:r>
              <a:rPr lang="ru-RU" sz="3200" dirty="0"/>
              <a:t>- 3-4 года – диаметр 45 см;</a:t>
            </a:r>
          </a:p>
          <a:p>
            <a:r>
              <a:rPr lang="ru-RU" sz="3200" dirty="0"/>
              <a:t>- 5-6 лет – диаметр 50 см;</a:t>
            </a:r>
          </a:p>
          <a:p>
            <a:r>
              <a:rPr lang="ru-RU" sz="3200" dirty="0"/>
              <a:t>- 7-8 лет -диаметр 55 см.</a:t>
            </a:r>
          </a:p>
        </p:txBody>
      </p:sp>
    </p:spTree>
    <p:extLst>
      <p:ext uri="{BB962C8B-B14F-4D97-AF65-F5344CB8AC3E}">
        <p14:creationId xmlns:p14="http://schemas.microsoft.com/office/powerpoint/2010/main" val="17470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79D29-FDC6-508E-2EB8-F93331483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Средства </a:t>
            </a:r>
            <a:r>
              <a:rPr lang="ru-RU" b="1" dirty="0" err="1"/>
              <a:t>фитбол</a:t>
            </a:r>
            <a:r>
              <a:rPr lang="ru-RU" b="1" dirty="0"/>
              <a:t>-гимнастики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ADE67B-326F-9788-7B71-DD27D57AD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680" y="1483360"/>
            <a:ext cx="10612120" cy="486664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3200" dirty="0"/>
              <a:t>Гимнастические упражнения:</a:t>
            </a:r>
          </a:p>
          <a:p>
            <a:pPr>
              <a:buFontTx/>
              <a:buChar char="-"/>
            </a:pPr>
            <a:r>
              <a:rPr lang="ru-RU" sz="3200" dirty="0"/>
              <a:t>ОРУ (специально разработанные  для различных групп мышц, выполняются в разном темпе с различной амплитудой);</a:t>
            </a:r>
          </a:p>
          <a:p>
            <a:pPr>
              <a:buFontTx/>
              <a:buChar char="-"/>
            </a:pPr>
            <a:r>
              <a:rPr lang="ru-RU" sz="3200" dirty="0"/>
              <a:t>Музыкально-ритмические (комплексы </a:t>
            </a:r>
            <a:r>
              <a:rPr lang="ru-RU" sz="3200" dirty="0" err="1"/>
              <a:t>фитбол</a:t>
            </a:r>
            <a:r>
              <a:rPr lang="ru-RU" sz="3200" dirty="0"/>
              <a:t>-аэробики, танцевальные движения и импровизации, элементы ритмики, спортивных танцев (выполняются  под музыку из различных И.П.);</a:t>
            </a:r>
          </a:p>
          <a:p>
            <a:pPr marL="0" indent="0">
              <a:buNone/>
            </a:pPr>
            <a:r>
              <a:rPr lang="ru-RU" sz="3200" dirty="0"/>
              <a:t>2. Подвижные игры ( высокой, малой интенсивности, соревновательные игры –эстафеты).</a:t>
            </a:r>
          </a:p>
        </p:txBody>
      </p:sp>
    </p:spTree>
    <p:extLst>
      <p:ext uri="{BB962C8B-B14F-4D97-AF65-F5344CB8AC3E}">
        <p14:creationId xmlns:p14="http://schemas.microsoft.com/office/powerpoint/2010/main" val="1047197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AFA8D3-C38F-F496-8DCB-386D78BFE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802640"/>
            <a:ext cx="10662920" cy="537432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/>
              <a:t>Музыкальное сопровождение:</a:t>
            </a:r>
          </a:p>
          <a:p>
            <a:pPr marL="0" indent="0">
              <a:buNone/>
            </a:pPr>
            <a:r>
              <a:rPr lang="ru-RU" dirty="0"/>
              <a:t>- Стимулирует интерес к обучению</a:t>
            </a:r>
          </a:p>
          <a:p>
            <a:pPr>
              <a:buFontTx/>
              <a:buChar char="-"/>
            </a:pPr>
            <a:r>
              <a:rPr lang="ru-RU" dirty="0"/>
              <a:t>Улучшает эмоциональное состояние</a:t>
            </a:r>
          </a:p>
          <a:p>
            <a:pPr>
              <a:buFontTx/>
              <a:buChar char="-"/>
            </a:pPr>
            <a:r>
              <a:rPr lang="ru-RU" dirty="0"/>
              <a:t>Способствует повышению работоспособности</a:t>
            </a:r>
          </a:p>
          <a:p>
            <a:pPr>
              <a:buFontTx/>
              <a:buChar char="-"/>
            </a:pPr>
            <a:r>
              <a:rPr lang="ru-RU" dirty="0"/>
              <a:t>Быстрому и точному овладению двигательными действиями</a:t>
            </a:r>
          </a:p>
          <a:p>
            <a:pPr>
              <a:buFontTx/>
              <a:buChar char="-"/>
            </a:pPr>
            <a:r>
              <a:rPr lang="ru-RU" dirty="0"/>
              <a:t>Определяет темп и ритм выполнения движений</a:t>
            </a:r>
          </a:p>
          <a:p>
            <a:pPr>
              <a:buFontTx/>
              <a:buChar char="-"/>
            </a:pPr>
            <a:r>
              <a:rPr lang="ru-RU" dirty="0"/>
              <a:t>Содействует грациозности и согласованности движений</a:t>
            </a:r>
          </a:p>
          <a:p>
            <a:pPr>
              <a:buFontTx/>
              <a:buChar char="-"/>
            </a:pPr>
            <a:r>
              <a:rPr lang="ru-RU" dirty="0"/>
              <a:t>Развивает умение двигаться в рамках определенного времени</a:t>
            </a:r>
          </a:p>
          <a:p>
            <a:pPr>
              <a:buFontTx/>
              <a:buChar char="-"/>
            </a:pPr>
            <a:r>
              <a:rPr lang="ru-RU" dirty="0"/>
              <a:t>Соблюдать правила, согласовывать свои движения с музыкой и другими детьми 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749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FFF0C-1BEE-3A9A-DB54-0DDF3C66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ru-RU" b="1" dirty="0"/>
              <a:t>Правила безопасности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AC32E-3208-2A7C-A105-97CACBFC3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361440"/>
            <a:ext cx="10967720" cy="481552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Соответствие габаритов мяча антропометрическим показателям детей; </a:t>
            </a:r>
          </a:p>
          <a:p>
            <a:pPr marL="514350" indent="-514350">
              <a:buAutoNum type="arabicPeriod"/>
            </a:pPr>
            <a:r>
              <a:rPr lang="ru-RU" dirty="0"/>
              <a:t>Необходимо предусмотреть схему расстановки </a:t>
            </a:r>
            <a:r>
              <a:rPr lang="ru-RU" dirty="0" err="1"/>
              <a:t>фитболов</a:t>
            </a:r>
            <a:r>
              <a:rPr lang="ru-RU" dirty="0"/>
              <a:t> </a:t>
            </a:r>
            <a:r>
              <a:rPr lang="ru-RU"/>
              <a:t>– расс</a:t>
            </a:r>
            <a:r>
              <a:rPr lang="ru-RU" dirty="0"/>
              <a:t>т</a:t>
            </a:r>
            <a:r>
              <a:rPr lang="ru-RU"/>
              <a:t>ояние </a:t>
            </a:r>
            <a:r>
              <a:rPr lang="ru-RU" dirty="0"/>
              <a:t>между детьми ( 1-1,5 м),</a:t>
            </a:r>
          </a:p>
          <a:p>
            <a:pPr marL="514350" indent="-514350">
              <a:buAutoNum type="arabicPeriod"/>
            </a:pPr>
            <a:r>
              <a:rPr lang="ru-RU" dirty="0"/>
              <a:t> Обеспечить зону безопасности от посторонних предметов, оборудования, неровностей площадки;</a:t>
            </a:r>
          </a:p>
          <a:p>
            <a:pPr marL="514350" indent="-514350">
              <a:buAutoNum type="arabicPeriod"/>
            </a:pPr>
            <a:r>
              <a:rPr lang="ru-RU" dirty="0"/>
              <a:t>Облегченная форма одежды, соответствующая сезону, спортивная обувь (кроссовки).</a:t>
            </a:r>
          </a:p>
          <a:p>
            <a:pPr marL="514350" indent="-514350">
              <a:buAutoNum type="arabicPeriod"/>
            </a:pPr>
            <a:r>
              <a:rPr lang="ru-RU" dirty="0"/>
              <a:t>Обеспечить личную и взаимную страховку (учить детей приемам падения с мяча из различных </a:t>
            </a:r>
            <a:r>
              <a:rPr lang="ru-RU" dirty="0" err="1"/>
              <a:t>и.п</a:t>
            </a:r>
            <a:r>
              <a:rPr lang="ru-RU" dirty="0"/>
              <a:t>.)</a:t>
            </a:r>
          </a:p>
          <a:p>
            <a:pPr marL="514350" indent="-514350">
              <a:buAutoNum type="arabicPeriod"/>
            </a:pPr>
            <a:r>
              <a:rPr lang="ru-RU" dirty="0"/>
              <a:t>Следить за тем, чтобы упражнения не вызывали дискомфорт.</a:t>
            </a:r>
          </a:p>
          <a:p>
            <a:pPr marL="514350" indent="-514350">
              <a:buAutoNum type="arabicPeriod"/>
            </a:pPr>
            <a:r>
              <a:rPr lang="ru-RU" dirty="0"/>
              <a:t>Определить объем физической нагрузки, соответствующей возрасту детей. Давать отдых.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202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E60CC93-8787-1EB3-167F-5ADAAF410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720" y="325120"/>
            <a:ext cx="10673080" cy="585184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Задание:</a:t>
            </a:r>
          </a:p>
          <a:p>
            <a:pPr marL="0" indent="0">
              <a:buNone/>
            </a:pPr>
            <a:r>
              <a:rPr lang="ru-RU" dirty="0"/>
              <a:t> Подготовить и провести:</a:t>
            </a:r>
          </a:p>
          <a:p>
            <a:pPr marL="514350" indent="-514350">
              <a:buAutoNum type="arabicPeriod"/>
            </a:pPr>
            <a:r>
              <a:rPr lang="ru-RU" dirty="0"/>
              <a:t>Подвижную игру с детьми старшего ДВ</a:t>
            </a:r>
          </a:p>
          <a:p>
            <a:pPr marL="514350" indent="-514350">
              <a:buAutoNum type="arabicPeriod"/>
            </a:pPr>
            <a:r>
              <a:rPr lang="ru-RU" dirty="0"/>
              <a:t>Комплекс с </a:t>
            </a:r>
            <a:r>
              <a:rPr lang="ru-RU" dirty="0" err="1"/>
              <a:t>фитбол</a:t>
            </a:r>
            <a:r>
              <a:rPr lang="ru-RU" dirty="0"/>
              <a:t>-мячом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0" indent="0">
              <a:buNone/>
            </a:pPr>
            <a:r>
              <a:rPr lang="ru-RU" dirty="0"/>
              <a:t>Литература:</a:t>
            </a:r>
          </a:p>
          <a:p>
            <a:pPr marL="0" indent="0">
              <a:buNone/>
            </a:pPr>
            <a:r>
              <a:rPr lang="ru-RU" dirty="0"/>
              <a:t>Н.Э Власенко «</a:t>
            </a:r>
            <a:r>
              <a:rPr lang="ru-RU" dirty="0" err="1"/>
              <a:t>Фитбол</a:t>
            </a:r>
            <a:r>
              <a:rPr lang="ru-RU" dirty="0"/>
              <a:t>-гимнастика в физическом воспитании детей дошкольного возраста» С-П, Детство-Пресс, 2015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55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A40CE7-F240-0E6D-F6E2-51F627EB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0" y="1595121"/>
            <a:ext cx="4602480" cy="418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ФИТБОЛ — это большой упругий мяч диаметром 45-90 см.</a:t>
            </a:r>
          </a:p>
          <a:p>
            <a:pPr marL="0" indent="0">
              <a:buNone/>
            </a:pPr>
            <a:r>
              <a:rPr lang="ru-RU" dirty="0"/>
              <a:t>ФИТБОЛ в переводе с английского означает «мяч для опоры», который используется в оздоровительных целях.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26D562-CFF3-574F-D9C4-07FA1B355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7" y="191889"/>
            <a:ext cx="5243820" cy="64742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1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C7F75-AA48-A964-EF70-3DCED9935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520" y="365125"/>
            <a:ext cx="10368280" cy="742315"/>
          </a:xfrm>
        </p:spPr>
        <p:txBody>
          <a:bodyPr/>
          <a:lstStyle/>
          <a:p>
            <a:pPr algn="ctr"/>
            <a:r>
              <a:rPr lang="ru-RU" b="1" dirty="0"/>
              <a:t>История возникновения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276BB3-B65A-7094-9859-43D7F8831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920" y="1270000"/>
            <a:ext cx="11104880" cy="4906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Первоначально его называли как «швейцарский мяч», хотя он был изобретён в Италии 1963 году.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 Изобрел </a:t>
            </a:r>
            <a:r>
              <a:rPr lang="ru-RU" dirty="0" err="1"/>
              <a:t>фитбол</a:t>
            </a:r>
            <a:r>
              <a:rPr lang="ru-RU" dirty="0"/>
              <a:t> производитель пластмасс </a:t>
            </a:r>
            <a:r>
              <a:rPr lang="ru-RU" dirty="0" err="1"/>
              <a:t>Аквилино</a:t>
            </a:r>
            <a:r>
              <a:rPr lang="ru-RU" dirty="0"/>
              <a:t> </a:t>
            </a:r>
            <a:r>
              <a:rPr lang="ru-RU" dirty="0" err="1"/>
              <a:t>Косани</a:t>
            </a:r>
            <a:r>
              <a:rPr lang="ru-RU" dirty="0"/>
              <a:t>, владелец предприятий по производству игрушек из резины. Он внедрил в производство новую технологию изготовления прочных мячей большого диаметра.  Они представляли собой игрушку и назывались «Гимнастик».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1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B1FF6-1006-92ED-CAD1-26D9EBF5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213361"/>
            <a:ext cx="10469880" cy="883920"/>
          </a:xfrm>
        </p:spPr>
        <p:txBody>
          <a:bodyPr/>
          <a:lstStyle/>
          <a:p>
            <a:pPr algn="ctr"/>
            <a:r>
              <a:rPr lang="ru-RU" b="1" dirty="0"/>
              <a:t>История возникновения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CA7B0-4989-1484-A425-D2EE85C3B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097282"/>
            <a:ext cx="10871200" cy="54254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Английский физиотерапевт, доктор </a:t>
            </a:r>
            <a:r>
              <a:rPr lang="ru-RU" dirty="0" err="1"/>
              <a:t>Элсет</a:t>
            </a:r>
            <a:r>
              <a:rPr lang="ru-RU" dirty="0"/>
              <a:t> Конг, разработал программу педиатрической неврологической реабилитации с использованием </a:t>
            </a:r>
            <a:r>
              <a:rPr lang="ru-RU" dirty="0" err="1"/>
              <a:t>фитбола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Британский физиотерапевт Мери </a:t>
            </a:r>
            <a:r>
              <a:rPr lang="ru-RU" dirty="0" err="1"/>
              <a:t>Квинтон</a:t>
            </a:r>
            <a:r>
              <a:rPr lang="ru-RU" dirty="0"/>
              <a:t> в Швейцарии использовала </a:t>
            </a:r>
            <a:r>
              <a:rPr lang="ru-RU" dirty="0" err="1"/>
              <a:t>фитболы</a:t>
            </a:r>
            <a:r>
              <a:rPr lang="ru-RU" dirty="0"/>
              <a:t> в программах для новорождённых и младенцев.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Швейцарский физиотерапевт доктор Сюзан Кляйн – </a:t>
            </a:r>
            <a:r>
              <a:rPr lang="ru-RU" dirty="0" err="1"/>
              <a:t>Фогелльбах</a:t>
            </a:r>
            <a:r>
              <a:rPr lang="ru-RU" dirty="0"/>
              <a:t>  нашла применение на занятиях с больными детьми детским церебральным параличом. 1980 была опубликована её работа «Гимнастика с мячом для функциональной кинетики».                                             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1989 году американский коллега  Джоан Познер </a:t>
            </a:r>
            <a:r>
              <a:rPr lang="ru-RU" dirty="0" err="1"/>
              <a:t>Мауэр</a:t>
            </a:r>
            <a:r>
              <a:rPr lang="ru-RU" dirty="0"/>
              <a:t> стала использовать </a:t>
            </a:r>
            <a:r>
              <a:rPr lang="ru-RU" dirty="0" err="1"/>
              <a:t>фитболы</a:t>
            </a:r>
            <a:r>
              <a:rPr lang="ru-RU" dirty="0"/>
              <a:t> для восстановления после травм опорно-двигательного аппарата.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601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C9DF707-F029-196E-E389-02B0FCA75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0" y="965200"/>
            <a:ext cx="5138468" cy="492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Гимнастика с использованием </a:t>
            </a:r>
            <a:r>
              <a:rPr lang="ru-RU" dirty="0" err="1"/>
              <a:t>фитболов</a:t>
            </a:r>
            <a:r>
              <a:rPr lang="ru-RU" dirty="0"/>
              <a:t> относится к одному из видов – фитнес гимнастики. </a:t>
            </a:r>
          </a:p>
          <a:p>
            <a:pPr marL="0" indent="0">
              <a:buNone/>
            </a:pPr>
            <a:r>
              <a:rPr lang="ru-RU" dirty="0"/>
              <a:t>В настоящее время мячи разной упругости, размеров, веса используются в спорте, педагогике, медицине.                                                  </a:t>
            </a:r>
          </a:p>
          <a:p>
            <a:pPr marL="0" indent="0">
              <a:buNone/>
            </a:pPr>
            <a:r>
              <a:rPr lang="ru-RU" dirty="0"/>
              <a:t>Так в дошкольной педагогике новой формой работы  по физическому воспитанию является  </a:t>
            </a:r>
            <a:r>
              <a:rPr lang="ru-RU" dirty="0" err="1"/>
              <a:t>фитбол</a:t>
            </a:r>
            <a:r>
              <a:rPr lang="ru-RU" dirty="0"/>
              <a:t> – гимнастика.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50F0A0-ABA9-28EA-B75F-63A596635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32" y="965200"/>
            <a:ext cx="5290868" cy="4927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937730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091887-15CE-D912-3EBC-9DA126677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440" y="1341120"/>
            <a:ext cx="4409440" cy="4561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Разновидности </a:t>
            </a:r>
            <a:r>
              <a:rPr lang="ru-RU" dirty="0" err="1"/>
              <a:t>фитболов</a:t>
            </a:r>
            <a:r>
              <a:rPr lang="ru-RU" dirty="0"/>
              <a:t>:</a:t>
            </a:r>
          </a:p>
          <a:p>
            <a:pPr>
              <a:buFontTx/>
              <a:buChar char="-"/>
            </a:pPr>
            <a:r>
              <a:rPr lang="ru-RU" dirty="0"/>
              <a:t>Гладкий (ортопедический) </a:t>
            </a:r>
          </a:p>
          <a:p>
            <a:pPr>
              <a:buFontTx/>
              <a:buChar char="-"/>
            </a:pPr>
            <a:r>
              <a:rPr lang="ru-RU" dirty="0"/>
              <a:t>Фитбол  с рожками или скобками</a:t>
            </a:r>
          </a:p>
          <a:p>
            <a:pPr marL="0" indent="0">
              <a:buNone/>
            </a:pPr>
            <a:r>
              <a:rPr lang="ru-RU" dirty="0"/>
              <a:t>- Овальный </a:t>
            </a:r>
            <a:r>
              <a:rPr lang="ru-RU" dirty="0" err="1"/>
              <a:t>фитбол</a:t>
            </a:r>
            <a:r>
              <a:rPr lang="ru-RU" dirty="0"/>
              <a:t> </a:t>
            </a:r>
          </a:p>
          <a:p>
            <a:pPr>
              <a:buFontTx/>
              <a:buChar char="-"/>
            </a:pPr>
            <a:r>
              <a:rPr lang="ru-RU" dirty="0"/>
              <a:t>Массажный</a:t>
            </a:r>
          </a:p>
          <a:p>
            <a:pPr>
              <a:buFontTx/>
              <a:buChar char="-"/>
            </a:pPr>
            <a:r>
              <a:rPr lang="ru-RU" dirty="0"/>
              <a:t>Мяч с эспандером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1CB51-3AE8-BB88-CF55-A46F98C10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21" y="3086028"/>
            <a:ext cx="4869967" cy="35636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9E83EA5-7EB7-9B29-B5F7-226F1FC06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6" y="208280"/>
            <a:ext cx="2579214" cy="2579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6C0CCE-8373-2B2A-103D-24A70F680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525" y="208280"/>
            <a:ext cx="2175555" cy="26176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762015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C9EEA8-9EEC-29D0-236D-FF433AF5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558800"/>
            <a:ext cx="10449560" cy="5618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u="sng" dirty="0"/>
              <a:t>Значение упражнений с </a:t>
            </a:r>
            <a:r>
              <a:rPr lang="ru-RU" u="sng" dirty="0" err="1"/>
              <a:t>фитболом</a:t>
            </a:r>
            <a:r>
              <a:rPr lang="ru-RU" u="sng" dirty="0"/>
              <a:t>:</a:t>
            </a:r>
          </a:p>
          <a:p>
            <a:pPr>
              <a:buFontTx/>
              <a:buChar char="-"/>
            </a:pPr>
            <a:r>
              <a:rPr lang="ru-RU" dirty="0"/>
              <a:t>дают нагрузку на большинство групп мышц </a:t>
            </a:r>
          </a:p>
          <a:p>
            <a:pPr>
              <a:buFontTx/>
              <a:buChar char="-"/>
            </a:pPr>
            <a:r>
              <a:rPr lang="ru-RU" dirty="0"/>
              <a:t>улучшают координацию движений</a:t>
            </a:r>
          </a:p>
          <a:p>
            <a:pPr>
              <a:buFontTx/>
              <a:buChar char="-"/>
            </a:pPr>
            <a:r>
              <a:rPr lang="ru-RU" dirty="0"/>
              <a:t>развивают ловкость </a:t>
            </a:r>
          </a:p>
          <a:p>
            <a:pPr>
              <a:buFontTx/>
              <a:buChar char="-"/>
            </a:pPr>
            <a:r>
              <a:rPr lang="ru-RU" dirty="0"/>
              <a:t>повышают гибкость </a:t>
            </a:r>
          </a:p>
          <a:p>
            <a:pPr>
              <a:buFontTx/>
              <a:buChar char="-"/>
            </a:pPr>
            <a:r>
              <a:rPr lang="ru-RU" dirty="0"/>
              <a:t>помогают в  профилактике нарушений опорно-двигательного аппарата </a:t>
            </a:r>
          </a:p>
          <a:p>
            <a:pPr>
              <a:buFontTx/>
              <a:buChar char="-"/>
            </a:pPr>
            <a:r>
              <a:rPr lang="ru-RU" dirty="0"/>
              <a:t>благоприятно воздействует на все системы организма ребенка (</a:t>
            </a:r>
            <a:r>
              <a:rPr lang="ru-RU" dirty="0" err="1"/>
              <a:t>сердечнососудистую</a:t>
            </a:r>
            <a:r>
              <a:rPr lang="ru-RU" dirty="0"/>
              <a:t>, дыхательную, выделительную и т. д.)</a:t>
            </a:r>
          </a:p>
          <a:p>
            <a:pPr>
              <a:buFontTx/>
              <a:buChar char="-"/>
            </a:pPr>
            <a:r>
              <a:rPr lang="ru-RU" dirty="0"/>
              <a:t>снимает психическое напряжение</a:t>
            </a:r>
          </a:p>
          <a:p>
            <a:pPr>
              <a:buFontTx/>
              <a:buChar char="-"/>
            </a:pPr>
            <a:r>
              <a:rPr lang="ru-RU" dirty="0"/>
              <a:t>повышает умственную и физическую работоспособность, улучшает самочувствие</a:t>
            </a:r>
          </a:p>
          <a:p>
            <a:pPr>
              <a:buFontTx/>
              <a:buChar char="-"/>
            </a:pPr>
            <a:r>
              <a:rPr lang="ru-RU" dirty="0"/>
              <a:t>позволяют расслабить мышцы, провести релаксацию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Круглая форма мяча помогает выполнять движения с большей амплитудой, а его неустойчивость заставляет держать мышцы в постоянном напряжении для удержания равновесия.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55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84F015-CAB6-6E65-8291-B7BB32752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05" y="1495165"/>
            <a:ext cx="5667795" cy="44382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943D0CA-F786-D018-D672-71F5635F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787" y="1495165"/>
            <a:ext cx="5600698" cy="44382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101392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5B4C24-09D9-F1E1-408A-F5D625925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38" y="613911"/>
            <a:ext cx="8748324" cy="58064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3837954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584</Words>
  <Application>Microsoft Office PowerPoint</Application>
  <PresentationFormat>Широкоэкранный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Оздоровительная гимнастика  - фитбол</vt:lpstr>
      <vt:lpstr>Презентация PowerPoint</vt:lpstr>
      <vt:lpstr>История возникновения</vt:lpstr>
      <vt:lpstr>История возникновения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 фитбол-гимнастики</vt:lpstr>
      <vt:lpstr>Презентация PowerPoint</vt:lpstr>
      <vt:lpstr>Правила безопасности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Оздоровительная гимнастика  - фитбол</dc:title>
  <dc:creator>Светлана Долгова</dc:creator>
  <cp:lastModifiedBy>Светлана Долгова</cp:lastModifiedBy>
  <cp:revision>75</cp:revision>
  <dcterms:created xsi:type="dcterms:W3CDTF">2023-04-25T15:11:15Z</dcterms:created>
  <dcterms:modified xsi:type="dcterms:W3CDTF">2023-11-19T11:58:54Z</dcterms:modified>
</cp:coreProperties>
</file>