
<file path=[Content_Types].xml><?xml version="1.0" encoding="utf-8"?>
<Types xmlns="http://schemas.openxmlformats.org/package/2006/content-types">
  <Default Extension="png" ContentType="image/png"/>
  <Default Extension="aac" ContentType="audio/aac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85" r:id="rId3"/>
    <p:sldId id="281" r:id="rId4"/>
    <p:sldId id="282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60" r:id="rId14"/>
    <p:sldId id="297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7" r:id="rId32"/>
    <p:sldId id="318" r:id="rId33"/>
    <p:sldId id="319" r:id="rId34"/>
    <p:sldId id="320" r:id="rId35"/>
    <p:sldId id="321" r:id="rId36"/>
    <p:sldId id="324" r:id="rId37"/>
    <p:sldId id="316" r:id="rId38"/>
    <p:sldId id="325" r:id="rId39"/>
    <p:sldId id="327" r:id="rId40"/>
    <p:sldId id="331" r:id="rId41"/>
    <p:sldId id="330" r:id="rId42"/>
    <p:sldId id="326" r:id="rId43"/>
    <p:sldId id="286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1D205-5034-4B75-82C8-B68E21E3D77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B5E9-3BFD-4677-867E-20DCD48C6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35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B5E9-3BFD-4677-867E-20DCD48C6FF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03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83C7C30-AB82-4C29-BB35-F06253316A2E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D7EB70D-BCEA-4402-8131-659D0E5D0C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13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jpeg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7.jpe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7.jpe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6.jpeg"/><Relationship Id="rId11" Type="http://schemas.openxmlformats.org/officeDocument/2006/relationships/audio" Target="../media/audio1.wav"/><Relationship Id="rId5" Type="http://schemas.openxmlformats.org/officeDocument/2006/relationships/image" Target="../media/image17.jpeg"/><Relationship Id="rId10" Type="http://schemas.openxmlformats.org/officeDocument/2006/relationships/image" Target="../media/image49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0.png"/><Relationship Id="rId12" Type="http://schemas.microsoft.com/office/2007/relationships/hdphoto" Target="../media/hdphoto6.wdp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17.jpeg"/><Relationship Id="rId11" Type="http://schemas.openxmlformats.org/officeDocument/2006/relationships/image" Target="../media/image54.png"/><Relationship Id="rId5" Type="http://schemas.openxmlformats.org/officeDocument/2006/relationships/audio" Target="../media/audio2.wav"/><Relationship Id="rId10" Type="http://schemas.openxmlformats.org/officeDocument/2006/relationships/image" Target="../media/image53.png"/><Relationship Id="rId4" Type="http://schemas.openxmlformats.org/officeDocument/2006/relationships/audio" Target="../media/audio1.wav"/><Relationship Id="rId9" Type="http://schemas.openxmlformats.org/officeDocument/2006/relationships/image" Target="../media/image52.jpg"/><Relationship Id="rId1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2.wav"/><Relationship Id="rId7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gif"/><Relationship Id="rId11" Type="http://schemas.openxmlformats.org/officeDocument/2006/relationships/audio" Target="../media/audio1.wav"/><Relationship Id="rId5" Type="http://schemas.openxmlformats.org/officeDocument/2006/relationships/image" Target="../media/image55.jpeg"/><Relationship Id="rId10" Type="http://schemas.openxmlformats.org/officeDocument/2006/relationships/image" Target="../media/image59.png"/><Relationship Id="rId4" Type="http://schemas.openxmlformats.org/officeDocument/2006/relationships/image" Target="../media/image17.jpeg"/><Relationship Id="rId9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0.jpeg"/><Relationship Id="rId12" Type="http://schemas.microsoft.com/office/2007/relationships/hdphoto" Target="../media/hdphoto8.wdp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17.jpeg"/><Relationship Id="rId11" Type="http://schemas.openxmlformats.org/officeDocument/2006/relationships/image" Target="../media/image64.png"/><Relationship Id="rId5" Type="http://schemas.openxmlformats.org/officeDocument/2006/relationships/audio" Target="../media/audio2.wav"/><Relationship Id="rId10" Type="http://schemas.openxmlformats.org/officeDocument/2006/relationships/image" Target="../media/image63.gif"/><Relationship Id="rId4" Type="http://schemas.openxmlformats.org/officeDocument/2006/relationships/audio" Target="../media/audio1.wav"/><Relationship Id="rId9" Type="http://schemas.openxmlformats.org/officeDocument/2006/relationships/image" Target="../media/image62.png"/><Relationship Id="rId1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microsoft.com/office/2007/relationships/hdphoto" Target="../media/hdphoto10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5.jpeg"/><Relationship Id="rId12" Type="http://schemas.openxmlformats.org/officeDocument/2006/relationships/image" Target="../media/image69.png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17.jpeg"/><Relationship Id="rId11" Type="http://schemas.openxmlformats.org/officeDocument/2006/relationships/image" Target="../media/image68.gif"/><Relationship Id="rId5" Type="http://schemas.openxmlformats.org/officeDocument/2006/relationships/audio" Target="../media/audio2.wav"/><Relationship Id="rId15" Type="http://schemas.openxmlformats.org/officeDocument/2006/relationships/audio" Target="../media/audio1.wav"/><Relationship Id="rId10" Type="http://schemas.microsoft.com/office/2007/relationships/hdphoto" Target="../media/hdphoto9.wdp"/><Relationship Id="rId4" Type="http://schemas.openxmlformats.org/officeDocument/2006/relationships/audio" Target="../media/audio1.wav"/><Relationship Id="rId9" Type="http://schemas.openxmlformats.org/officeDocument/2006/relationships/image" Target="../media/image67.png"/><Relationship Id="rId1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9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0.png"/><Relationship Id="rId12" Type="http://schemas.microsoft.com/office/2007/relationships/hdphoto" Target="../media/hdphoto11.wdp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6" Type="http://schemas.openxmlformats.org/officeDocument/2006/relationships/image" Target="../media/image17.jpeg"/><Relationship Id="rId11" Type="http://schemas.openxmlformats.org/officeDocument/2006/relationships/image" Target="../media/image74.png"/><Relationship Id="rId5" Type="http://schemas.openxmlformats.org/officeDocument/2006/relationships/audio" Target="../media/audio1.wav"/><Relationship Id="rId10" Type="http://schemas.openxmlformats.org/officeDocument/2006/relationships/image" Target="../media/image73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2.jpeg"/><Relationship Id="rId1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5.png"/><Relationship Id="rId2" Type="http://schemas.openxmlformats.org/officeDocument/2006/relationships/audio" Target="../media/media4.aac"/><Relationship Id="rId1" Type="http://schemas.microsoft.com/office/2007/relationships/media" Target="../media/media4.aac"/><Relationship Id="rId6" Type="http://schemas.openxmlformats.org/officeDocument/2006/relationships/image" Target="../media/image17.jpeg"/><Relationship Id="rId5" Type="http://schemas.openxmlformats.org/officeDocument/2006/relationships/audio" Target="../media/audio2.wav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79.gi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6.png"/><Relationship Id="rId12" Type="http://schemas.openxmlformats.org/officeDocument/2006/relationships/image" Target="../media/image56.gif"/><Relationship Id="rId2" Type="http://schemas.openxmlformats.org/officeDocument/2006/relationships/audio" Target="../media/media5.aac"/><Relationship Id="rId16" Type="http://schemas.openxmlformats.org/officeDocument/2006/relationships/audio" Target="../media/audio1.wav"/><Relationship Id="rId1" Type="http://schemas.microsoft.com/office/2007/relationships/media" Target="../media/media5.aac"/><Relationship Id="rId6" Type="http://schemas.openxmlformats.org/officeDocument/2006/relationships/image" Target="../media/image17.jpeg"/><Relationship Id="rId11" Type="http://schemas.openxmlformats.org/officeDocument/2006/relationships/image" Target="../media/image78.gif"/><Relationship Id="rId5" Type="http://schemas.openxmlformats.org/officeDocument/2006/relationships/audio" Target="../media/audio2.wav"/><Relationship Id="rId15" Type="http://schemas.openxmlformats.org/officeDocument/2006/relationships/image" Target="../media/image49.png"/><Relationship Id="rId10" Type="http://schemas.openxmlformats.org/officeDocument/2006/relationships/image" Target="../media/image77.gif"/><Relationship Id="rId4" Type="http://schemas.openxmlformats.org/officeDocument/2006/relationships/audio" Target="../media/audio1.wav"/><Relationship Id="rId9" Type="http://schemas.openxmlformats.org/officeDocument/2006/relationships/image" Target="../media/image52.jpg"/><Relationship Id="rId14" Type="http://schemas.openxmlformats.org/officeDocument/2006/relationships/image" Target="../media/image80.gif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84.gif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1.png"/><Relationship Id="rId12" Type="http://schemas.openxmlformats.org/officeDocument/2006/relationships/image" Target="../media/image83.gif"/><Relationship Id="rId17" Type="http://schemas.openxmlformats.org/officeDocument/2006/relationships/image" Target="../media/image49.png"/><Relationship Id="rId2" Type="http://schemas.openxmlformats.org/officeDocument/2006/relationships/audio" Target="../media/media6.aac"/><Relationship Id="rId16" Type="http://schemas.openxmlformats.org/officeDocument/2006/relationships/image" Target="../media/image85.gif"/><Relationship Id="rId1" Type="http://schemas.microsoft.com/office/2007/relationships/media" Target="../media/media6.aac"/><Relationship Id="rId6" Type="http://schemas.openxmlformats.org/officeDocument/2006/relationships/image" Target="../media/image17.jpeg"/><Relationship Id="rId11" Type="http://schemas.openxmlformats.org/officeDocument/2006/relationships/image" Target="../media/image82.gif"/><Relationship Id="rId5" Type="http://schemas.openxmlformats.org/officeDocument/2006/relationships/audio" Target="../media/audio2.wav"/><Relationship Id="rId15" Type="http://schemas.openxmlformats.org/officeDocument/2006/relationships/image" Target="../media/image63.gif"/><Relationship Id="rId10" Type="http://schemas.openxmlformats.org/officeDocument/2006/relationships/image" Target="../media/image78.gif"/><Relationship Id="rId4" Type="http://schemas.openxmlformats.org/officeDocument/2006/relationships/audio" Target="../media/audio1.wav"/><Relationship Id="rId9" Type="http://schemas.openxmlformats.org/officeDocument/2006/relationships/image" Target="../media/image66.gif"/><Relationship Id="rId1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88.gi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6.png"/><Relationship Id="rId12" Type="http://schemas.openxmlformats.org/officeDocument/2006/relationships/image" Target="../media/image61.gif"/><Relationship Id="rId17" Type="http://schemas.openxmlformats.org/officeDocument/2006/relationships/audio" Target="../media/audio1.wav"/><Relationship Id="rId2" Type="http://schemas.openxmlformats.org/officeDocument/2006/relationships/audio" Target="../media/media7.aac"/><Relationship Id="rId16" Type="http://schemas.openxmlformats.org/officeDocument/2006/relationships/image" Target="../media/image90.gif"/><Relationship Id="rId1" Type="http://schemas.microsoft.com/office/2007/relationships/media" Target="../media/media7.aac"/><Relationship Id="rId6" Type="http://schemas.openxmlformats.org/officeDocument/2006/relationships/image" Target="../media/image17.jpeg"/><Relationship Id="rId11" Type="http://schemas.openxmlformats.org/officeDocument/2006/relationships/image" Target="../media/image77.gif"/><Relationship Id="rId5" Type="http://schemas.openxmlformats.org/officeDocument/2006/relationships/audio" Target="../media/audio3.wav"/><Relationship Id="rId15" Type="http://schemas.openxmlformats.org/officeDocument/2006/relationships/image" Target="../media/image52.jpg"/><Relationship Id="rId10" Type="http://schemas.openxmlformats.org/officeDocument/2006/relationships/image" Target="../media/image87.gif"/><Relationship Id="rId4" Type="http://schemas.openxmlformats.org/officeDocument/2006/relationships/audio" Target="../media/audio1.wav"/><Relationship Id="rId9" Type="http://schemas.openxmlformats.org/officeDocument/2006/relationships/image" Target="../media/image49.png"/><Relationship Id="rId14" Type="http://schemas.openxmlformats.org/officeDocument/2006/relationships/image" Target="../media/image89.jpe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9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1.png"/><Relationship Id="rId12" Type="http://schemas.openxmlformats.org/officeDocument/2006/relationships/image" Target="../media/image84.gif"/><Relationship Id="rId17" Type="http://schemas.openxmlformats.org/officeDocument/2006/relationships/audio" Target="../media/audio1.wav"/><Relationship Id="rId2" Type="http://schemas.openxmlformats.org/officeDocument/2006/relationships/audio" Target="../media/media8.aac"/><Relationship Id="rId16" Type="http://schemas.openxmlformats.org/officeDocument/2006/relationships/image" Target="../media/image49.png"/><Relationship Id="rId1" Type="http://schemas.microsoft.com/office/2007/relationships/media" Target="../media/media8.aac"/><Relationship Id="rId6" Type="http://schemas.openxmlformats.org/officeDocument/2006/relationships/image" Target="../media/image17.jpeg"/><Relationship Id="rId11" Type="http://schemas.microsoft.com/office/2007/relationships/hdphoto" Target="../media/hdphoto17.wdp"/><Relationship Id="rId5" Type="http://schemas.openxmlformats.org/officeDocument/2006/relationships/audio" Target="../media/audio3.wav"/><Relationship Id="rId15" Type="http://schemas.openxmlformats.org/officeDocument/2006/relationships/image" Target="../media/image95.gif"/><Relationship Id="rId10" Type="http://schemas.openxmlformats.org/officeDocument/2006/relationships/image" Target="../media/image93.png"/><Relationship Id="rId4" Type="http://schemas.openxmlformats.org/officeDocument/2006/relationships/audio" Target="../media/audio1.wav"/><Relationship Id="rId9" Type="http://schemas.openxmlformats.org/officeDocument/2006/relationships/image" Target="../media/image92.gif"/><Relationship Id="rId14" Type="http://schemas.microsoft.com/office/2007/relationships/hdphoto" Target="../media/hdphoto18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slideLayout" Target="../slideLayouts/slideLayout9.xml"/><Relationship Id="rId7" Type="http://schemas.microsoft.com/office/2007/relationships/hdphoto" Target="../media/hdphoto19.wdp"/><Relationship Id="rId2" Type="http://schemas.openxmlformats.org/officeDocument/2006/relationships/audio" Target="../media/media9.aac"/><Relationship Id="rId1" Type="http://schemas.microsoft.com/office/2007/relationships/media" Target="../media/media9.aac"/><Relationship Id="rId6" Type="http://schemas.openxmlformats.org/officeDocument/2006/relationships/image" Target="../media/image96.png"/><Relationship Id="rId11" Type="http://schemas.openxmlformats.org/officeDocument/2006/relationships/audio" Target="../media/audio1.wav"/><Relationship Id="rId5" Type="http://schemas.openxmlformats.org/officeDocument/2006/relationships/image" Target="../media/image17.jpeg"/><Relationship Id="rId10" Type="http://schemas.openxmlformats.org/officeDocument/2006/relationships/image" Target="../media/image49.png"/><Relationship Id="rId4" Type="http://schemas.openxmlformats.org/officeDocument/2006/relationships/audio" Target="../media/audio1.wav"/><Relationship Id="rId9" Type="http://schemas.microsoft.com/office/2007/relationships/hdphoto" Target="../media/hdphoto20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221088"/>
            <a:ext cx="7163136" cy="1163960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  ДЕТИ,</a:t>
            </a:r>
            <a:r>
              <a:rPr lang="ru-RU" dirty="0"/>
              <a:t> </a:t>
            </a:r>
            <a:r>
              <a:rPr lang="ru-RU" dirty="0">
                <a:solidFill>
                  <a:srgbClr val="FFC000"/>
                </a:solidFill>
              </a:rPr>
              <a:t>ДОРОГА,</a:t>
            </a:r>
            <a:r>
              <a:rPr lang="ru-RU" dirty="0"/>
              <a:t>          </a:t>
            </a:r>
            <a:r>
              <a:rPr lang="ru-RU" dirty="0">
                <a:solidFill>
                  <a:srgbClr val="FF0000"/>
                </a:solidFill>
              </a:rPr>
              <a:t>БЕЗОПАСНОСТЬ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29200"/>
            <a:ext cx="7667192" cy="9144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                                                                           </a:t>
            </a:r>
          </a:p>
          <a:p>
            <a:pPr algn="ctr"/>
            <a:r>
              <a:rPr lang="ru-RU" sz="1800" b="1" dirty="0"/>
              <a:t>                                                   Авторы: </a:t>
            </a:r>
            <a:r>
              <a:rPr lang="ru-RU" sz="1800" b="1" dirty="0" err="1"/>
              <a:t>Цепелева</a:t>
            </a:r>
            <a:r>
              <a:rPr lang="ru-RU" sz="1800" b="1" dirty="0"/>
              <a:t> Светлана Владимировна</a:t>
            </a:r>
          </a:p>
          <a:p>
            <a:pPr algn="ctr"/>
            <a:r>
              <a:rPr lang="ru-RU" sz="1800" b="1" dirty="0"/>
              <a:t>                                                       Арсланова Алсу Рашидовна</a:t>
            </a:r>
          </a:p>
          <a:p>
            <a:pPr algn="ctr"/>
            <a:endParaRPr lang="ru-RU" sz="1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706944"/>
            <a:ext cx="7955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МАДОУ ЦРР</a:t>
            </a:r>
            <a:endParaRPr lang="ru-RU" sz="20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ДЕТСКИЙ </a:t>
            </a:r>
            <a:r>
              <a:rPr lang="ru-RU" sz="2000" b="1" dirty="0">
                <a:solidFill>
                  <a:srgbClr val="FFFF00"/>
                </a:solidFill>
              </a:rPr>
              <a:t>САД № </a:t>
            </a:r>
            <a:r>
              <a:rPr lang="ru-RU" sz="2000" b="1" dirty="0" smtClean="0">
                <a:solidFill>
                  <a:srgbClr val="FFFF00"/>
                </a:solidFill>
              </a:rPr>
              <a:t>125 </a:t>
            </a:r>
            <a:r>
              <a:rPr lang="ru-RU" sz="2000" b="1" dirty="0">
                <a:solidFill>
                  <a:srgbClr val="FFFF00"/>
                </a:solidFill>
              </a:rPr>
              <a:t>Г. ТЮМЕНЬ </a:t>
            </a:r>
            <a:endParaRPr lang="ru-RU" sz="2000" b="1" dirty="0">
              <a:solidFill>
                <a:schemeClr val="bg1"/>
              </a:solidFill>
            </a:endParaRPr>
          </a:p>
          <a:p>
            <a:pPr algn="ctr"/>
            <a:endParaRPr lang="ru-RU" sz="2000" b="1" dirty="0">
              <a:solidFill>
                <a:schemeClr val="bg1"/>
              </a:solidFill>
            </a:endParaRPr>
          </a:p>
          <a:p>
            <a:pPr algn="ctr"/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76437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83" y="4797152"/>
            <a:ext cx="8195073" cy="130527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Цель: формирование осознанно-правильного отношения к соблюдению ПДД в качестве пешехода.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9" y="644388"/>
            <a:ext cx="8352928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Викторина для детей «Правила дорожные верные, надежные!»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E48E58-A6D3-9764-69BF-E6D08E5757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83" y="1804744"/>
            <a:ext cx="3611892" cy="2708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1701E-E15D-871A-7604-A67279853D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759364"/>
            <a:ext cx="3672400" cy="27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83" y="4797152"/>
            <a:ext cx="8195073" cy="130527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закрепить у детей навыки безопасного, культурного поведения на дорогах, провести массово-разъяснительную работу по пропаганде правил дорожного движения, вовлекать родителей в воспитательно-образовательный процесс.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9" y="644388"/>
            <a:ext cx="8352928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Газета «На улицах города» (работа семьи Богдана К.)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3CFC4D-4FBD-E410-9BC3-C16BA4B46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268760"/>
            <a:ext cx="4275505" cy="32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1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83" y="4797152"/>
            <a:ext cx="8195073" cy="1512168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Цель: формировать знания детей о правилах дорожного движения, дорожных знаках предупреждающего и запрещающего значения. Задачи: - развивать устную связную речь; - развивать актерское мастерство, фантазию у детей; - воспитывать навыки осознанного пользования знаниями дорожного движения в повседневной жизни.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9" y="644388"/>
            <a:ext cx="8352928" cy="8048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Спектакль «Происшествие в лесу»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(актеры: мамы Вероники М. и Святослава К., бабушка Гиорги М.)</a:t>
            </a:r>
            <a:endParaRPr lang="ru-RU" sz="24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B1A501-B01A-CFBE-31C1-F09F77EBDC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3564515" cy="26733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BF6F0-140D-974F-38FE-907AD6586C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03" y="1682310"/>
            <a:ext cx="3564515" cy="26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s/obg/Bezopasnost-detej-na-dorogakh/0004-004-Bezopasnost-na-dorogak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4" y="0"/>
            <a:ext cx="90090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83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208912" cy="6048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2" y="476672"/>
            <a:ext cx="8208914" cy="60486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332656"/>
            <a:ext cx="813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>
                <a:ln/>
                <a:solidFill>
                  <a:schemeClr val="tx2"/>
                </a:solidFill>
              </a:rPr>
              <a:t>Правила </a:t>
            </a:r>
            <a:r>
              <a:rPr lang="ru-RU" sz="7200" b="1" dirty="0" smtClean="0">
                <a:ln/>
                <a:solidFill>
                  <a:schemeClr val="tx2"/>
                </a:solidFill>
              </a:rPr>
              <a:t>пешехода</a:t>
            </a:r>
            <a:endParaRPr lang="ru-RU" sz="7200" b="1" dirty="0">
              <a:ln/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5154" y="6114782"/>
            <a:ext cx="58537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детей старшего </a:t>
            </a:r>
            <a:r>
              <a:rPr lang="ru-RU" sz="2400" b="0" cap="none" spc="0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дощкольного</a:t>
            </a:r>
            <a:r>
              <a:rPr lang="ru-RU" sz="2400" b="0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возраста </a:t>
            </a:r>
            <a:endParaRPr lang="ru-RU" sz="2400" b="0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915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208912" cy="6048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136904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Clr>
                <a:srgbClr val="3333FF"/>
              </a:buClr>
            </a:pP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 </a:t>
            </a:r>
          </a:p>
          <a:p>
            <a:pPr marL="285750" lvl="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правилах поведения на дороге;</a:t>
            </a:r>
          </a:p>
          <a:p>
            <a:pPr marL="285750" lvl="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проезжей части, дорожных знаках и разметках, дорожных устройствах (светофоре, шлагбауме), видах транспорта;</a:t>
            </a:r>
          </a:p>
          <a:p>
            <a:pPr marL="285750" lvl="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осторожность, наблюдательность и любознательность детей в роли пешеходов, пассажиров и водителей велосипедов, самокатов, роликовых коньков, скейтборда;</a:t>
            </a:r>
          </a:p>
          <a:p>
            <a:pPr marL="285750" lvl="0" indent="-285750">
              <a:buClr>
                <a:srgbClr val="3333FF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словарный запас.</a:t>
            </a:r>
          </a:p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57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8208912" cy="6048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s2.docme.ru/store/data/000257810_2-3cc6880a368b5f80456298b4858f8cde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100000" l="3093" r="987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1181" y="3831724"/>
            <a:ext cx="2957205" cy="26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6264696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Везде и всюду правила, их надо знать всегда: Без них не выйдут в плаванье из гавани суда. Выходят в рейс по правилам полярник и пилот.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имеют правила шофёр и пешеход.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умножения, как урок,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 назубок!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городу, по улице не ходят просто так: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не знаешь правила, легко попасть впросак. Всё время будь внимательным и помни наперёд: Свои имеют правила шофёр и пешеход!</a:t>
            </a:r>
          </a:p>
          <a:p>
            <a:pPr lvl="0">
              <a:buClr>
                <a:srgbClr val="3333FF"/>
              </a:buClr>
            </a:pP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962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232" y="476672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6264696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Светофор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любого перекрестка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встречает светофор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заводит очень просто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пешеходом разговор: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зеленый - проходи!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лучше подожди!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свет зажжется красный —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опасно! Стой!  </a:t>
            </a:r>
          </a:p>
          <a:p>
            <a:pPr lvl="0">
              <a:buClr>
                <a:srgbClr val="3333FF"/>
              </a:buClr>
            </a:pP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podarokmos.ru/wp-content/uploads/f/9/b/f9b1e703ad59f3e2e34c6c30ef368c93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" b="100000" l="4200" r="90200">
                        <a14:foregroundMark x1="4800" y1="70000" x2="14600" y2="70294"/>
                        <a14:foregroundMark x1="4800" y1="71618" x2="4300" y2="88088"/>
                        <a14:foregroundMark x1="18000" y1="82353" x2="22600" y2="82353"/>
                        <a14:foregroundMark x1="23900" y1="67941" x2="27600" y2="71912"/>
                        <a14:foregroundMark x1="17100" y1="73971" x2="18200" y2="81324"/>
                        <a14:foregroundMark x1="37100" y1="80735" x2="41000" y2="80735"/>
                        <a14:foregroundMark x1="38500" y1="69559" x2="46700" y2="70294"/>
                        <a14:foregroundMark x1="43700" y1="67353" x2="49000" y2="67353"/>
                        <a14:foregroundMark x1="44000" y1="64559" x2="49000" y2="64265"/>
                        <a14:foregroundMark x1="57200" y1="65000" x2="61300" y2="63971"/>
                        <a14:foregroundMark x1="58100" y1="80294" x2="72000" y2="77647"/>
                        <a14:foregroundMark x1="73800" y1="78382" x2="90000" y2="78676"/>
                        <a14:foregroundMark x1="83800" y1="63529" x2="90000" y2="63529"/>
                        <a14:foregroundMark x1="87000" y1="68235" x2="89500" y2="67647"/>
                        <a14:foregroundMark x1="80900" y1="98088" x2="90000" y2="97353"/>
                        <a14:foregroundMark x1="87200" y1="83382" x2="88800" y2="91765"/>
                        <a14:foregroundMark x1="33900" y1="98088" x2="46000" y2="97059"/>
                        <a14:foregroundMark x1="51700" y1="96029" x2="56000" y2="96029"/>
                        <a14:foregroundMark x1="64000" y1="96029" x2="67600" y2="94706"/>
                        <a14:foregroundMark x1="71100" y1="94412" x2="74900" y2="93676"/>
                        <a14:foregroundMark x1="22800" y1="98382" x2="5000" y2="99118"/>
                        <a14:foregroundMark x1="16600" y1="69559" x2="20300" y2="69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41" r="11765"/>
          <a:stretch/>
        </p:blipFill>
        <p:spPr bwMode="auto">
          <a:xfrm>
            <a:off x="4477756" y="3050291"/>
            <a:ext cx="4176464" cy="33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4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232" y="476672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6264696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Постовой 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 в любое время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Дежурит ловкий постовой.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Остановить поток прохожих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пропустить грузовики.</a:t>
            </a:r>
          </a:p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333FF"/>
              </a:buClr>
            </a:pP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72775"/>
            <a:ext cx="3767361" cy="53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0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368" y="476672"/>
            <a:ext cx="8255088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8630280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Проезжая часть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Там, где движутся машины,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Люди не должны ходить!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Потому что очень просто под машины угодить!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улице такое место проезжей частью называется.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по проезжей части людям ходить строжайше воспрещается!</a:t>
            </a:r>
          </a:p>
          <a:p>
            <a:pPr lvl="0">
              <a:buClr>
                <a:srgbClr val="3333FF"/>
              </a:buClr>
            </a:pPr>
            <a:endParaRPr lang="ru-RU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333FF"/>
              </a:buClr>
            </a:pP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579" y="2852935"/>
            <a:ext cx="4748354" cy="3527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366" r="99024">
                        <a14:foregroundMark x1="48780" y1="28780" x2="56585" y2="31220"/>
                        <a14:foregroundMark x1="46829" y1="27317" x2="55610" y2="23415"/>
                        <a14:foregroundMark x1="57073" y1="23415" x2="58537" y2="31220"/>
                        <a14:foregroundMark x1="52195" y1="34146" x2="60000" y2="32195"/>
                        <a14:foregroundMark x1="60000" y1="43415" x2="69268" y2="52683"/>
                        <a14:foregroundMark x1="46341" y1="58049" x2="37561" y2="75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730" y="2825646"/>
            <a:ext cx="1656184" cy="1656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28755" y="4307612"/>
            <a:ext cx="36197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дождь и в ясную погоду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не ходят пешеходы.</a:t>
            </a:r>
          </a:p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Говорит им знак одно: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Вам ходить запрещено!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457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39864" cy="4968552"/>
          </a:xfrm>
        </p:spPr>
        <p:txBody>
          <a:bodyPr>
            <a:noAutofit/>
          </a:bodyPr>
          <a:lstStyle/>
          <a:p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>Тип проекта: </a:t>
            </a:r>
            <a:r>
              <a:rPr lang="ru-RU" sz="1800" u="sng" dirty="0">
                <a:solidFill>
                  <a:schemeClr val="bg2">
                    <a:lumMod val="25000"/>
                  </a:schemeClr>
                </a:solidFill>
              </a:rPr>
              <a:t>творческо-информационный, среднесрочный (1месяц)</a:t>
            </a:r>
            <a:br>
              <a:rPr lang="ru-RU" sz="18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>Участники проекта: 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дети старшей группы, их родители, воспитатели.</a:t>
            </a:r>
            <a:b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>Место проведения: 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 МАДОУ ЦРР </a:t>
            </a:r>
            <a:r>
              <a:rPr lang="ru-RU" sz="1600" u="sng" dirty="0" err="1" smtClean="0">
                <a:solidFill>
                  <a:schemeClr val="bg2">
                    <a:lumMod val="25000"/>
                  </a:schemeClr>
                </a:solidFill>
              </a:rPr>
              <a:t>д.с</a:t>
            </a:r>
            <a:r>
              <a:rPr lang="ru-RU" sz="1600" u="sng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№125 города Тюмени</a:t>
            </a:r>
            <a:b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>Цель: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предупреждение детского дорожного травматизма.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>Задачи: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проинформировать детей о      безопасных условиях перехода улиц и дорог;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- научить правилам перехода по наземным и подземным переходам;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- развивать наблюдательность и внимательность;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- выработать композиционные умения и навыки при создании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рисунков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на заданную тему.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u="sng" dirty="0">
                <a:solidFill>
                  <a:schemeClr val="bg2">
                    <a:lumMod val="25000"/>
                  </a:schemeClr>
                </a:solidFill>
              </a:rPr>
              <a:t>Этапы реализации проекта:</a:t>
            </a: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1. Подготовительный (аналитический) ; </a:t>
            </a:r>
            <a:b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 2. Основной (реализация намеченных планов) </a:t>
            </a:r>
            <a:b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u="sng" dirty="0">
                <a:solidFill>
                  <a:schemeClr val="bg2">
                    <a:lumMod val="25000"/>
                  </a:schemeClr>
                </a:solidFill>
              </a:rPr>
              <a:t> 3. Заключительный (подведение итогов, внесение поправок в случае нерешенных проблем).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4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232" y="476672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250" y="2672110"/>
            <a:ext cx="48965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332656"/>
            <a:ext cx="734481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Тротуар 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на дороге были бы в опасности.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для них есть тротуар вдоль проезжей части.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Тротуар – для пешеходов, здесь машинам нету хода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333FF"/>
              </a:buClr>
            </a:pP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00" l="0" r="99900">
                        <a14:foregroundMark x1="46900" y1="28600" x2="53900" y2="32700"/>
                        <a14:foregroundMark x1="34200" y1="36900" x2="34200" y2="50100"/>
                        <a14:foregroundMark x1="35700" y1="35300" x2="46400" y2="28800"/>
                        <a14:foregroundMark x1="53600" y1="33000" x2="53400" y2="50400"/>
                        <a14:foregroundMark x1="54700" y1="51700" x2="62500" y2="60300"/>
                        <a14:foregroundMark x1="65300" y1="59500" x2="63000" y2="61800"/>
                        <a14:foregroundMark x1="62700" y1="61600" x2="66600" y2="78200"/>
                        <a14:foregroundMark x1="55700" y1="41000" x2="65300" y2="51200"/>
                        <a14:foregroundMark x1="44800" y1="54800" x2="31600" y2="77100"/>
                        <a14:foregroundMark x1="44500" y1="18700" x2="44500" y2="18700"/>
                        <a14:foregroundMark x1="44300" y1="19000" x2="48700" y2="16600"/>
                        <a14:foregroundMark x1="48700" y1="16600" x2="55700" y2="20500"/>
                        <a14:foregroundMark x1="59600" y1="800" x2="85100" y2="14500"/>
                        <a14:foregroundMark x1="85600" y1="15100" x2="97800" y2="35100"/>
                        <a14:foregroundMark x1="97300" y1="35100" x2="99400" y2="48800"/>
                        <a14:foregroundMark x1="59900" y1="1600" x2="43200" y2="0"/>
                        <a14:foregroundMark x1="43200" y1="500" x2="23500" y2="7000"/>
                        <a14:foregroundMark x1="24300" y1="7000" x2="10500" y2="18400"/>
                        <a14:foregroundMark x1="11300" y1="18700" x2="4300" y2="29900"/>
                        <a14:foregroundMark x1="4300" y1="30900" x2="100" y2="41800"/>
                        <a14:foregroundMark x1="1900" y1="38700" x2="100" y2="48800"/>
                        <a14:foregroundMark x1="900" y1="51400" x2="2500" y2="67300"/>
                        <a14:foregroundMark x1="2200" y1="64700" x2="6900" y2="76400"/>
                        <a14:foregroundMark x1="1900" y1="65500" x2="15700" y2="87000"/>
                        <a14:foregroundMark x1="16000" y1="87000" x2="33100" y2="97100"/>
                        <a14:foregroundMark x1="33100" y1="97100" x2="48400" y2="99700"/>
                        <a14:foregroundMark x1="98600" y1="48600" x2="98800" y2="61600"/>
                        <a14:foregroundMark x1="98300" y1="61300" x2="94200" y2="73000"/>
                        <a14:foregroundMark x1="93900" y1="73200" x2="84500" y2="85500"/>
                        <a14:foregroundMark x1="83800" y1="86200" x2="68400" y2="9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32" y="2273303"/>
            <a:ext cx="2077774" cy="20777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4509120"/>
            <a:ext cx="40047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Говорит нам знак: «Друзья!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Ездить здесь совсем нельзя!»</a:t>
            </a:r>
          </a:p>
          <a:p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со знаками знаком,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Ходят мимо лишь пешком!</a:t>
            </a:r>
            <a:endParaRPr lang="ru-RU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64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548680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02332"/>
            <a:ext cx="79928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Пешеходный переход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Пешеход! Пешеход! Помни ты про переход.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Подземный, наземный, похожий на зебру.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Знай, что только переход от машин тебя спасет!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207" y="571811"/>
            <a:ext cx="1748844" cy="17488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198988"/>
            <a:ext cx="5637168" cy="4182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805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548680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402332"/>
            <a:ext cx="815483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Надземный переход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Пешеход! Пешеход! Помни ты про переход.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Подземный, наземный похожий на зебру.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Знай, что только переход от машин тебя спасет!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590" y="2233212"/>
            <a:ext cx="1546628" cy="15466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9265" y="2232483"/>
            <a:ext cx="5606928" cy="4205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87153" y="3826783"/>
            <a:ext cx="251669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надземный переход,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Вверх и вниз народ идет.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 тобой машины мчатся, </a:t>
            </a:r>
          </a:p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Тебе не стоит их бояться.</a:t>
            </a:r>
          </a:p>
        </p:txBody>
      </p:sp>
    </p:spTree>
    <p:extLst>
      <p:ext uri="{BB962C8B-B14F-4D97-AF65-F5344CB8AC3E}">
        <p14:creationId xmlns:p14="http://schemas.microsoft.com/office/powerpoint/2010/main" val="341000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2990" y="416967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1" y="402332"/>
            <a:ext cx="815483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Подземный переход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Пешеход! Пешеход! Помни ты про переход.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Подземный, наземный похожий на зебру.</a:t>
            </a:r>
          </a:p>
          <a:p>
            <a:pPr lvl="0">
              <a:buClr>
                <a:srgbClr val="3333FF"/>
              </a:buClr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Знай, что только переход от машин тебя спасет!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743161"/>
            <a:ext cx="23672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Знает каждый пешеход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 подземный этот ход.</a:t>
            </a:r>
          </a:p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 он не украшает, </a:t>
            </a:r>
          </a:p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 машинам не мешает!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203313"/>
            <a:ext cx="1626525" cy="1626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701" y="2232848"/>
            <a:ext cx="5544616" cy="407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239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888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332"/>
            <a:ext cx="82988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из участников дорожного движения</a:t>
            </a:r>
          </a:p>
          <a:p>
            <a:pPr lvl="0" algn="ctr">
              <a:buClr>
                <a:srgbClr val="3333FF"/>
              </a:buClr>
            </a:pPr>
            <a:r>
              <a:rPr lang="ru-RU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нарушает правила?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660" y="1233329"/>
            <a:ext cx="6120680" cy="50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0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1850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332"/>
            <a:ext cx="8298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Дорожные знаки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9982" y="1124744"/>
            <a:ext cx="799651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Город, 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тобой мы живем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по праву сравнить с букварем.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она, азбука,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—над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Знаки развешаны вдоль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мостовой.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Азбуку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помни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случилась с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тобою беда.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Азбукой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проспектов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дорог, город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все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урок!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50" y="2645754"/>
            <a:ext cx="8101135" cy="370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888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332"/>
            <a:ext cx="8298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Запрещающие знаки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43708" y="1268760"/>
            <a:ext cx="5364596" cy="174387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8392" y="1196752"/>
            <a:ext cx="529991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знак в каемке красной —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делать так нельзя! </a:t>
            </a:r>
          </a:p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— действие опасно!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Слушайтесь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его, друзья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603" y="3114291"/>
            <a:ext cx="156807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3313" y="3143480"/>
            <a:ext cx="1569600" cy="159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6033" y="3121359"/>
            <a:ext cx="1569600" cy="165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myshared.ru/9/902293/slide_3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6831" y="3134394"/>
            <a:ext cx="1569600" cy="15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93119" y="4830251"/>
            <a:ext cx="12937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Въезд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85286" y="4797152"/>
            <a:ext cx="14155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55993" y="4725144"/>
            <a:ext cx="152817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пешеходов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63852" y="4725144"/>
            <a:ext cx="169129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на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велосипедах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55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8888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3708" y="764704"/>
            <a:ext cx="5364596" cy="1743874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синей же каемке знак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 делать так.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дает, что и где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с вами ждет!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944070"/>
            <a:ext cx="16708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Пешеходная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5005625"/>
            <a:ext cx="138685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</a:t>
            </a:r>
          </a:p>
          <a:p>
            <a:pPr lvl="0" algn="ctr"/>
            <a:r>
              <a:rPr lang="ru-RU" sz="2000" b="1" cap="none" spc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автобуса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2261" y="5025370"/>
            <a:ext cx="1735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для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4953362"/>
            <a:ext cx="1870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 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094" y="3090146"/>
            <a:ext cx="1701756" cy="1694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3889" y="3031000"/>
            <a:ext cx="1760517" cy="1694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8848" y="2608148"/>
            <a:ext cx="1512169" cy="2229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082" y="2608148"/>
            <a:ext cx="1456813" cy="22168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471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1850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332"/>
            <a:ext cx="8298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Железнодорожный переезд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24744"/>
            <a:ext cx="77048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Странный знак – на нём забор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шутка или вздор?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этот знак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пустяк 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висит он просто так?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Нет! Шлагбаум –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переезд перегородил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проезд.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Электричка на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пути, с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ты лучше не шути!</a:t>
            </a:r>
          </a:p>
          <a:p>
            <a:pPr lvl="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608" y="2617494"/>
            <a:ext cx="5936776" cy="3780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84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402332"/>
            <a:ext cx="82988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buClr>
                <a:srgbClr val="3333FF"/>
              </a:buClr>
            </a:pP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Транспорт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920613"/>
            <a:ext cx="6329205" cy="4402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1" y="948784"/>
            <a:ext cx="8154835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машины-машины, машины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малютки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машины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дела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заботы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Машины выходят 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 на работу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грузовые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фырчат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легковые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Торопятся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мчатся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будто живые.</a:t>
            </a:r>
          </a:p>
          <a:p>
            <a:pPr lvl="0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0271" y="2449339"/>
            <a:ext cx="1728193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Эй, машины, полный ход!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примерный пешеход: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Торопиться не люблю,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дорогу уступлю.</a:t>
            </a: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80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83671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bg2">
                    <a:lumMod val="25000"/>
                  </a:schemeClr>
                </a:solidFill>
              </a:rPr>
              <a:t>АКТУАЛЬНОСТЬ проекта</a:t>
            </a: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Несмотря на принимаемые Госавтоинспекцией меры по профилактике детского дорожно-транспортного травматизма, статистика показывает, что количество дорожно-транспортных происшествий с участием детей увеличивается в летний период и осенний период.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701" y="278092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 статистике, основными причинами детского дорожно-транспортного травматизма являются неумение осматривать проезжую часть, замечать транспортные средства, оценивать скорость и направление их движения, предвидеть возможность появления транспортного средства из-за других транспортных средств, деревьев, кустов. </a:t>
            </a:r>
          </a:p>
        </p:txBody>
      </p:sp>
    </p:spTree>
    <p:extLst>
      <p:ext uri="{BB962C8B-B14F-4D97-AF65-F5344CB8AC3E}">
        <p14:creationId xmlns:p14="http://schemas.microsoft.com/office/powerpoint/2010/main" val="3084096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53904"/>
            <a:ext cx="61386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автобуса ты вышел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Сзади обходи,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ты дорогу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перейти.</a:t>
            </a: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9" y="2761050"/>
            <a:ext cx="4309791" cy="35177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522685"/>
            <a:ext cx="3978581" cy="3160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2040" y="4010288"/>
            <a:ext cx="39816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ехал ты в трамвае,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наоборот –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Спереди трамвай обходим, 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и вперед.</a:t>
            </a: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716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550067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8166" y="488866"/>
            <a:ext cx="6967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Найдите правильную картинку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550768"/>
            <a:ext cx="3528392" cy="32528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134" y="1556792"/>
            <a:ext cx="3511640" cy="3246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254" y="4179105"/>
            <a:ext cx="1779323" cy="2234439"/>
          </a:xfrm>
          <a:prstGeom prst="rect">
            <a:avLst/>
          </a:prstGeom>
        </p:spPr>
      </p:pic>
      <p:pic>
        <p:nvPicPr>
          <p:cNvPr id="3" name="начпл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53317" y="5661248"/>
            <a:ext cx="354987" cy="35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9852" y="488866"/>
            <a:ext cx="5502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Подберите нужный знак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49" y="1208253"/>
            <a:ext cx="5850071" cy="5100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72" y="1452884"/>
            <a:ext cx="1574377" cy="1296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4611" y="3128998"/>
            <a:ext cx="1216845" cy="14640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86" y="4956263"/>
            <a:ext cx="1423297" cy="12722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8" y="178898"/>
            <a:ext cx="1498629" cy="1881949"/>
          </a:xfrm>
          <a:prstGeom prst="rect">
            <a:avLst/>
          </a:prstGeom>
        </p:spPr>
      </p:pic>
      <p:pic>
        <p:nvPicPr>
          <p:cNvPr id="4" name="подберите нужный зна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подберите нужный зна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2080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8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51064E-7 C 0.02275 0.00509 0.04184 0.00486 0.06615 0.00601 C 0.079 0.01295 0.09254 0.01411 0.10625 0.01642 C 0.12674 0.02475 0.15087 0.02498 0.1724 0.02868 C 0.20816 0.04394 0.26198 0.03608 0.2908 0.03677 C 0.31389 0.03747 0.33698 0.03816 0.3599 0.03885 C 0.39549 0.05111 0.43941 0.03909 0.47691 0.03677 C 0.51632 0.02637 0.57882 0.03168 0.61702 0.03076 C 0.62518 0.02706 0.62014 0.02983 0.63091 0.02035 C 0.63247 0.01897 0.63542 0.01642 0.63542 0.01642 C 0.64288 0.00139 0.64184 -0.00185 0.64618 -0.0185 C 0.64809 -0.04972 0.65382 -0.08742 0.64011 -0.11494 C 0.63698 -0.13113 0.63542 -0.14708 0.63386 -0.16397 C 0.63334 -0.17553 0.63334 -0.18733 0.63247 -0.19889 C 0.63229 -0.20166 0.63091 -0.20698 0.63091 -0.20698 " pathEditMode="relative" ptsTypes="ffffffffffffffA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0771" y="488866"/>
            <a:ext cx="5502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Подберите нужный знак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84784"/>
            <a:ext cx="5639601" cy="4655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577" y="1547862"/>
            <a:ext cx="936104" cy="9361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164" y="3333271"/>
            <a:ext cx="885166" cy="789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95" l="0" r="100000">
                        <a14:foregroundMark x1="51807" y1="15663" x2="51807" y2="86747"/>
                        <a14:foregroundMark x1="13253" y1="53012" x2="89157" y2="54217"/>
                        <a14:foregroundMark x1="13253" y1="45783" x2="49398" y2="10843"/>
                        <a14:foregroundMark x1="55422" y1="10843" x2="92771" y2="50602"/>
                        <a14:foregroundMark x1="61446" y1="68675" x2="84337" y2="56627"/>
                        <a14:foregroundMark x1="37349" y1="34940" x2="53012" y2="42169"/>
                        <a14:foregroundMark x1="22892" y1="51807" x2="28916" y2="67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752" y="4884962"/>
            <a:ext cx="1161560" cy="1161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26" y="382865"/>
            <a:ext cx="1298561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4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58 C 0.02135 -0.00463 0.046 -0.0044 0.06962 -0.00231 C 0.08385 0.00417 0.09757 0.00764 0.11267 0.00995 C 0.12725 0.01667 0.11857 0.01366 0.13889 0.0162 C 0.15955 0.02176 0.1809 0.02107 0.20191 0.02639 C 0.28923 0.02546 0.33802 0.03403 0.40798 0.02037 C 0.4158 0.0169 0.4217 0.01343 0.42951 0.01204 C 0.43958 0.01019 0.45017 0.00995 0.46041 0.00602 C 0.47187 0.00162 0.48073 -0.00949 0.49114 -0.01667 C 0.50521 -0.02685 0.51875 -0.04352 0.52951 -0.05972 C 0.53541 -0.06852 0.54166 -0.07477 0.54652 -0.08426 C 0.54982 -0.09768 0.54548 -0.0831 0.5526 -0.09653 C 0.55503 -0.10093 0.55642 -0.10625 0.55885 -0.11088 C 0.56076 -0.11829 0.56406 -0.12523 0.56493 -0.13333 C 0.56857 -0.16551 0.56979 -0.1956 0.57882 -0.22569 C 0.5835 -0.24097 0.5868 -0.25718 0.59114 -0.27268 C 0.59288 -0.2787 0.59566 -0.2912 0.59566 -0.29097 C 0.59791 -0.33403 0.59878 -0.3669 0.59722 -0.41204 C 0.59652 -0.42986 0.59496 -0.45463 0.58489 -0.46736 C 0.58229 -0.47917 0.57934 -0.47245 0.57569 -0.48171 " pathEditMode="relative" rAng="0" ptsTypes="AAAAAAAAAAAAA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-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0771" y="488866"/>
            <a:ext cx="5502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Подберите нужный знак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484784"/>
            <a:ext cx="5830651" cy="4727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42" y="1217141"/>
            <a:ext cx="866775" cy="1219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125" y="2784740"/>
            <a:ext cx="899162" cy="1377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12" y="4583271"/>
            <a:ext cx="866775" cy="121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518" y="-24566"/>
            <a:ext cx="1601619" cy="2011282"/>
          </a:xfrm>
          <a:prstGeom prst="rect">
            <a:avLst/>
          </a:prstGeom>
        </p:spPr>
      </p:pic>
      <p:pic>
        <p:nvPicPr>
          <p:cNvPr id="3" name="подберите нужный зна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74768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C 0.06667 0.00139 0.13334 0.00162 0.2 0.00394 C 0.22604 0.00486 0.25243 0.01204 0.27847 0.01435 C 0.30608 0.02431 0.2816 0.01644 0.33837 0.02246 C 0.35729 0.02431 0.36927 0.02755 0.3908 0.02871 C 0.40677 0.03565 0.42344 0.03333 0.43993 0.03889 C 0.47049 0.03704 0.51528 0.04352 0.54618 0.02246 C 0.55035 0.01435 0.55347 0.00463 0.55851 -0.00208 C 0.56042 -0.00972 0.56146 -0.01597 0.56476 -0.02268 C 0.56754 -0.03565 0.5691 -0.04884 0.5724 -0.06157 C 0.57882 -0.1162 0.57552 -0.0794 0.57552 -0.17222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-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0771" y="488866"/>
            <a:ext cx="5502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Подберите нужный знак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5" y="1556792"/>
            <a:ext cx="5756952" cy="46813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734" y="1556792"/>
            <a:ext cx="961283" cy="961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9712" y1="28365" x2="73077" y2="80288"/>
                        <a14:foregroundMark x1="19712" y1="26923" x2="11058" y2="48558"/>
                        <a14:foregroundMark x1="9615" y1="51442" x2="26442" y2="83173"/>
                        <a14:foregroundMark x1="27404" y1="81731" x2="61538" y2="85577"/>
                        <a14:foregroundMark x1="55769" y1="52404" x2="81250" y2="29327"/>
                        <a14:foregroundMark x1="42788" y1="12981" x2="54327" y2="50000"/>
                        <a14:foregroundMark x1="58173" y1="52885" x2="87500" y2="59135"/>
                        <a14:foregroundMark x1="41346" y1="50962" x2="40385" y2="80288"/>
                        <a14:foregroundMark x1="48077" y1="64904" x2="59135" y2="6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82" y="3045184"/>
            <a:ext cx="1120399" cy="111808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16" y="4690381"/>
            <a:ext cx="1073933" cy="10739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" y="-742"/>
            <a:ext cx="1641090" cy="2060848"/>
          </a:xfrm>
          <a:prstGeom prst="rect">
            <a:avLst/>
          </a:prstGeom>
        </p:spPr>
      </p:pic>
      <p:pic>
        <p:nvPicPr>
          <p:cNvPr id="3" name="подберите нужный зна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9632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7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0.0533 0.01829 0.0132 0.00973 0.12309 0.01435 C 0.13177 0.01366 0.1408 0.01459 0.14931 0.01227 C 0.15608 0.01042 0.15434 -0.01574 0.16007 -0.02662 C 0.15955 -0.0368 0.15938 -0.04722 0.15851 -0.0574 C 0.15799 -0.06435 0.15538 -0.07801 0.15538 -0.07777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-3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908720"/>
            <a:ext cx="1917872" cy="187220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68162" y="764704"/>
            <a:ext cx="3715806" cy="237626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Я знаток дорожных правил,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Я машину здесь поставил,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 стоянку у ограды -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Отдыхать ей тоже надо.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908720"/>
            <a:ext cx="1899440" cy="223224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57624" y="764704"/>
            <a:ext cx="3715200" cy="237626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Вот трёхглазый молодец.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До чего же он хитрец!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Кто откуда ни поедет,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Подмигнёт и тем, и этим.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149080"/>
            <a:ext cx="3231084" cy="158878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68162" y="3905672"/>
            <a:ext cx="3715806" cy="2376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Под этим знаком, как ни странно,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Все ждут чего-то постоянно.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Кто-то сидя, кто-то стоя…</a:t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Что за место здесь такое?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700" y="4166612"/>
            <a:ext cx="2856671" cy="191873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4745232" y="3905672"/>
            <a:ext cx="3715200" cy="2403648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 полоскам черно-белым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Пешеход шагает смело,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Кто из вас ребята знает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Знак о чем предупреждает?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757" y="2346296"/>
            <a:ext cx="1565637" cy="1966096"/>
          </a:xfrm>
          <a:prstGeom prst="rect">
            <a:avLst/>
          </a:prstGeom>
        </p:spPr>
      </p:pic>
      <p:pic>
        <p:nvPicPr>
          <p:cNvPr id="2" name="загадки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1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5" name="wind.wav"/>
          </p:stSnd>
        </p:sndAc>
      </p:transition>
    </mc:Choice>
    <mc:Fallback xmlns="">
      <p:transition spd="slow">
        <p:fade/>
        <p:sndAc>
          <p:stSnd>
            <p:snd r:embed="rId1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477364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9" y="403000"/>
            <a:ext cx="1656184" cy="207980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00192" y="764704"/>
            <a:ext cx="2123728" cy="5400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5576" y="2636912"/>
            <a:ext cx="1296144" cy="1296144"/>
          </a:xfrm>
          <a:prstGeom prst="ellipse">
            <a:avLst/>
          </a:prstGeom>
          <a:solidFill>
            <a:srgbClr val="F79646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43189" y="764704"/>
            <a:ext cx="1358382" cy="1368152"/>
          </a:xfrm>
          <a:prstGeom prst="ellipse">
            <a:avLst/>
          </a:prstGeom>
          <a:solidFill>
            <a:sysClr val="windowText" lastClr="00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807804" y="2744923"/>
            <a:ext cx="1368152" cy="136815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11487" y="1623753"/>
            <a:ext cx="1368152" cy="1368152"/>
          </a:xfrm>
          <a:prstGeom prst="ellipse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87624" y="4599645"/>
            <a:ext cx="1346448" cy="134644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2084" y="4643324"/>
            <a:ext cx="1358382" cy="136815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светофо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5576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5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419 C -0.03732 0.03843 -0.03715 0.03495 -0.03645 0.03171 C -0.03298 0.01759 -0.0177 0.00995 -0.0092 0.00718 C -0.00642 0.0044 -0.00399 0.00162 -0.00138 -0.00116 C 0.00018 -0.00278 0.00105 -0.00602 0.00261 -0.00718 C 0.00869 -0.01134 0.02309 -0.01273 0.02848 -0.01343 C 0.03421 -0.01944 0.04011 -0.02153 0.04671 -0.02361 C 0.05678 -0.03403 0.0691 -0.03449 0.08056 -0.03588 C 0.09098 -0.04421 0.10313 -0.04537 0.11441 -0.04815 C 0.1375 -0.06065 0.10851 -0.0456 0.12882 -0.0544 C 0.14219 -0.06019 0.15348 -0.06921 0.16771 -0.07292 C 0.17744 -0.08056 0.18959 -0.08565 0.20018 -0.08912 C 0.20573 -0.09097 0.21702 -0.09306 0.21702 -0.09282 C 0.27344 -0.09213 0.32987 -0.09606 0.38612 -0.08912 C 0.38959 -0.08866 0.40157 -0.07685 0.40834 -0.075 C 0.41181 -0.07153 0.41563 -0.06898 0.41875 -0.06458 C 0.42431 -0.05625 0.425 -0.04375 0.42917 -0.0338 C 0.43143 -0.02176 0.43299 -0.00949 0.43299 0.00301 " pathEditMode="relative" rAng="0" ptsTypes="AAAAAAAAAAAAA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-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C 0.00261 -0.00301 0.00469 -0.00694 0.00764 -0.00856 C 0.00903 -0.00926 0.01042 -0.00949 0.01181 -0.01065 C 0.02552 -0.02245 0.01459 -0.01597 0.02344 -0.02083 C 0.02813 -0.02824 0.03368 -0.03356 0.03941 -0.03935 C 0.04549 -0.04583 0.04115 -0.04421 0.04584 -0.05162 C 0.04896 -0.05648 0.05087 -0.05625 0.05504 -0.05764 C 0.06163 -0.06782 0.06875 -0.07292 0.07604 -0.08056 C 0.08229 -0.09468 0.075 -0.08056 0.08264 -0.08843 C 0.08438 -0.09005 0.08525 -0.09282 0.08663 -0.09468 C 0.09236 -0.10162 0.0974 -0.10532 0.10226 -0.11319 C 0.10452 -0.12222 0.10851 -0.12176 0.11285 -0.12731 C 0.11563 -0.13079 0.11684 -0.13634 0.11945 -0.13958 C 0.12205 -0.14282 0.12587 -0.14282 0.12865 -0.14583 C 0.13698 -0.15486 0.12813 -0.15 0.13785 -0.15394 C 0.14948 -0.1662 0.16077 -0.17963 0.17084 -0.19514 C 0.17205 -0.19699 0.17466 -0.19722 0.17604 -0.19931 C 0.18941 -0.21574 0.19896 -0.23843 0.21025 -0.25856 C 0.2132 -0.27222 0.21979 -0.27824 0.22726 -0.28519 C 0.23525 -0.29259 0.24323 -0.30023 0.25087 -0.30787 C 0.25521 -0.31759 0.26146 -0.32546 0.26823 -0.33032 C 0.27014 -0.34074 0.27188 -0.34468 0.27743 -0.35116 C 0.28247 -0.36296 0.27656 -0.35162 0.28525 -0.36088 C 0.28663 -0.36273 0.2875 -0.36574 0.28924 -0.36736 C 0.29497 -0.37384 0.29653 -0.36852 0.30243 -0.3794 C 0.30452 -0.38356 0.30608 -0.38843 0.30886 -0.39167 C 0.31042 -0.39468 0.31337 -0.3956 0.31545 -0.39792 C 0.31684 -0.39907 0.31788 -0.40046 0.31927 -0.40208 C 0.33542 -0.42477 0.3217 -0.40903 0.33646 -0.42477 C 0.34167 -0.43032 0.34618 -0.43588 0.35226 -0.43912 C 0.35677 -0.44167 0.36667 -0.44491 0.36667 -0.44468 C 0.38299 -0.47037 0.41042 -0.48634 0.43247 -0.49421 C 0.45851 -0.5213 0.51233 -0.51181 0.53247 -0.51296 C 0.56233 -0.51968 0.57656 -0.52083 0.61146 -0.52083 " pathEditMode="relative" rAng="0" ptsTypes="AAAAAAAAAAAAAAAAAAAAAAAAAAAAA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2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10116 C 0.03299 0.07523 0.00035 0.09908 0.09792 0.09908 C 0.15052 0.09908 0.2033 0.09769 0.25625 0.09699 C 0.27466 0.0963 0.30122 0.10301 0.31893 0.08472 C 0.32171 0.07801 0.32257 0.07176 0.32431 0.06435 C 0.32257 0.0081 0.32743 0.02986 0.31632 0.00486 C 0.3158 0.00093 0.31511 -0.00856 0.31094 -0.00949 C 0.30868 -0.00972 0.30452 -0.00555 0.30452 -0.00532 " pathEditMode="relative" rAng="0" ptsTypes="AAAAAA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-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4940" y="425390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58" y="260648"/>
            <a:ext cx="1503063" cy="18875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37665" y="416858"/>
            <a:ext cx="6900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Выберите запрещающие знаки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692" y="4739003"/>
            <a:ext cx="1374829" cy="1374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934" y="4742417"/>
            <a:ext cx="1368000" cy="136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831" y="3358728"/>
            <a:ext cx="1375200" cy="1375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754" y="3042701"/>
            <a:ext cx="1368000" cy="136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289" y="3877606"/>
            <a:ext cx="1502196" cy="13393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863" y="3179260"/>
            <a:ext cx="1368000" cy="1368000"/>
          </a:xfrm>
          <a:prstGeom prst="rect">
            <a:avLst/>
          </a:prstGeom>
        </p:spPr>
      </p:pic>
      <p:pic>
        <p:nvPicPr>
          <p:cNvPr id="3" name="запре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356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3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5 -0.08912 C -0.13038 -0.09051 -0.12482 -0.08889 -0.1243 -0.09305 C -0.12187 -0.11226 -0.11892 -0.12986 -0.11649 -0.14861 C -0.1151 -0.19097 -0.11493 -0.23171 -0.11041 -0.27338 C -0.10816 -0.29351 -0.10902 -0.28726 -0.10572 -0.3125 C -0.1052 -0.31597 -0.10434 -0.32268 -0.10434 -0.32245 C -0.10381 -0.35139 -0.10364 -0.38009 -0.10277 -0.40879 C -0.10243 -0.42037 -0.09843 -0.43217 -0.09809 -0.44375 C -0.09774 -0.45671 -0.09809 -0.46944 -0.09809 -0.4824 C -0.09809 -0.48518 -0.09809 -0.48796 -0.09809 -0.49074 " pathEditMode="relative" rAng="0" ptsTypes="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6435 C 0.09323 -0.06644 0.09149 -0.06806 0.09115 -0.07037 C 0.0908 -0.07246 0.09236 -0.07454 0.09271 -0.07662 C 0.09479 -0.09306 0.09636 -0.1044 0.10035 -0.11968 C 0.09931 -0.18172 0.10573 -0.23588 0.07118 -0.2794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10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-0.09398 C 0.02326 -0.15694 0.02326 -0.2199 0.02431 -0.28263 C 0.02448 -0.29398 0.02413 -0.29953 0.02118 -0.31134 C 0.02066 -0.31365 0.01667 -0.31527 0.01667 -0.31504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1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1" y="270492"/>
            <a:ext cx="1678101" cy="21073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30932" y="416858"/>
            <a:ext cx="55140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Выберите знаки сервиса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" y="3428371"/>
            <a:ext cx="1017735" cy="1017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66" y="4900556"/>
            <a:ext cx="1003609" cy="1275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337710"/>
            <a:ext cx="1008112" cy="1418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8456" y="3295434"/>
            <a:ext cx="1014121" cy="1426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900557"/>
            <a:ext cx="1430822" cy="1275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4337710"/>
            <a:ext cx="937444" cy="13186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726" y="3429001"/>
            <a:ext cx="919163" cy="1292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551" y="4918456"/>
            <a:ext cx="1104289" cy="1265612"/>
          </a:xfrm>
          <a:prstGeom prst="rect">
            <a:avLst/>
          </a:prstGeom>
        </p:spPr>
      </p:pic>
      <p:pic>
        <p:nvPicPr>
          <p:cNvPr id="3" name="сервис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11560" y="5801032"/>
            <a:ext cx="609600" cy="6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1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8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5741 C 0.00729 -0.10648 0.00434 -0.15787 0.00608 -0.20718 C 0.0066 -0.22454 0.01042 -0.24236 0.01233 -0.25949 C 0.01181 -0.29491 0.01215 -0.33056 0.01076 -0.36574 C 0.01059 -0.36829 0.00833 -0.36944 0.00764 -0.37176 C 0.00625 -0.37593 0.00556 -0.38032 0.00451 -0.38449 C 0.00069 -0.4 -0.00208 -0.41389 -0.01076 -0.42616 C -0.01319 -0.43588 -0.01597 -0.43796 -0.02309 -0.44074 C -0.02951 -0.44607 -0.03264 -0.45069 -0.0401 -0.45069 " pathEditMode="relative" rAng="0" ptsTypes="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-19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6319 C 0.00399 -0.07963 0.00226 -0.09676 0.00625 -0.11273 C 0.00729 -0.13055 0.00885 -0.14676 0.01076 -0.16412 C 0.00972 -0.2338 0.02986 -0.2588 1.94444E-6 -0.28542 C -0.00087 -0.28889 -0.00209 -0.29537 -0.00452 -0.29768 C -0.02205 -0.31458 -0.00799 -0.29606 -0.01389 -0.30393 " pathEditMode="relative" rAng="0" ptsTypes="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2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7014 C -0.00538 -0.09143 -0.00747 -0.11389 -0.01077 -0.13588 C -0.01042 -0.1956 -0.02344 -0.31157 -0.00313 -0.38981 C -0.00087 -0.42616 -0.00157 -0.40625 -0.00157 -0.44907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1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5393 C 0.00295 -0.08588 0.00139 -0.06157 2.77778E-6 -0.11342 C -0.00365 -0.23981 -0.00295 -0.20069 -0.00295 -0.30416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5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572000"/>
            <a:ext cx="7920881" cy="152129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учить детей различать дорожные знаки, закрепить знания о пешеходах; обогащать и активизировать словарь детей; воспитывать в детях чувство ответственности, помочь усвоить, к чему могут привести нарушения ПДД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24" y="644388"/>
            <a:ext cx="7391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Сюжетно-ролевая игра «ШКОЛА ПЕШЕХОДА»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BF56D-CD89-5D7C-6541-09CA72B1FE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31032" y="1156434"/>
            <a:ext cx="2780928" cy="37079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FF91DD-5834-2527-A249-E96073CC6B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1079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2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23" y="908720"/>
            <a:ext cx="1631033" cy="20482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80964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Выберите предупреждающие знаки 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предупрежд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1560" y="5843736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525008"/>
            <a:ext cx="1163316" cy="1037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673" y="3726563"/>
            <a:ext cx="968024" cy="968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5" y="5023394"/>
            <a:ext cx="866775" cy="121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392821"/>
            <a:ext cx="1163315" cy="1037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99" y="3726563"/>
            <a:ext cx="1029296" cy="10271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1398" y="5077568"/>
            <a:ext cx="993797" cy="9937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125" y="4308888"/>
            <a:ext cx="1063395" cy="9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88159E-6 C -0.00191 -0.02545 -0.00347 -0.04487 -0.00451 -0.0717 C -0.00451 -0.07239 -0.01215 -0.22595 0.00156 -0.27868 C 0.00434 -0.30343 0.00625 -0.32864 0.01233 -0.35246 C 0.01458 -0.36148 0.01614 -0.37119 0.02014 -0.37905 C 0.02465 -0.3994 0.01771 -0.37003 0.02465 -0.39154 C 0.0276 -0.40079 0.02726 -0.40403 0.03385 -0.40981 C 0.03715 -0.42276 0.04236 -0.41999 0.05243 -0.42207 C 0.0651 -0.42461 0.05538 -0.42415 0.06458 -0.42415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3682E-6 C 0.00399 -0.02105 0.00503 -0.04209 0.00781 -0.0636 C 0.00677 -0.14223 0.00659 -0.22063 0.00468 -0.29926 C 0.00451 -0.30759 0.00243 -0.31545 0.00156 -0.32378 C 0.00017 -0.33881 0.00086 -0.35431 -0.00295 -0.36888 C -0.00348 -0.37373 -0.00295 -0.37882 -0.00452 -0.38321 C -0.00521 -0.38506 -0.00799 -0.38368 -0.0092 -0.3853 C -0.01042 -0.38691 -0.01025 -0.38946 -0.01077 -0.39154 C -0.01233 -0.41675 -0.01233 -0.42415 -0.01233 -0.41397 " pathEditMode="relative" ptsTypes="ffffffff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1425E-6 C 0.00173 -0.07239 0.0125 -0.16074 -0.00313 -0.22734 C -0.00764 -0.24631 -0.0099 -0.27221 -0.01858 -0.28886 C -0.01962 -0.30505 -0.01875 -0.30991 -0.02466 -0.3217 C -0.02709 -0.33419 -0.02518 -0.32794 -0.03229 -0.34228 C -0.03334 -0.34436 -0.03542 -0.3483 -0.03542 -0.3483 C -0.0382 -0.35917 -0.04289 -0.36957 -0.04775 -0.37905 C -0.04948 -0.38252 -0.04983 -0.38715 -0.05087 -0.39131 C -0.05139 -0.39339 -0.05226 -0.39756 -0.05226 -0.39756 " pathEditMode="relative" ptsTypes="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0442" y="451271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95" y="112008"/>
            <a:ext cx="1682225" cy="21125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5076" y="416858"/>
            <a:ext cx="7105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Выбери несуществующий знак </a:t>
            </a:r>
            <a:endParaRPr lang="ru-RU" sz="4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32445" y="1340768"/>
            <a:ext cx="6100887" cy="15513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602790"/>
            <a:ext cx="1135294" cy="15968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47" b="96199" l="855" r="98006">
                        <a14:foregroundMark x1="11681" y1="88012" x2="86325" y2="86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804627"/>
            <a:ext cx="1459992" cy="1421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151" y="3464862"/>
            <a:ext cx="1546398" cy="15558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05" b="100000" l="1695" r="97881">
                        <a14:foregroundMark x1="12712" y1="53333" x2="89831" y2="54286"/>
                        <a14:foregroundMark x1="46610" y1="55714" x2="53814" y2="88095"/>
                        <a14:foregroundMark x1="47458" y1="11429" x2="48729" y2="51905"/>
                        <a14:foregroundMark x1="49576" y1="46190" x2="80508" y2="25714"/>
                        <a14:foregroundMark x1="46610" y1="54762" x2="19068" y2="23810"/>
                        <a14:foregroundMark x1="45763" y1="59524" x2="30085" y2="80952"/>
                        <a14:foregroundMark x1="50424" y1="59048" x2="74153" y2="79524"/>
                        <a14:foregroundMark x1="52119" y1="79524" x2="83475" y2="58095"/>
                        <a14:foregroundMark x1="19915" y1="57143" x2="52966" y2="83333"/>
                        <a14:foregroundMark x1="32627" y1="57143" x2="35593" y2="64286"/>
                        <a14:foregroundMark x1="59322" y1="67619" x2="72458" y2="65238"/>
                        <a14:foregroundMark x1="67797" y1="64286" x2="70763" y2="53333"/>
                        <a14:foregroundMark x1="55932" y1="54762" x2="69492" y2="61905"/>
                        <a14:foregroundMark x1="34746" y1="39048" x2="51271" y2="30952"/>
                        <a14:foregroundMark x1="27119" y1="29524" x2="52119" y2="20952"/>
                        <a14:foregroundMark x1="24576" y1="27143" x2="48729" y2="16667"/>
                        <a14:foregroundMark x1="49576" y1="16190" x2="62288" y2="28095"/>
                        <a14:foregroundMark x1="63983" y1="26190" x2="73305" y2="14286"/>
                        <a14:foregroundMark x1="72458" y1="19048" x2="80932" y2="25714"/>
                        <a14:foregroundMark x1="75424" y1="38095" x2="88983" y2="35714"/>
                        <a14:foregroundMark x1="82627" y1="38095" x2="85593" y2="53333"/>
                        <a14:foregroundMark x1="76271" y1="68571" x2="81780" y2="73333"/>
                        <a14:foregroundMark x1="62288" y1="73810" x2="66102" y2="85714"/>
                        <a14:foregroundMark x1="47458" y1="76190" x2="38559" y2="85714"/>
                        <a14:foregroundMark x1="30085" y1="66667" x2="22034" y2="77143"/>
                        <a14:foregroundMark x1="23729" y1="62857" x2="17373" y2="67619"/>
                        <a14:foregroundMark x1="26271" y1="50952" x2="11864" y2="31905"/>
                        <a14:foregroundMark x1="17373" y1="46190" x2="27119" y2="29524"/>
                        <a14:foregroundMark x1="30085" y1="29524" x2="39407" y2="9048"/>
                        <a14:foregroundMark x1="53814" y1="23333" x2="65254" y2="10476"/>
                        <a14:foregroundMark x1="63983" y1="52381" x2="77966" y2="31905"/>
                        <a14:foregroundMark x1="30932" y1="41429" x2="39407" y2="3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5194" y="4804627"/>
            <a:ext cx="1421312" cy="14043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506" y="3343420"/>
            <a:ext cx="1502710" cy="1339765"/>
          </a:xfrm>
          <a:prstGeom prst="rect">
            <a:avLst/>
          </a:prstGeom>
        </p:spPr>
      </p:pic>
      <p:pic>
        <p:nvPicPr>
          <p:cNvPr id="3" name="несущ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11560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C 0.0283 -0.04051 -0.00312 -0.11019 0.00921 -0.16088 C 0.01059 -0.17871 0.01424 -0.19445 0.01684 -0.21181 C 0.0198 -0.23148 0.02153 -0.25139 0.02309 -0.27107 C 0.02379 -0.3169 0.02205 -0.34144 0.02761 -0.37917 C 0.02934 -0.4176 0.03073 -0.45417 0.03073 -0.49306 " pathEditMode="relative" rAng="0" ptsTypes="AAAA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-2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3 -0.025 C 0.00816 -0.11945 0.01042 -0.21343 0.01268 -0.30787 C 0.01233 -0.32361 0.01598 -0.41667 0.0033 -0.44097 C -0.00034 -0.45718 -0.00885 -0.47269 -0.00885 -0.49028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2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8163" y="477365"/>
            <a:ext cx="8126224" cy="59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33" b="98012" l="2652" r="97660">
                        <a14:foregroundMark x1="20593" y1="76149" x2="16537" y2="86708"/>
                        <a14:foregroundMark x1="18097" y1="88447" x2="24337" y2="91180"/>
                        <a14:foregroundMark x1="31981" y1="75776" x2="37441" y2="83230"/>
                        <a14:foregroundMark x1="47114" y1="70062" x2="45710" y2="81615"/>
                        <a14:foregroundMark x1="74571" y1="70932" x2="81591" y2="78758"/>
                        <a14:foregroundMark x1="85335" y1="58261" x2="91576" y2="70311"/>
                        <a14:foregroundMark x1="85959" y1="56398" x2="94228" y2="53292"/>
                        <a14:foregroundMark x1="77067" y1="57764" x2="76443" y2="68447"/>
                        <a14:foregroundMark x1="37754" y1="40497" x2="39938" y2="37391"/>
                        <a14:foregroundMark x1="54602" y1="36273" x2="57722" y2="32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649" y="980728"/>
            <a:ext cx="4131602" cy="5188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471" b="95662" l="1837" r="95306">
                        <a14:foregroundMark x1="18776" y1="62256" x2="15714" y2="64642"/>
                        <a14:foregroundMark x1="21633" y1="82430" x2="26531" y2="82863"/>
                        <a14:foregroundMark x1="28367" y1="65727" x2="34490" y2="68113"/>
                        <a14:foregroundMark x1="34082" y1="68113" x2="29592" y2="81996"/>
                        <a14:foregroundMark x1="27959" y1="64208" x2="27347" y2="70933"/>
                        <a14:foregroundMark x1="27959" y1="71367" x2="31837" y2="74187"/>
                        <a14:foregroundMark x1="25510" y1="76790" x2="31429" y2="79176"/>
                        <a14:foregroundMark x1="54490" y1="72017" x2="63469" y2="77223"/>
                        <a14:foregroundMark x1="53878" y1="81562" x2="65102" y2="81345"/>
                        <a14:foregroundMark x1="55714" y1="57050" x2="59388" y2="57484"/>
                        <a14:foregroundMark x1="80612" y1="56616" x2="90816" y2="6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513354"/>
            <a:ext cx="3062707" cy="2879019"/>
          </a:xfrm>
          <a:prstGeom prst="rect">
            <a:avLst/>
          </a:prstGeom>
        </p:spPr>
      </p:pic>
      <p:pic>
        <p:nvPicPr>
          <p:cNvPr id="2" name="окончан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1560" y="5843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9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944" y="1196752"/>
            <a:ext cx="74168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 Правила дорожного движения.-  М, 2004г.</a:t>
            </a:r>
          </a:p>
          <a:p>
            <a:r>
              <a:rPr lang="ru-RU" sz="2000" dirty="0"/>
              <a:t>2. Репин Я.С. Дорожная азбука. -  М: ДОСААФ, 1987</a:t>
            </a:r>
          </a:p>
          <a:p>
            <a:r>
              <a:rPr lang="ru-RU" sz="2000" dirty="0"/>
              <a:t>3. Три сигнала светофора. Дидактические игры, викторины. - М: Просвещение, 1998г.</a:t>
            </a:r>
          </a:p>
          <a:p>
            <a:r>
              <a:rPr lang="ru-RU" sz="2000" dirty="0"/>
              <a:t>4. Ковалько В.И. Игровой модульный курс по ПДД. – М, 2004г.</a:t>
            </a:r>
          </a:p>
          <a:p>
            <a:r>
              <a:rPr lang="ru-RU" sz="2000" dirty="0"/>
              <a:t>5. Филенко М.Н. Школьникам о правилах дорожного движения. - М: Просвещение,1985г.</a:t>
            </a:r>
          </a:p>
          <a:p>
            <a:r>
              <a:rPr lang="ru-RU" sz="2000" dirty="0"/>
              <a:t>6. Князева Р.А. 100 задач по ПДД. -  М: Педагогика,1997г.</a:t>
            </a:r>
            <a:br>
              <a:rPr lang="ru-RU" sz="2000" dirty="0"/>
            </a:br>
            <a:r>
              <a:rPr lang="ru-RU" sz="2000" dirty="0"/>
              <a:t>7. Сергей Волков. Про правила дорожного движения. - Сборник стихов.</a:t>
            </a:r>
            <a:br>
              <a:rPr lang="ru-RU" sz="2000" dirty="0"/>
            </a:br>
            <a:r>
              <a:rPr lang="ru-RU" sz="2000" dirty="0"/>
              <a:t>8.  Ирина Гурина. Участники дорожного движения.  </a:t>
            </a:r>
            <a:br>
              <a:rPr lang="ru-RU" sz="2000" dirty="0"/>
            </a:br>
            <a:r>
              <a:rPr lang="ru-RU" sz="2000" dirty="0"/>
              <a:t>9.  Г. Демыкиной.  Песенка дорожных знаков. - Сборник стихов.</a:t>
            </a:r>
            <a:br>
              <a:rPr lang="ru-RU" sz="2000" dirty="0"/>
            </a:br>
            <a:r>
              <a:rPr lang="ru-RU" sz="2000" dirty="0"/>
              <a:t>10. Правила дорожного движения. Памятка родителям.</a:t>
            </a:r>
            <a:br>
              <a:rPr lang="ru-RU" sz="2000" dirty="0"/>
            </a:br>
            <a:r>
              <a:rPr lang="ru-RU" sz="2000" dirty="0"/>
              <a:t>11. Н.А. Извекова. Правила дорожного движения. – М. «Просвещение»,1975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620688"/>
            <a:ext cx="560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ИСПОЛЬЗОВАННАЯ ЛИТЕРАТУРА И 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30552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572000"/>
            <a:ext cx="7920881" cy="152129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закреплять знания детей о местах перехода улицы; учить правильно держать кисть и раскрашивать не заходя за контур; активировать словарь.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24" y="644388"/>
            <a:ext cx="7391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Художественная деятельность «Дорожный знак»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22DF31-920C-B62B-91D9-D2F156DB26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12474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572000"/>
            <a:ext cx="7920881" cy="152129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учить детей выполнять ПДД, вызвать интерес к теме; воспитывать интерес к слушанию, развивать речь; воспитывать дружеские чувства.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24" y="644388"/>
            <a:ext cx="7391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 по ПДД</a:t>
            </a:r>
            <a:endParaRPr lang="ru-RU" sz="24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FB8441-9BF0-83A9-262C-B3EFA942D5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196752"/>
            <a:ext cx="4968552" cy="37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10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572000"/>
            <a:ext cx="7920881" cy="130527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ввести понятие жезл; познакомить детей с работой регулировщика и его сигналами; воспитывать культуру поведения на улице и дороге.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24" y="644388"/>
            <a:ext cx="7391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Пластилинография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«Жезл»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30060-7BDE-77F6-743D-C140177DB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59758"/>
            <a:ext cx="4187957" cy="31409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BE1F4-19D9-44E2-8AEC-E1E00474AA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7499" y="1733390"/>
            <a:ext cx="3140970" cy="235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572000"/>
            <a:ext cx="7920881" cy="130527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упражнять детей в умении бегать, не наталкиваясь друг на друга, выполнять движения по сигналу;  закреплять знания о регулировщике.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24" y="644388"/>
            <a:ext cx="7391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Подвижные игры «Светофор», «Регулировщик»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DE47C-AF05-C601-45B7-51B8F2966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33" y="1413985"/>
            <a:ext cx="4030836" cy="3023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E03823-EF17-F1B0-03D6-326720400E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1428554"/>
            <a:ext cx="4011410" cy="30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83" y="4797152"/>
            <a:ext cx="8195073" cy="130527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Задачи: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расширять знания детей о правилах дорожного движения, дорожных знаках; совершенствовать знания о правилах перехода через дорогу в различных ситуациях; вырабатывать у детей привычку правильного поведения на дороге;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C0DD57-77C5-AFC3-540F-33055959D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124" y="644388"/>
            <a:ext cx="7391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Конструирование «Безопасный город»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7EB028-D0BD-532E-2602-A1BF20E2D7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49209" y="1535368"/>
            <a:ext cx="3861048" cy="289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545</TotalTime>
  <Words>1209</Words>
  <Application>Microsoft Office PowerPoint</Application>
  <PresentationFormat>Экран (4:3)</PresentationFormat>
  <Paragraphs>190</Paragraphs>
  <Slides>43</Slides>
  <Notes>1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Calibri</vt:lpstr>
      <vt:lpstr>Impact</vt:lpstr>
      <vt:lpstr>Times New Roman</vt:lpstr>
      <vt:lpstr>Wingdings</vt:lpstr>
      <vt:lpstr>NewsPrint</vt:lpstr>
      <vt:lpstr>  ДЕТИ, ДОРОГА,          БЕЗОПАСНОСТЬ</vt:lpstr>
      <vt:lpstr> Тип проекта: творческо-информационный, среднесрочный (1месяц)  Участники проекта: дети старшей группы, их родители, воспитатели.  Место проведения:  МАДОУ ЦРР д.с. №125 города Тюмени  Цель: предупреждение детского дорожного травматизма. Задачи: проинформировать детей о      безопасных условиях перехода улиц и дорог; - научить правилам перехода по наземным и подземным переходам; - развивать наблюдательность и внимательность; - выработать композиционные умения и навыки при создании рисунков на заданную тему.  Этапы реализации проекта: 1. Подготовительный (аналитический) ;   2. Основной (реализация намеченных планов)   3. Заключительный (подведение итогов, внесение поправок в случае нерешенных проблем).</vt:lpstr>
      <vt:lpstr>Презентация PowerPoint</vt:lpstr>
      <vt:lpstr>Задачи: учить детей различать дорожные знаки, закрепить знания о пешеходах; обогащать и активизировать словарь детей; воспитывать в детях чувство ответственности, помочь усвоить, к чему могут привести нарушения ПДД</vt:lpstr>
      <vt:lpstr>Задачи: закреплять знания детей о местах перехода улицы; учить правильно держать кисть и раскрашивать не заходя за контур; активировать словарь.</vt:lpstr>
      <vt:lpstr>Задачи: учить детей выполнять ПДД, вызвать интерес к теме; воспитывать интерес к слушанию, развивать речь; воспитывать дружеские чувства.</vt:lpstr>
      <vt:lpstr>Задачи: ввести понятие жезл; познакомить детей с работой регулировщика и его сигналами; воспитывать культуру поведения на улице и дороге.</vt:lpstr>
      <vt:lpstr>Задачи: упражнять детей в умении бегать, не наталкиваясь друг на друга, выполнять движения по сигналу;  закреплять знания о регулировщике.</vt:lpstr>
      <vt:lpstr>Задачи: расширять знания детей о правилах дорожного движения, дорожных знаках; совершенствовать знания о правилах перехода через дорогу в различных ситуациях; вырабатывать у детей привычку правильного поведения на дороге;</vt:lpstr>
      <vt:lpstr>Цель: формирование осознанно-правильного отношения к соблюдению ПДД в качестве пешехода.</vt:lpstr>
      <vt:lpstr>Задачи: закрепить у детей навыки безопасного, культурного поведения на дорогах, провести массово-разъяснительную работу по пропаганде правил дорожного движения, вовлекать родителей в воспитательно-образовательный процесс.</vt:lpstr>
      <vt:lpstr>Цель: формировать знания детей о правилах дорожного движения, дорожных знаках предупреждающего и запрещающего значения. Задачи: - развивать устную связную речь; - развивать актерское мастерство, фантазию у детей; - воспитывать навыки осознанного пользования знаниями дорожного движения в повседневной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ДЕТИ, ДОРОГА, БЕЗОПАСНОСТЬ</dc:title>
  <dc:creator>Microsoft Office</dc:creator>
  <cp:lastModifiedBy>user</cp:lastModifiedBy>
  <cp:revision>50</cp:revision>
  <dcterms:created xsi:type="dcterms:W3CDTF">2015-09-09T17:03:14Z</dcterms:created>
  <dcterms:modified xsi:type="dcterms:W3CDTF">2023-11-20T15:54:00Z</dcterms:modified>
</cp:coreProperties>
</file>