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1" r:id="rId2"/>
    <p:sldId id="284" r:id="rId3"/>
    <p:sldId id="259" r:id="rId4"/>
    <p:sldId id="267" r:id="rId5"/>
    <p:sldId id="273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79F3AD-575A-4BD4-9D5E-AEB353E2A4CF}">
          <p14:sldIdLst>
            <p14:sldId id="281"/>
            <p14:sldId id="284"/>
            <p14:sldId id="259"/>
            <p14:sldId id="267"/>
            <p14:sldId id="273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3"/>
          </p14:sldIdLst>
        </p14:section>
        <p14:section name="Раздел без заголовка" id="{C54BB36D-D9A1-4168-A530-679ABEE0BDE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09" autoAdjust="0"/>
  </p:normalViewPr>
  <p:slideViewPr>
    <p:cSldViewPr snapToGrid="0">
      <p:cViewPr>
        <p:scale>
          <a:sx n="98" d="100"/>
          <a:sy n="98" d="100"/>
        </p:scale>
        <p:origin x="-994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D8DF3-9E67-48BC-ABB1-022A0A48D78A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1FD2-1A3E-44FE-9E28-737CB8454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3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3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2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D003-5D3E-422D-8ABC-3FEC8AD250B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DE57-ECAB-4CFC-9DD2-0232B140F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3" name="camera.wav"/>
          </p:stSnd>
        </p:sndAc>
      </p:transition>
    </mc:Choice>
    <mc:Fallback xmlns="">
      <p:transition spd="slow">
        <p:blinds dir="vert"/>
        <p:sndAc>
          <p:stSnd>
            <p:snd r:embed="rId14" name="camera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07" y="3023085"/>
            <a:ext cx="7886700" cy="132556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6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Разминка для мозга:</a:t>
            </a:r>
            <a:br>
              <a:rPr lang="ru-RU" sz="6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6600" dirty="0">
              <a:ln>
                <a:solidFill>
                  <a:srgbClr val="FF0000"/>
                </a:solidFill>
              </a:ln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Monotype Corsiva" panose="03010101010201010101" pitchFamily="66" charset="0"/>
              </a:rPr>
              <a:t>Автор- </a:t>
            </a:r>
            <a:r>
              <a:rPr lang="ru-RU" sz="2000" b="1" dirty="0" err="1">
                <a:latin typeface="Monotype Corsiva" panose="03010101010201010101" pitchFamily="66" charset="0"/>
              </a:rPr>
              <a:t>Ширшова</a:t>
            </a:r>
            <a:r>
              <a:rPr lang="ru-RU" sz="2000" b="1" dirty="0">
                <a:latin typeface="Monotype Corsiva" panose="03010101010201010101" pitchFamily="66" charset="0"/>
              </a:rPr>
              <a:t> Т.Н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воспитатель. 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ОГБУ СО РЦ «Сосновая горка».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3492" y="38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Интерактивная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34007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00917" y="27005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latin typeface="Monotype Corsiva" panose="03010101010201010101" pitchFamily="66" charset="0"/>
              </a:rPr>
              <a:t>Можеш</a:t>
            </a:r>
            <a:r>
              <a:rPr lang="ru-RU" sz="32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Ь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73" y="1502656"/>
            <a:ext cx="4112300" cy="264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424" y="18867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Восемь подружек находятся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в </a:t>
            </a:r>
            <a:r>
              <a:rPr lang="ru-RU" sz="2800" b="1" dirty="0">
                <a:latin typeface="Monotype Corsiva" panose="03010101010201010101" pitchFamily="66" charset="0"/>
              </a:rPr>
              <a:t>доме и каждая из них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занята </a:t>
            </a:r>
            <a:r>
              <a:rPr lang="ru-RU" sz="2800" b="1" dirty="0">
                <a:latin typeface="Monotype Corsiva" panose="03010101010201010101" pitchFamily="66" charset="0"/>
              </a:rPr>
              <a:t>каким-то делом: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первая — готовит ужин;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вторая — разжигает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камин</a:t>
            </a:r>
            <a:r>
              <a:rPr lang="ru-RU" sz="2800" b="1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третья — читает книгу;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четвертая — играет в шахматы;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пятая — рисует картину;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шестая — убирается в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доме</a:t>
            </a:r>
            <a:r>
              <a:rPr lang="ru-RU" sz="2800" b="1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• седьмая — вешает шторы.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Чем занята восьмая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девочка</a:t>
            </a:r>
            <a:r>
              <a:rPr lang="ru-RU" sz="2800" b="1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43973" y="32966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Играет в шахматы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вместе </a:t>
            </a:r>
            <a:r>
              <a:rPr lang="ru-RU" sz="2800" b="1" dirty="0">
                <a:latin typeface="Monotype Corsiva" panose="03010101010201010101" pitchFamily="66" charset="0"/>
              </a:rPr>
              <a:t>с четвертой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подружкой</a:t>
            </a:r>
            <a:r>
              <a:rPr lang="ru-RU" sz="2800" b="1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6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r="23492"/>
          <a:stretch/>
        </p:blipFill>
        <p:spPr bwMode="auto">
          <a:xfrm>
            <a:off x="820516" y="2351755"/>
            <a:ext cx="3432874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953" y="1049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На рисунке три подружки: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Ира</a:t>
            </a:r>
            <a:r>
              <a:rPr lang="ru-RU" sz="2800" b="1" dirty="0">
                <a:latin typeface="Monotype Corsiva" panose="03010101010201010101" pitchFamily="66" charset="0"/>
              </a:rPr>
              <a:t>, Таня и Галя.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С </a:t>
            </a:r>
            <a:r>
              <a:rPr lang="ru-RU" sz="2800" b="1" dirty="0">
                <a:latin typeface="Monotype Corsiva" panose="03010101010201010101" pitchFamily="66" charset="0"/>
              </a:rPr>
              <a:t>ними кот </a:t>
            </a:r>
            <a:r>
              <a:rPr lang="ru-RU" sz="2800" b="1" dirty="0" err="1">
                <a:latin typeface="Monotype Corsiva" panose="03010101010201010101" pitchFamily="66" charset="0"/>
              </a:rPr>
              <a:t>Мурзик</a:t>
            </a:r>
            <a:r>
              <a:rPr lang="ru-RU" sz="2800" b="1" dirty="0">
                <a:latin typeface="Monotype Corsiva" panose="03010101010201010101" pitchFamily="66" charset="0"/>
              </a:rPr>
              <a:t>.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Только </a:t>
            </a:r>
            <a:r>
              <a:rPr lang="ru-RU" sz="2800" b="1" dirty="0">
                <a:latin typeface="Monotype Corsiva" panose="03010101010201010101" pitchFamily="66" charset="0"/>
              </a:rPr>
              <a:t>вот чей он?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Кто </a:t>
            </a:r>
            <a:r>
              <a:rPr lang="ru-RU" sz="2800" b="1" dirty="0">
                <a:latin typeface="Monotype Corsiva" panose="03010101010201010101" pitchFamily="66" charset="0"/>
              </a:rPr>
              <a:t>хозяйка </a:t>
            </a:r>
            <a:r>
              <a:rPr lang="ru-RU" sz="2800" b="1" dirty="0" err="1">
                <a:latin typeface="Monotype Corsiva" panose="03010101010201010101" pitchFamily="66" charset="0"/>
              </a:rPr>
              <a:t>Мурзика</a:t>
            </a:r>
            <a:r>
              <a:rPr lang="ru-RU" sz="2800" b="1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7284" y="303338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latin typeface="Monotype Corsiva" panose="03010101010201010101" pitchFamily="66" charset="0"/>
              </a:rPr>
              <a:t>Мурзик</a:t>
            </a:r>
            <a:r>
              <a:rPr lang="ru-RU" sz="2800" b="1" dirty="0">
                <a:latin typeface="Monotype Corsiva" panose="03010101010201010101" pitchFamily="66" charset="0"/>
              </a:rPr>
              <a:t> принадлежит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Гале </a:t>
            </a:r>
            <a:r>
              <a:rPr lang="ru-RU" sz="2800" b="1" dirty="0">
                <a:latin typeface="Monotype Corsiva" panose="03010101010201010101" pitchFamily="66" charset="0"/>
              </a:rPr>
              <a:t>— девочке с одним бантом.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Второй </a:t>
            </a:r>
            <a:r>
              <a:rPr lang="ru-RU" sz="2800" b="1" dirty="0">
                <a:latin typeface="Monotype Corsiva" panose="03010101010201010101" pitchFamily="66" charset="0"/>
              </a:rPr>
              <a:t>она отдала </a:t>
            </a:r>
            <a:r>
              <a:rPr lang="ru-RU" sz="2800" b="1" dirty="0" err="1">
                <a:latin typeface="Monotype Corsiva" panose="03010101010201010101" pitchFamily="66" charset="0"/>
              </a:rPr>
              <a:t>Мурзику</a:t>
            </a:r>
            <a:r>
              <a:rPr lang="ru-RU" sz="2800" b="1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1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29" y="30077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Если вы посмотрите, то не сможете увидеть меня.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Но если вы меня видите, то не можете видеть ничего другого.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Я могу заставить вас ходить, даже если вы не можете.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Иногда я говорю правду.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Иногда лгу.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Но если лгу, то это ближе к правде.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Кто 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3795" y="3771276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Сновидение.</a:t>
            </a:r>
          </a:p>
        </p:txBody>
      </p:sp>
    </p:spTree>
    <p:extLst>
      <p:ext uri="{BB962C8B-B14F-4D97-AF65-F5344CB8AC3E}">
        <p14:creationId xmlns:p14="http://schemas.microsoft.com/office/powerpoint/2010/main" val="21367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969" y="4967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Какой элемент шкафа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состоит </a:t>
            </a:r>
            <a:r>
              <a:rPr lang="ru-RU" sz="2800" b="1" dirty="0">
                <a:latin typeface="Monotype Corsiva" panose="03010101010201010101" pitchFamily="66" charset="0"/>
              </a:rPr>
              <a:t>из половины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согласной </a:t>
            </a:r>
            <a:r>
              <a:rPr lang="ru-RU" sz="2800" b="1" dirty="0">
                <a:latin typeface="Monotype Corsiva" panose="03010101010201010101" pitchFamily="66" charset="0"/>
              </a:rPr>
              <a:t>буквы?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6701" y="3639541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Monotype Corsiva" panose="03010101010201010101" pitchFamily="66" charset="0"/>
              </a:rPr>
              <a:t>ПолКа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29" y="89908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У </a:t>
            </a:r>
            <a:r>
              <a:rPr lang="ru-RU" sz="2800" b="1" dirty="0">
                <a:latin typeface="Monotype Corsiva" panose="03010101010201010101" pitchFamily="66" charset="0"/>
              </a:rPr>
              <a:t>семерых братьев по сестре. Сколько всего сестёр?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8455" y="3748029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Одна</a:t>
            </a:r>
          </a:p>
        </p:txBody>
      </p:sp>
    </p:spTree>
    <p:extLst>
      <p:ext uri="{BB962C8B-B14F-4D97-AF65-F5344CB8AC3E}">
        <p14:creationId xmlns:p14="http://schemas.microsoft.com/office/powerpoint/2010/main" val="13629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29" y="116079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Полторы рыбы стоят 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полтора </a:t>
            </a:r>
            <a:r>
              <a:rPr lang="ru-RU" sz="2800" b="1" dirty="0">
                <a:latin typeface="Monotype Corsiva" panose="03010101010201010101" pitchFamily="66" charset="0"/>
              </a:rPr>
              <a:t>рубля</a:t>
            </a:r>
            <a:r>
              <a:rPr lang="ru-RU" sz="2800" b="1" dirty="0" smtClean="0">
                <a:latin typeface="Monotype Corsiva" panose="03010101010201010101" pitchFamily="66" charset="0"/>
              </a:rPr>
              <a:t>.</a:t>
            </a:r>
            <a:endParaRPr lang="en-US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Сколько стоят 5 рыб?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87638" y="3833270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5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13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3990" r="13237" b="-1436"/>
          <a:stretch/>
        </p:blipFill>
        <p:spPr bwMode="auto">
          <a:xfrm>
            <a:off x="196229" y="1043983"/>
            <a:ext cx="4174293" cy="45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229" y="176143"/>
            <a:ext cx="31309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С какой целью создан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данный </a:t>
            </a:r>
            <a:r>
              <a:rPr lang="ru-RU" sz="2800" b="1" dirty="0">
                <a:latin typeface="Monotype Corsiva" panose="03010101010201010101" pitchFamily="66" charset="0"/>
              </a:rPr>
              <a:t>плакат?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0027" y="249270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Чтобы Коля выходил во двор,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очевидно </a:t>
            </a:r>
            <a:r>
              <a:rPr lang="ru-RU" sz="3200" b="1" dirty="0">
                <a:latin typeface="Monotype Corsiva" panose="03010101010201010101" pitchFamily="66" charset="0"/>
              </a:rPr>
              <a:t>же! А если неочевидно,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читайте </a:t>
            </a:r>
            <a:r>
              <a:rPr lang="ru-RU" sz="3200" b="1" dirty="0">
                <a:latin typeface="Monotype Corsiva" panose="03010101010201010101" pitchFamily="66" charset="0"/>
              </a:rPr>
              <a:t>буквы!</a:t>
            </a:r>
          </a:p>
        </p:txBody>
      </p:sp>
    </p:spTree>
    <p:extLst>
      <p:ext uri="{BB962C8B-B14F-4D97-AF65-F5344CB8AC3E}">
        <p14:creationId xmlns:p14="http://schemas.microsoft.com/office/powerpoint/2010/main" val="25091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43" y="595786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4" y="1225721"/>
            <a:ext cx="3590338" cy="202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027" y="3316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Какая цифра должна быть в чёрном треугольнике?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0416" y="3429000"/>
            <a:ext cx="455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Monotype Corsiva" panose="03010101010201010101" pitchFamily="66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68" y="3349908"/>
            <a:ext cx="414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Шаблон </a:t>
            </a:r>
            <a:r>
              <a:rPr lang="ru-RU" sz="2400" b="1" dirty="0">
                <a:latin typeface="Monotype Corsiva" panose="03010101010201010101" pitchFamily="66" charset="0"/>
              </a:rPr>
              <a:t>для каждого треугольника выглядит следующим образом: берёте верхнее число, вычитаете из него нижнее левое и умножаете ответ на цифру в нижнем правом углу.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6843" y="5875197"/>
            <a:ext cx="1450499" cy="4791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7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60" y="210144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Цель  презентации: Научиться решать логические </a:t>
            </a:r>
            <a:r>
              <a:rPr lang="ru-RU" sz="2400" b="1" dirty="0" smtClean="0">
                <a:latin typeface="Monotype Corsiva" panose="03010101010201010101" pitchFamily="66" charset="0"/>
              </a:rPr>
              <a:t>задачи, развить логическое мышления, сравнение, сопоставление, обобщение, развить внимание и познавательную активность.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03" y="163875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Занимательный материал для внеклассной работы помогает учителю, </a:t>
            </a:r>
            <a:r>
              <a:rPr lang="ru-RU" sz="2400" b="1" dirty="0" smtClean="0">
                <a:latin typeface="Monotype Corsiva" panose="03010101010201010101" pitchFamily="66" charset="0"/>
              </a:rPr>
              <a:t>воспитателю активизировать  </a:t>
            </a:r>
            <a:r>
              <a:rPr lang="ru-RU" sz="2400" b="1" dirty="0">
                <a:latin typeface="Monotype Corsiva" panose="03010101010201010101" pitchFamily="66" charset="0"/>
              </a:rPr>
              <a:t>логическое мышление ребёнка, успешно решать задачи </a:t>
            </a:r>
            <a:r>
              <a:rPr lang="ru-RU" sz="2400" b="1" dirty="0" smtClean="0">
                <a:latin typeface="Monotype Corsiva" panose="03010101010201010101" pitchFamily="66" charset="0"/>
              </a:rPr>
              <a:t>для всестороннего </a:t>
            </a:r>
            <a:r>
              <a:rPr lang="ru-RU" sz="2400" b="1" dirty="0">
                <a:latin typeface="Monotype Corsiva" panose="03010101010201010101" pitchFamily="66" charset="0"/>
              </a:rPr>
              <a:t>развития. </a:t>
            </a:r>
          </a:p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Данный материал, выполнен в </a:t>
            </a:r>
            <a:r>
              <a:rPr lang="ru-RU" sz="2400" b="1" dirty="0" smtClean="0">
                <a:latin typeface="Monotype Corsiva" panose="03010101010201010101" pitchFamily="66" charset="0"/>
              </a:rPr>
              <a:t>виде презентации </a:t>
            </a:r>
            <a:r>
              <a:rPr lang="ru-RU" sz="2400" b="1" dirty="0">
                <a:latin typeface="Monotype Corsiva" panose="03010101010201010101" pitchFamily="66" charset="0"/>
              </a:rPr>
              <a:t>в </a:t>
            </a:r>
            <a:r>
              <a:rPr lang="ru-RU" sz="2400" b="1" dirty="0" err="1">
                <a:latin typeface="Monotype Corsiva" panose="03010101010201010101" pitchFamily="66" charset="0"/>
              </a:rPr>
              <a:t>Microsoft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Power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Point</a:t>
            </a:r>
            <a:r>
              <a:rPr lang="ru-RU" sz="2400" b="1" dirty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Переход от слайда к слайду</a:t>
            </a:r>
          </a:p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производится вручную щелчком по </a:t>
            </a:r>
            <a:r>
              <a:rPr lang="ru-RU" sz="2400" b="1" dirty="0" smtClean="0">
                <a:latin typeface="Monotype Corsiva" panose="03010101010201010101" pitchFamily="66" charset="0"/>
              </a:rPr>
              <a:t>левой клавише </a:t>
            </a:r>
            <a:r>
              <a:rPr lang="ru-RU" sz="2400" b="1" dirty="0">
                <a:latin typeface="Monotype Corsiva" panose="03010101010201010101" pitchFamily="66" charset="0"/>
              </a:rPr>
              <a:t>мыши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600" y="301422"/>
            <a:ext cx="3339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Monotype Corsiva" panose="03010101010201010101" pitchFamily="66" charset="0"/>
              </a:rPr>
              <a:t>Учимся решать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Monotype Corsiva" panose="03010101010201010101" pitchFamily="66" charset="0"/>
              </a:rPr>
              <a:t> необычные задачки,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Monotype Corsiva" panose="03010101010201010101" pitchFamily="66" charset="0"/>
              </a:rPr>
              <a:t> загадки.</a:t>
            </a:r>
            <a:endParaRPr lang="ru-RU" sz="3200" b="1" dirty="0">
              <a:ln>
                <a:solidFill>
                  <a:srgbClr val="002060"/>
                </a:solidFill>
              </a:ln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63" l="984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438" y="2240414"/>
            <a:ext cx="1684455" cy="1179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813" y="2800177"/>
            <a:ext cx="1124911" cy="6327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7046" y="3505939"/>
            <a:ext cx="1902117" cy="1902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89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331" y="2541117"/>
            <a:ext cx="2548836" cy="14337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3584" y="2830157"/>
            <a:ext cx="858331" cy="12140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0909" y="2596631"/>
            <a:ext cx="859611" cy="1219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00027" y="2001616"/>
            <a:ext cx="4065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Из 9 целых спичек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Составить шесть квадратов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2203" y="3437187"/>
            <a:ext cx="2857500" cy="16002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027869" y="5989551"/>
            <a:ext cx="1916614" cy="4711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9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1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229" y="209226"/>
            <a:ext cx="4247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Не долго думая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      Скажите, сколько в комнате кошек, если в каждом из четырех углов комнаты сидит по одной кошке, против каждой кошки сидит по 3 </a:t>
            </a:r>
            <a:r>
              <a:rPr lang="ru-RU" sz="2800" b="1" dirty="0" smtClean="0">
                <a:latin typeface="Monotype Corsiva" panose="03010101010201010101" pitchFamily="66" charset="0"/>
              </a:rPr>
              <a:t>кошки?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16" y="5738591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00026" y="4223496"/>
            <a:ext cx="3991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(4 кошки, в каждом углу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по </a:t>
            </a:r>
            <a:r>
              <a:rPr lang="ru-RU" sz="3200" b="1" dirty="0">
                <a:latin typeface="Monotype Corsiva" panose="03010101010201010101" pitchFamily="66" charset="0"/>
              </a:rPr>
              <a:t>кошке)</a:t>
            </a:r>
          </a:p>
        </p:txBody>
      </p:sp>
    </p:spTree>
    <p:extLst>
      <p:ext uri="{BB962C8B-B14F-4D97-AF65-F5344CB8AC3E}">
        <p14:creationId xmlns:p14="http://schemas.microsoft.com/office/powerpoint/2010/main" val="17975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0983" y="1181189"/>
            <a:ext cx="31662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Где можно </a:t>
            </a:r>
            <a:r>
              <a:rPr lang="ru-RU" sz="2800" b="1" dirty="0" smtClean="0">
                <a:latin typeface="Monotype Corsiva" panose="03010101010201010101" pitchFamily="66" charset="0"/>
              </a:rPr>
              <a:t>прибавить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2 к 11 </a:t>
            </a:r>
            <a:r>
              <a:rPr lang="ru-RU" sz="2800" b="1" dirty="0" smtClean="0">
                <a:latin typeface="Monotype Corsiva" panose="03010101010201010101" pitchFamily="66" charset="0"/>
              </a:rPr>
              <a:t>и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получить 1?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53" y="2750849"/>
            <a:ext cx="2586249" cy="260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53" y="5971066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46" y="5875197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782" y="1420428"/>
            <a:ext cx="407194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Какой номер у парковочного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места,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 котором припаркован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автомобиль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1768" y="2776275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87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98232" y="3422606"/>
            <a:ext cx="0" cy="70517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45" y="3422606"/>
            <a:ext cx="793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82" y="3435394"/>
            <a:ext cx="793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88" y="3436431"/>
            <a:ext cx="793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21" y="3435395"/>
            <a:ext cx="793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79" y="3432337"/>
            <a:ext cx="79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68" y="3436431"/>
            <a:ext cx="79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2115" y="3062878"/>
            <a:ext cx="125656" cy="223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6611" y="37499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4767" y="375753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5045" y="374762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9090" y="376301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2259" y="376536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33" y="3792824"/>
            <a:ext cx="423226" cy="32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0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16" y="5873959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29" y="136050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Какое число уменьшится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на </a:t>
            </a:r>
            <a:r>
              <a:rPr lang="ru-RU" sz="2800" b="1" dirty="0">
                <a:latin typeface="Monotype Corsiva" panose="03010101010201010101" pitchFamily="66" charset="0"/>
              </a:rPr>
              <a:t>12 единиц, если его записать и перевернуть лист вверх тормашками?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0027" y="20016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Ответ 86.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Если </a:t>
            </a:r>
            <a:r>
              <a:rPr lang="ru-RU" sz="3200" b="1" dirty="0">
                <a:latin typeface="Monotype Corsiva" panose="03010101010201010101" pitchFamily="66" charset="0"/>
              </a:rPr>
              <a:t>лист с </a:t>
            </a:r>
            <a:r>
              <a:rPr lang="ru-RU" sz="3200" b="1" dirty="0" smtClean="0">
                <a:latin typeface="Monotype Corsiva" panose="03010101010201010101" pitchFamily="66" charset="0"/>
              </a:rPr>
              <a:t>этим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latin typeface="Monotype Corsiva" panose="03010101010201010101" pitchFamily="66" charset="0"/>
              </a:rPr>
              <a:t>числом перевернуть,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то </a:t>
            </a:r>
            <a:r>
              <a:rPr lang="ru-RU" sz="3200" b="1" dirty="0">
                <a:latin typeface="Monotype Corsiva" panose="03010101010201010101" pitchFamily="66" charset="0"/>
              </a:rPr>
              <a:t>получится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98</a:t>
            </a:r>
            <a:r>
              <a:rPr lang="ru-RU" sz="3200" b="1" dirty="0">
                <a:latin typeface="Monotype Corsiva" panose="03010101010201010101" pitchFamily="66" charset="0"/>
              </a:rPr>
              <a:t>, </a:t>
            </a:r>
            <a:r>
              <a:rPr lang="ru-RU" sz="3200" b="1" dirty="0" smtClean="0">
                <a:latin typeface="Monotype Corsiva" panose="03010101010201010101" pitchFamily="66" charset="0"/>
              </a:rPr>
              <a:t>что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latin typeface="Monotype Corsiva" panose="03010101010201010101" pitchFamily="66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12 </a:t>
            </a:r>
            <a:r>
              <a:rPr lang="ru-RU" sz="3200" b="1" dirty="0">
                <a:latin typeface="Monotype Corsiva" panose="03010101010201010101" pitchFamily="66" charset="0"/>
              </a:rPr>
              <a:t>больше, чем 86</a:t>
            </a:r>
          </a:p>
        </p:txBody>
      </p:sp>
    </p:spTree>
    <p:extLst>
      <p:ext uri="{BB962C8B-B14F-4D97-AF65-F5344CB8AC3E}">
        <p14:creationId xmlns:p14="http://schemas.microsoft.com/office/powerpoint/2010/main" val="34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47" y="5965610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29" y="893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229" y="10609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У вас 4 яблока,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вы </a:t>
            </a:r>
            <a:r>
              <a:rPr lang="ru-RU" sz="2800" b="1" dirty="0">
                <a:latin typeface="Monotype Corsiva" panose="03010101010201010101" pitchFamily="66" charset="0"/>
              </a:rPr>
              <a:t>убираете 3</a:t>
            </a:r>
            <a:r>
              <a:rPr lang="ru-RU" sz="2800" b="1" dirty="0" smtClean="0">
                <a:latin typeface="Monotype Corsiva" panose="03010101010201010101" pitchFamily="66" charset="0"/>
              </a:rPr>
              <a:t>,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сколько у вас останется?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07" y="2383080"/>
            <a:ext cx="4033021" cy="26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6" y="-12787"/>
            <a:ext cx="256055" cy="687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90" y="2"/>
            <a:ext cx="256055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3" y="-6394"/>
            <a:ext cx="256054" cy="687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6473" y="4762653"/>
            <a:ext cx="3297382" cy="222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416" y="-223617"/>
            <a:ext cx="3298222" cy="222523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47" y="5875197"/>
            <a:ext cx="1963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29" y="153995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Мельник пошел </a:t>
            </a:r>
            <a:r>
              <a:rPr lang="ru-RU" sz="2800" b="1" dirty="0" smtClean="0">
                <a:latin typeface="Monotype Corsiva" panose="03010101010201010101" pitchFamily="66" charset="0"/>
              </a:rPr>
              <a:t>на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мельницу и увидел в каждом углу по 3 кошки. Сколько ног на мельнице?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1020" y="3068663"/>
            <a:ext cx="2502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3*4*4+2=50</a:t>
            </a:r>
          </a:p>
        </p:txBody>
      </p:sp>
    </p:spTree>
    <p:extLst>
      <p:ext uri="{BB962C8B-B14F-4D97-AF65-F5344CB8AC3E}">
        <p14:creationId xmlns:p14="http://schemas.microsoft.com/office/powerpoint/2010/main" val="18575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D6C396B6-5D3A-44EC-BE01-867EE7237CB5}" vid="{0DC2BD4D-C201-46F8-94A4-684B8021F50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1062</TotalTime>
  <Words>517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Разминка для мозга: </vt:lpstr>
      <vt:lpstr>Цель  презентации: Научиться решать логические задачи, развить логическое мышления, сравнение, сопоставление, обобщение, развить внимание и познавательную активность.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Элемент</cp:lastModifiedBy>
  <cp:revision>44</cp:revision>
  <dcterms:created xsi:type="dcterms:W3CDTF">2023-11-20T06:53:14Z</dcterms:created>
  <dcterms:modified xsi:type="dcterms:W3CDTF">2023-11-22T05:20:13Z</dcterms:modified>
</cp:coreProperties>
</file>