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0"/>
  </p:notesMasterIdLst>
  <p:sldIdLst>
    <p:sldId id="258" r:id="rId2"/>
    <p:sldId id="319" r:id="rId3"/>
    <p:sldId id="265" r:id="rId4"/>
    <p:sldId id="264" r:id="rId5"/>
    <p:sldId id="263" r:id="rId6"/>
    <p:sldId id="262" r:id="rId7"/>
    <p:sldId id="261" r:id="rId8"/>
    <p:sldId id="266" r:id="rId9"/>
    <p:sldId id="267" r:id="rId10"/>
    <p:sldId id="269" r:id="rId11"/>
    <p:sldId id="271" r:id="rId12"/>
    <p:sldId id="279" r:id="rId13"/>
    <p:sldId id="278" r:id="rId14"/>
    <p:sldId id="277" r:id="rId15"/>
    <p:sldId id="276" r:id="rId16"/>
    <p:sldId id="275" r:id="rId17"/>
    <p:sldId id="318" r:id="rId18"/>
    <p:sldId id="32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 Белова" initials="НБ" lastIdx="0" clrIdx="0">
    <p:extLst>
      <p:ext uri="{19B8F6BF-5375-455C-9EA6-DF929625EA0E}">
        <p15:presenceInfo xmlns:p15="http://schemas.microsoft.com/office/powerpoint/2012/main" userId="6062f023f56417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C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9" autoAdjust="0"/>
    <p:restoredTop sz="94660"/>
  </p:normalViewPr>
  <p:slideViewPr>
    <p:cSldViewPr>
      <p:cViewPr varScale="1">
        <p:scale>
          <a:sx n="125" d="100"/>
          <a:sy n="125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F89C8-51C5-48DE-9432-06C5D39C8C5D}" type="datetimeFigureOut">
              <a:rPr lang="ru-RU" smtClean="0"/>
              <a:t>24.03.2016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D6B67-274E-47E1-99EC-3B71E9313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664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D6B67-274E-47E1-99EC-3B71E931320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58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6AE0B-F24C-44BB-B9D3-CCF1817271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65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044-A32D-475C-9634-5A652A48AE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2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044-A32D-475C-9634-5A652A48A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7068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044-A32D-475C-9634-5A652A48AE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48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044-A32D-475C-9634-5A652A48AE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1825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0044-A32D-475C-9634-5A652A48AE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52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E841-B911-417F-8639-29A4EDE9DD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981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16DCA-B7A3-4826-A81A-E2F3BC03A3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08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FFC1-FFF8-44AA-B77A-CF8A4EFB7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35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E40AF-A98B-4A1E-844B-E443CF72BD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43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9D7F4-AA5E-4C5F-AEDB-AE52CAF89C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70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B6A-0A35-4BCC-AFAF-0B0104B3DD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7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ED29B-03CB-4ABD-B595-C7101BA380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48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F3A6-65F4-4A32-A33E-5E89D9EE6C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61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DA24-736D-42CC-B4F4-DDE484D33C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00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2513-A1DD-438D-ADCE-690C929B72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1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50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860044-A32D-475C-9634-5A652A48AE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91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836712"/>
            <a:ext cx="8280920" cy="4524315"/>
          </a:xfrm>
          <a:prstGeom prst="rect">
            <a:avLst/>
          </a:prstGeom>
          <a:scene3d>
            <a:camera prst="isometricOffAxis2Left"/>
            <a:lightRig rig="threePt" dir="tl"/>
          </a:scene3d>
          <a:sp3d prstMaterial="plastic">
            <a:bevelT prst="relaxedInse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Тестовое задание по теме  МДК 01.02.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 Техническое обслуживание и ремонт рулевого управления автомобиля»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Разработала преподаватель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спецдисциплин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БЕЛОВА НАТАЛЬЯ НИКОЛАЕВНА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ГБПОУ 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КГиС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38 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Москва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Табличка 1"/>
          <p:cNvSpPr/>
          <p:nvPr/>
        </p:nvSpPr>
        <p:spPr>
          <a:xfrm>
            <a:off x="1403648" y="1583081"/>
            <a:ext cx="45719" cy="45719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4" y="-99392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рулевом механизме повышенные боковые зазоры в зацеплении червяка с роликом можно обнаружить по перемещению…</a:t>
            </a:r>
          </a:p>
          <a:p>
            <a:pPr marL="742950" indent="-742950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Ступицы рулевого колеса в осевом направлении</a:t>
            </a:r>
          </a:p>
          <a:p>
            <a:pPr marL="742950" indent="-742950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Вала рулевой сошки в осевом направлении</a:t>
            </a:r>
          </a:p>
          <a:p>
            <a:pPr marL="742950" indent="-742950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Головки рулевой сошки после отсоединения от тяги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Головки рулевой сошки после отсоединения от тяги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500958" y="5643578"/>
            <a:ext cx="428628" cy="35719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4509120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Соответствующее движению по прямой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786710" y="5572140"/>
            <a:ext cx="357190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8644" y="23363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проверкой люфта управляемые колеса должны быть поставлены в положение…</a:t>
            </a:r>
          </a:p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Соответствующее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движению по прямой</a:t>
            </a:r>
          </a:p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 колеса вывернуты до отказа влево</a:t>
            </a:r>
          </a:p>
          <a:p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 колеса повернуты до отказа в одно из крайних положений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68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Боковой зазор в зацеплении червяка с роликом регулируют…</a:t>
            </a:r>
          </a:p>
          <a:p>
            <a:pPr marL="742950" indent="-742950">
              <a:buAutoNum type="arabicPeriod"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Подтяжкой подшипника червяка</a:t>
            </a:r>
          </a:p>
          <a:p>
            <a:pPr marL="742950" indent="-742950">
              <a:buAutoNum type="arabicPeriod"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Осевым перемещением вала сошки</a:t>
            </a:r>
          </a:p>
          <a:p>
            <a:pPr marL="742950" indent="-742950">
              <a:buAutoNum type="arabicPeriod"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Подтяжкой крепления сошки рулевого механизма на ее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валу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4431108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Осевым перемещением вала </a:t>
            </a:r>
            <a:r>
              <a:rPr lang="ru-RU" sz="48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сошки</a:t>
            </a:r>
            <a:endParaRPr lang="ru-RU" sz="4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786710" y="5572140"/>
            <a:ext cx="285752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рулевом механизме повышенные боковые зазоры в зацеплении червяка с роликом можно обнаружить по перемещению…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Ступицы рулевого колеса в осевом направлении.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Вала рулевой сошки после отсоединения от тяги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Головки рулевой сошки после отсоединения от тяги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508" y="5168288"/>
            <a:ext cx="8856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Головки рулевой сошки после отсоединения от тяги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72400" y="6309320"/>
            <a:ext cx="571504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520" y="0"/>
            <a:ext cx="92525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Какие детали используются при регулировке зазора в зацеплении червяка с роликом в картерах рулевых механизмов изучаемых автомобилей?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Винты, воздействующие на вал рулевой сошки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Прокладки, установленные под нижней крышкой картера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Резьбовые пробки шарниров рулевых тяг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215938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Винты, воздействующие на вал рулевой сошки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199531" y="6165304"/>
            <a:ext cx="357190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6" y="116632"/>
            <a:ext cx="88569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Общую силу трения в рулевом управлении проверяют при … передних колесах</a:t>
            </a:r>
          </a:p>
          <a:p>
            <a:pPr marL="742950" indent="-742950">
              <a:buAutoNum type="arabicPeriod"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Полностью вывешенных</a:t>
            </a:r>
          </a:p>
          <a:p>
            <a:pPr marL="742950" indent="-742950">
              <a:buAutoNum type="arabicPeriod"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Не вывешенных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696" y="3933056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Полностью вывешенных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428628" cy="35719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Неисправности, вызывающие затрудненное вращение рулевого колеса?</a:t>
            </a:r>
          </a:p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1)	пониженное давление воздуха в шинах</a:t>
            </a:r>
          </a:p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2)	повышенное давление воздуха в шинах</a:t>
            </a:r>
          </a:p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3)	отсутствие зазора между червяком и роликом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3861048"/>
            <a:ext cx="7786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3)	отсутствие зазора между червяком и </a:t>
            </a:r>
            <a:r>
              <a:rPr lang="ru-RU" sz="4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роликом</a:t>
            </a:r>
            <a:endParaRPr lang="ru-RU" sz="4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858148" y="5643578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>
                <a:latin typeface="Times New Roman" panose="02020603050405020304" pitchFamily="18" charset="0"/>
                <a:cs typeface="Times New Roman" pitchFamily="18" charset="0"/>
              </a:rPr>
              <a:t>Наиболее вероятные причины увеличенного люфта рулевого колеса?</a:t>
            </a: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itchFamily="18" charset="0"/>
              </a:rPr>
              <a:t>1)	увеличенные зазоры в зацеплении червяка и ролика</a:t>
            </a: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itchFamily="18" charset="0"/>
              </a:rPr>
              <a:t>2)	люфт в шарнирах рулевых тяг</a:t>
            </a:r>
          </a:p>
          <a:p>
            <a:r>
              <a:rPr lang="ru-RU" sz="4000" b="1" i="1" dirty="0">
                <a:latin typeface="Times New Roman" panose="02020603050405020304" pitchFamily="18" charset="0"/>
                <a:cs typeface="Times New Roman" pitchFamily="18" charset="0"/>
              </a:rPr>
              <a:t>3)	повышенный дисбаланс 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itchFamily="18" charset="0"/>
              </a:rPr>
              <a:t>колес</a:t>
            </a:r>
            <a:endParaRPr lang="ru-RU" sz="4000" b="1" i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624" y="3811012"/>
            <a:ext cx="900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увеличенные зазоры в зацеплении червяка и ролика</a:t>
            </a:r>
          </a:p>
          <a:p>
            <a:r>
              <a:rPr lang="ru-RU" sz="4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люфт в шарнирах рулевых </a:t>
            </a:r>
            <a:r>
              <a:rPr lang="ru-RU" sz="4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тяг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60432" y="6237312"/>
            <a:ext cx="500066" cy="35719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7200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Используемая литература: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40768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И.С. </a:t>
            </a:r>
            <a:r>
              <a:rPr lang="ru-RU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Туревский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«Техническое обслуживание и текущий ремонт автомобилей»; М.:ИД «ФОРУМ»; ИНФРА - М, 2013 г.</a:t>
            </a:r>
          </a:p>
          <a:p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В.М. Власов; «Техническое обслуживание и ремонт автомобилей» М.: Издательский центр «Академия» 2004 г.</a:t>
            </a:r>
          </a:p>
          <a:p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И.С. </a:t>
            </a:r>
            <a:r>
              <a:rPr lang="ru-RU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Туревский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« Техническое обслуживание автомобилей зарубежного производства»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М.:ИД «ФОРУМ»; ИНФРА - М,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Л.И. Епифанов: Е.А. Епифанова; « Техническое обслуживание и ремонт автомобилей»;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М.:ИД «ФОРУМ»; ИНФРА - М,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342900" indent="-342900">
              <a:buFontTx/>
              <a:buAutoNum type="arabicPeriod"/>
            </a:pP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2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323528" y="1484784"/>
            <a:ext cx="7961168" cy="3477875"/>
          </a:xfrm>
          <a:custGeom>
            <a:avLst/>
            <a:gdLst>
              <a:gd name="connsiteX0" fmla="*/ 90953 w 7961168"/>
              <a:gd name="connsiteY0" fmla="*/ 90953 h 1226939"/>
              <a:gd name="connsiteX1" fmla="*/ 7870215 w 7961168"/>
              <a:gd name="connsiteY1" fmla="*/ 90953 h 1226939"/>
              <a:gd name="connsiteX2" fmla="*/ 7870215 w 7961168"/>
              <a:gd name="connsiteY2" fmla="*/ 1135986 h 1226939"/>
              <a:gd name="connsiteX3" fmla="*/ 90953 w 7961168"/>
              <a:gd name="connsiteY3" fmla="*/ 1135986 h 1226939"/>
              <a:gd name="connsiteX4" fmla="*/ 90953 w 7961168"/>
              <a:gd name="connsiteY4" fmla="*/ 90953 h 1226939"/>
              <a:gd name="connsiteX0" fmla="*/ 0 w 7961168"/>
              <a:gd name="connsiteY0" fmla="*/ 0 h 1226939"/>
              <a:gd name="connsiteX1" fmla="*/ 7961168 w 7961168"/>
              <a:gd name="connsiteY1" fmla="*/ 0 h 1226939"/>
              <a:gd name="connsiteX2" fmla="*/ 7870215 w 7961168"/>
              <a:gd name="connsiteY2" fmla="*/ 90953 h 1226939"/>
              <a:gd name="connsiteX3" fmla="*/ 90953 w 7961168"/>
              <a:gd name="connsiteY3" fmla="*/ 90953 h 1226939"/>
              <a:gd name="connsiteX4" fmla="*/ 0 w 7961168"/>
              <a:gd name="connsiteY4" fmla="*/ 0 h 1226939"/>
              <a:gd name="connsiteX0" fmla="*/ 0 w 7961168"/>
              <a:gd name="connsiteY0" fmla="*/ 1226939 h 1226939"/>
              <a:gd name="connsiteX1" fmla="*/ 90953 w 7961168"/>
              <a:gd name="connsiteY1" fmla="*/ 1135986 h 1226939"/>
              <a:gd name="connsiteX2" fmla="*/ 7870215 w 7961168"/>
              <a:gd name="connsiteY2" fmla="*/ 1135986 h 1226939"/>
              <a:gd name="connsiteX3" fmla="*/ 7961168 w 7961168"/>
              <a:gd name="connsiteY3" fmla="*/ 1226939 h 1226939"/>
              <a:gd name="connsiteX4" fmla="*/ 0 w 7961168"/>
              <a:gd name="connsiteY4" fmla="*/ 1226939 h 1226939"/>
              <a:gd name="connsiteX0" fmla="*/ 0 w 7961168"/>
              <a:gd name="connsiteY0" fmla="*/ 0 h 1226939"/>
              <a:gd name="connsiteX1" fmla="*/ 90953 w 7961168"/>
              <a:gd name="connsiteY1" fmla="*/ 90953 h 1226939"/>
              <a:gd name="connsiteX2" fmla="*/ 90953 w 7961168"/>
              <a:gd name="connsiteY2" fmla="*/ 1135986 h 1226939"/>
              <a:gd name="connsiteX3" fmla="*/ 0 w 7961168"/>
              <a:gd name="connsiteY3" fmla="*/ 1226939 h 1226939"/>
              <a:gd name="connsiteX4" fmla="*/ 0 w 7961168"/>
              <a:gd name="connsiteY4" fmla="*/ 0 h 1226939"/>
              <a:gd name="connsiteX0" fmla="*/ 7961168 w 7961168"/>
              <a:gd name="connsiteY0" fmla="*/ 0 h 1226939"/>
              <a:gd name="connsiteX1" fmla="*/ 7961168 w 7961168"/>
              <a:gd name="connsiteY1" fmla="*/ 1226939 h 1226939"/>
              <a:gd name="connsiteX2" fmla="*/ 7870215 w 7961168"/>
              <a:gd name="connsiteY2" fmla="*/ 1135986 h 1226939"/>
              <a:gd name="connsiteX3" fmla="*/ 7870215 w 7961168"/>
              <a:gd name="connsiteY3" fmla="*/ 90953 h 1226939"/>
              <a:gd name="connsiteX4" fmla="*/ 7961168 w 7961168"/>
              <a:gd name="connsiteY4" fmla="*/ 0 h 1226939"/>
              <a:gd name="connsiteX0" fmla="*/ 0 w 7961168"/>
              <a:gd name="connsiteY0" fmla="*/ 0 h 1226939"/>
              <a:gd name="connsiteX1" fmla="*/ 7961168 w 7961168"/>
              <a:gd name="connsiteY1" fmla="*/ 0 h 1226939"/>
              <a:gd name="connsiteX2" fmla="*/ 7961168 w 7961168"/>
              <a:gd name="connsiteY2" fmla="*/ 1226939 h 1226939"/>
              <a:gd name="connsiteX3" fmla="*/ 0 w 7961168"/>
              <a:gd name="connsiteY3" fmla="*/ 1226939 h 1226939"/>
              <a:gd name="connsiteX4" fmla="*/ 0 w 7961168"/>
              <a:gd name="connsiteY4" fmla="*/ 0 h 1226939"/>
              <a:gd name="connsiteX5" fmla="*/ 90953 w 7961168"/>
              <a:gd name="connsiteY5" fmla="*/ 90953 h 1226939"/>
              <a:gd name="connsiteX6" fmla="*/ 7870215 w 7961168"/>
              <a:gd name="connsiteY6" fmla="*/ 90953 h 1226939"/>
              <a:gd name="connsiteX7" fmla="*/ 7870215 w 7961168"/>
              <a:gd name="connsiteY7" fmla="*/ 1135986 h 1226939"/>
              <a:gd name="connsiteX8" fmla="*/ 90953 w 7961168"/>
              <a:gd name="connsiteY8" fmla="*/ 1135986 h 1226939"/>
              <a:gd name="connsiteX9" fmla="*/ 90953 w 7961168"/>
              <a:gd name="connsiteY9" fmla="*/ 90953 h 1226939"/>
              <a:gd name="connsiteX10" fmla="*/ 0 w 7961168"/>
              <a:gd name="connsiteY10" fmla="*/ 0 h 1226939"/>
              <a:gd name="connsiteX11" fmla="*/ 90953 w 7961168"/>
              <a:gd name="connsiteY11" fmla="*/ 90953 h 1226939"/>
              <a:gd name="connsiteX12" fmla="*/ 0 w 7961168"/>
              <a:gd name="connsiteY12" fmla="*/ 1226939 h 1226939"/>
              <a:gd name="connsiteX13" fmla="*/ 90953 w 7961168"/>
              <a:gd name="connsiteY13" fmla="*/ 1135986 h 1226939"/>
              <a:gd name="connsiteX14" fmla="*/ 7961168 w 7961168"/>
              <a:gd name="connsiteY14" fmla="*/ 0 h 1226939"/>
              <a:gd name="connsiteX15" fmla="*/ 7870215 w 7961168"/>
              <a:gd name="connsiteY15" fmla="*/ 90953 h 1226939"/>
              <a:gd name="connsiteX16" fmla="*/ 7961168 w 7961168"/>
              <a:gd name="connsiteY16" fmla="*/ 1226939 h 1226939"/>
              <a:gd name="connsiteX17" fmla="*/ 7870215 w 7961168"/>
              <a:gd name="connsiteY17" fmla="*/ 1135986 h 1226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961168" h="1226939" stroke="0" extrusionOk="0">
                <a:moveTo>
                  <a:pt x="90953" y="90953"/>
                </a:moveTo>
                <a:lnTo>
                  <a:pt x="7870215" y="90953"/>
                </a:lnTo>
                <a:lnTo>
                  <a:pt x="7870215" y="1135986"/>
                </a:lnTo>
                <a:lnTo>
                  <a:pt x="90953" y="1135986"/>
                </a:lnTo>
                <a:lnTo>
                  <a:pt x="90953" y="90953"/>
                </a:lnTo>
                <a:close/>
              </a:path>
              <a:path w="7961168" h="1226939" fill="lightenLess" stroke="0" extrusionOk="0">
                <a:moveTo>
                  <a:pt x="0" y="0"/>
                </a:moveTo>
                <a:lnTo>
                  <a:pt x="7961168" y="0"/>
                </a:lnTo>
                <a:lnTo>
                  <a:pt x="7870215" y="90953"/>
                </a:lnTo>
                <a:lnTo>
                  <a:pt x="90953" y="90953"/>
                </a:lnTo>
                <a:lnTo>
                  <a:pt x="0" y="0"/>
                </a:lnTo>
                <a:close/>
              </a:path>
              <a:path w="7961168" h="1226939" fill="darkenLess" stroke="0" extrusionOk="0">
                <a:moveTo>
                  <a:pt x="0" y="1226939"/>
                </a:moveTo>
                <a:lnTo>
                  <a:pt x="90953" y="1135986"/>
                </a:lnTo>
                <a:lnTo>
                  <a:pt x="7870215" y="1135986"/>
                </a:lnTo>
                <a:lnTo>
                  <a:pt x="7961168" y="1226939"/>
                </a:lnTo>
                <a:lnTo>
                  <a:pt x="0" y="1226939"/>
                </a:lnTo>
                <a:close/>
              </a:path>
              <a:path w="7961168" h="1226939" fill="lighten" stroke="0" extrusionOk="0">
                <a:moveTo>
                  <a:pt x="0" y="0"/>
                </a:moveTo>
                <a:lnTo>
                  <a:pt x="90953" y="90953"/>
                </a:lnTo>
                <a:lnTo>
                  <a:pt x="90953" y="1135986"/>
                </a:lnTo>
                <a:lnTo>
                  <a:pt x="0" y="1226939"/>
                </a:lnTo>
                <a:lnTo>
                  <a:pt x="0" y="0"/>
                </a:lnTo>
                <a:close/>
              </a:path>
              <a:path w="7961168" h="1226939" fill="darken" stroke="0" extrusionOk="0">
                <a:moveTo>
                  <a:pt x="7961168" y="0"/>
                </a:moveTo>
                <a:lnTo>
                  <a:pt x="7961168" y="1226939"/>
                </a:lnTo>
                <a:lnTo>
                  <a:pt x="7870215" y="1135986"/>
                </a:lnTo>
                <a:lnTo>
                  <a:pt x="7870215" y="90953"/>
                </a:lnTo>
                <a:lnTo>
                  <a:pt x="7961168" y="0"/>
                </a:lnTo>
                <a:close/>
              </a:path>
              <a:path w="7961168" h="1226939" fill="none" extrusionOk="0">
                <a:moveTo>
                  <a:pt x="0" y="0"/>
                </a:moveTo>
                <a:lnTo>
                  <a:pt x="7961168" y="0"/>
                </a:lnTo>
                <a:lnTo>
                  <a:pt x="7961168" y="1226939"/>
                </a:lnTo>
                <a:lnTo>
                  <a:pt x="0" y="1226939"/>
                </a:lnTo>
                <a:lnTo>
                  <a:pt x="0" y="0"/>
                </a:lnTo>
                <a:close/>
                <a:moveTo>
                  <a:pt x="90953" y="90953"/>
                </a:moveTo>
                <a:lnTo>
                  <a:pt x="7870215" y="90953"/>
                </a:lnTo>
                <a:lnTo>
                  <a:pt x="7870215" y="1135986"/>
                </a:lnTo>
                <a:lnTo>
                  <a:pt x="90953" y="1135986"/>
                </a:lnTo>
                <a:lnTo>
                  <a:pt x="90953" y="90953"/>
                </a:lnTo>
                <a:close/>
                <a:moveTo>
                  <a:pt x="0" y="0"/>
                </a:moveTo>
                <a:lnTo>
                  <a:pt x="90953" y="90953"/>
                </a:lnTo>
                <a:moveTo>
                  <a:pt x="0" y="1226939"/>
                </a:moveTo>
                <a:lnTo>
                  <a:pt x="90953" y="1135986"/>
                </a:lnTo>
                <a:moveTo>
                  <a:pt x="7961168" y="0"/>
                </a:moveTo>
                <a:lnTo>
                  <a:pt x="7870215" y="90953"/>
                </a:lnTo>
                <a:moveTo>
                  <a:pt x="7961168" y="1226939"/>
                </a:moveTo>
                <a:lnTo>
                  <a:pt x="7870215" y="1135986"/>
                </a:lnTo>
              </a:path>
            </a:pathLst>
          </a:cu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Автомобильный </a:t>
            </a:r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Турнир</a:t>
            </a:r>
          </a:p>
          <a:p>
            <a:pPr algn="ctr"/>
            <a:endParaRPr lang="ru-RU" sz="6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Интерактивный тест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Какое из перечисленных повреждений является причиной увеличенного свободного хода рулевого колеса?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1. Погнутость тяг рулевого привода.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2. Износ подшипников червяка (или вала винта)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3. Заедание золотника гидроусилителя.</a:t>
            </a:r>
          </a:p>
          <a:p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902500"/>
            <a:ext cx="51674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2.Износ подшипников червяка (или вала винта)</a:t>
            </a:r>
            <a:endParaRPr lang="ru-RU" sz="4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15016"/>
            <a:ext cx="428628" cy="2857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При каком виде ТО контролируют свободный ход рулевого колеса, визуально по ходу движения автомобиля проверяют состояние рулевого механизма и рулевого привода?</a:t>
            </a:r>
          </a:p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1. ЕО.          2. ТО-1.          3. ТО-2.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4678" y="4071942"/>
            <a:ext cx="30718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ЕО.</a:t>
            </a:r>
            <a:endParaRPr lang="ru-RU" sz="6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215206" y="5715016"/>
            <a:ext cx="571504" cy="2857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По какому  признаку можно сделать заключение о погнутости тяг рулевого привода?</a:t>
            </a:r>
          </a:p>
          <a:p>
            <a:pPr marL="457200" indent="-457200" algn="ctr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Увеличенный свободный ход рулевого колеса</a:t>
            </a:r>
          </a:p>
          <a:p>
            <a:pPr marL="457200" indent="-457200" algn="ctr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Тугое вращение рулевого колеса или заедание в рулевом механизме.</a:t>
            </a:r>
          </a:p>
          <a:p>
            <a:pPr marL="457200" indent="-457200" algn="ctr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Недостаточное или неравномерное усиление рулевого управления.</a:t>
            </a:r>
          </a:p>
          <a:p>
            <a:pPr algn="ctr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143380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Тугое вращение рулевого колеса или заедание в рулевом механизме</a:t>
            </a:r>
            <a:endParaRPr lang="ru-RU" sz="4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715272" y="5643578"/>
            <a:ext cx="500066" cy="35719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При каком виде ТО проверяют крепление и шплинтовку гаек рычагов поворотных цапф, гаек, шаровых пальцев продольной и поперечной рулевых тяг, состояние уплотнителей шаровых пальцев и обнаруженные повреждения устраняют?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1. ЕО.                2. ТО-1.                  3. ТО-2.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28" y="4293096"/>
            <a:ext cx="66437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ТО-1</a:t>
            </a:r>
            <a:endParaRPr lang="ru-RU" sz="66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858148" y="5643578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74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Какое из перечисленных повреждений является причиной тугого вращения рулевого колеса или заеданий в рулевом управлении?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Погнутость тяг рулевого привода.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Износ подшипника червяка.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Заедание золотника гидроусилителя.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3432" y="4365104"/>
            <a:ext cx="6886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Погнутость </a:t>
            </a:r>
            <a:r>
              <a:rPr lang="ru-RU" sz="4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тяг рулевого привода.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858148" y="5643578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По какому признаку можно сделать заключение об износе подшипников червяка или вала винта)?</a:t>
            </a:r>
          </a:p>
          <a:p>
            <a:pPr marL="742950" indent="-742950" algn="ctr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Увеличенный свободный ход рулевого колеса.</a:t>
            </a:r>
          </a:p>
          <a:p>
            <a:pPr marL="742950" indent="-742950" algn="ctr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Тугое вращение рулевого колеса или заедание в рулевом механизме.</a:t>
            </a:r>
          </a:p>
          <a:p>
            <a:pPr marL="742950" indent="-742950" algn="ctr">
              <a:buAutoNum type="arabicPeriod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Недостаточное или неравномерное усиление рулевого управления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5753" y="3811012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Увеличенный свободный ход рулевого колеса..</a:t>
            </a:r>
            <a:endParaRPr lang="ru-RU" sz="4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001024" y="6215082"/>
            <a:ext cx="42862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7839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Неисправности рулевого управления, возникающие в процессе эксплуатации, в большинстве случаев устраняются за счет…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Выполнения регулировочных работ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Выполнения крепежных и смазочных работ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Замены деталей</a:t>
            </a:r>
          </a:p>
          <a:p>
            <a:pPr marL="742950" indent="-742950">
              <a:buAutoNum type="arabicPeriod"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Замены узлов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016" y="4797152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Выполнения регулировочных работ</a:t>
            </a:r>
          </a:p>
          <a:p>
            <a:pPr marL="742950" indent="-742950">
              <a:buAutoNum type="arabicPeriod"/>
            </a:pPr>
            <a:r>
              <a:rPr lang="ru-RU" sz="3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Выполнения крепежных и смазочных работ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60432" y="5997041"/>
            <a:ext cx="42862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1001</TotalTime>
  <Words>680</Words>
  <Application>Microsoft Office PowerPoint</Application>
  <PresentationFormat>Экран (4:3)</PresentationFormat>
  <Paragraphs>93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Используемая литература:</vt:lpstr>
    </vt:vector>
  </TitlesOfParts>
  <Company>HomePC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User</cp:lastModifiedBy>
  <cp:revision>68</cp:revision>
  <dcterms:created xsi:type="dcterms:W3CDTF">2013-10-05T14:57:54Z</dcterms:created>
  <dcterms:modified xsi:type="dcterms:W3CDTF">2016-03-24T07:59:35Z</dcterms:modified>
</cp:coreProperties>
</file>