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74" r:id="rId5"/>
    <p:sldId id="272" r:id="rId6"/>
    <p:sldId id="275" r:id="rId7"/>
    <p:sldId id="276" r:id="rId8"/>
    <p:sldId id="277" r:id="rId9"/>
    <p:sldId id="257" r:id="rId10"/>
    <p:sldId id="258" r:id="rId11"/>
    <p:sldId id="259" r:id="rId12"/>
    <p:sldId id="280" r:id="rId13"/>
    <p:sldId id="261" r:id="rId14"/>
    <p:sldId id="266" r:id="rId15"/>
    <p:sldId id="268" r:id="rId16"/>
    <p:sldId id="270" r:id="rId17"/>
    <p:sldId id="262" r:id="rId18"/>
    <p:sldId id="263" r:id="rId19"/>
    <p:sldId id="265" r:id="rId20"/>
    <p:sldId id="264" r:id="rId21"/>
    <p:sldId id="279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DB38-0A14-4638-9CAC-82FDD26FAD96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02A6-537C-47C1-AD58-991A61FF7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Администратор\Pictures\фон зимний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19" y="0"/>
            <a:ext cx="91601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 "Маленькие слова"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(предлоги)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 – логопед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Суханова И.В.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Практические задания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Упражнение «Составь рассказ»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Упражнение «Какой? Какая? Какие?» 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609" y="1772816"/>
            <a:ext cx="248984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166" y="2060848"/>
            <a:ext cx="2592018" cy="345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149080"/>
            <a:ext cx="186967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556792"/>
            <a:ext cx="1800200" cy="23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Практические </a:t>
            </a:r>
            <a:r>
              <a:rPr lang="ru-RU" sz="2400" dirty="0" smtClean="0"/>
              <a:t>задания</a:t>
            </a:r>
            <a:br>
              <a:rPr lang="ru-RU" sz="2400" dirty="0" smtClean="0"/>
            </a:br>
            <a:r>
              <a:rPr lang="ru-RU" sz="2400" dirty="0" smtClean="0"/>
              <a:t> Упражнение «Найди </a:t>
            </a:r>
            <a:r>
              <a:rPr lang="ru-RU" sz="2400" dirty="0" smtClean="0"/>
              <a:t>и исправь </a:t>
            </a:r>
            <a:r>
              <a:rPr lang="ru-RU" sz="2400" dirty="0" smtClean="0"/>
              <a:t>ошибки»</a:t>
            </a:r>
            <a:br>
              <a:rPr lang="ru-RU" sz="2400" dirty="0" smtClean="0"/>
            </a:br>
            <a:r>
              <a:rPr lang="ru-RU" sz="2400" dirty="0" smtClean="0"/>
              <a:t> Упражнение «Помоги волшебнику»</a:t>
            </a:r>
            <a:br>
              <a:rPr lang="ru-RU" sz="2400" dirty="0" smtClean="0"/>
            </a:br>
            <a:r>
              <a:rPr lang="ru-RU" sz="2400" dirty="0" smtClean="0"/>
              <a:t>Упражнение «Картинки – загадки»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19982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76805"/>
            <a:ext cx="1853966" cy="24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2015954" cy="26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1781928" cy="23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1781928" cy="23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93096"/>
            <a:ext cx="1781928" cy="23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7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Практические </a:t>
            </a:r>
            <a:r>
              <a:rPr lang="ru-RU" sz="2800" dirty="0" smtClean="0"/>
              <a:t>задания</a:t>
            </a:r>
            <a:br>
              <a:rPr lang="ru-RU" sz="2800" dirty="0" smtClean="0"/>
            </a:br>
            <a:r>
              <a:rPr lang="ru-RU" sz="2800" dirty="0" smtClean="0"/>
              <a:t>Упражнение «Назови </a:t>
            </a:r>
            <a:r>
              <a:rPr lang="ru-RU" sz="2800" dirty="0" smtClean="0"/>
              <a:t>каждого пассажира и найди его </a:t>
            </a:r>
            <a:r>
              <a:rPr lang="ru-RU" sz="2800" dirty="0" smtClean="0"/>
              <a:t>место»</a:t>
            </a:r>
            <a:br>
              <a:rPr lang="ru-RU" sz="2800" dirty="0" smtClean="0"/>
            </a:br>
            <a:r>
              <a:rPr lang="ru-RU" sz="2800" dirty="0" smtClean="0"/>
              <a:t>Упражнение «</a:t>
            </a:r>
            <a:r>
              <a:rPr lang="ru-RU" sz="2400" dirty="0" smtClean="0"/>
              <a:t>«В гостях у </a:t>
            </a:r>
            <a:r>
              <a:rPr lang="ru-RU" sz="2400" dirty="0" smtClean="0"/>
              <a:t>Буратино и </a:t>
            </a:r>
            <a:r>
              <a:rPr lang="ru-RU" sz="2400" dirty="0" err="1" smtClean="0"/>
              <a:t>мальвины</a:t>
            </a:r>
            <a:r>
              <a:rPr lang="ru-RU" sz="2400" dirty="0" smtClean="0"/>
              <a:t>».</a:t>
            </a:r>
            <a:endParaRPr lang="ru-RU" sz="28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427588" cy="33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Рисуем и учимся</a:t>
            </a:r>
            <a:br>
              <a:rPr lang="ru-RU" sz="3100" dirty="0" smtClean="0"/>
            </a:br>
            <a:r>
              <a:rPr lang="ru-RU" sz="3600" dirty="0" smtClean="0"/>
              <a:t>Предлог «Под»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7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023856" cy="22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84784"/>
            <a:ext cx="1889940" cy="25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81128"/>
            <a:ext cx="3212843" cy="20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Рисуем и учимся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Предлог «Над»</a:t>
            </a:r>
            <a:endParaRPr lang="ru-RU" sz="4000" dirty="0"/>
          </a:p>
        </p:txBody>
      </p:sp>
      <p:pic>
        <p:nvPicPr>
          <p:cNvPr id="4" name="Содержимое 3" descr="https://gas-kvas.com/uploads/posts/2023-01/1673597998_gas-kvas-com-p-risunok-detskii-rebenka-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71417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ihi.ru/pics/2018/09/14/69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308102" cy="23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rostim.com/wp-content/uploads/2021/05/image022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312368" cy="21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gas-kvas.com/uploads/posts/2023-02/1676738629_gas-kvas-com-p-risunok-detskie-vospominaniya-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3248769" cy="22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Рисуем и учимся</a:t>
            </a:r>
            <a:br>
              <a:rPr lang="ru-RU" sz="2800" dirty="0" smtClean="0"/>
            </a:br>
            <a:r>
              <a:rPr lang="ru-RU" sz="3600" dirty="0" smtClean="0"/>
              <a:t>Предлог </a:t>
            </a:r>
            <a:r>
              <a:rPr lang="ru-RU" sz="3600" dirty="0" smtClean="0"/>
              <a:t>«В»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https://gas-kvas.com/uploads/posts/2023-01/1673995732_gas-kvas-com-p-risunok-na-temu-natyurmort-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329186" cy="23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gas-kvas.com/uploads/posts/2023-01/1673575801_gas-kvas-com-p-risunki-pro-kosmos-detskie-pro-kosmos-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672408" cy="19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on-c.ru/wp-content/uploads/1/a/9/1a934c86b0f20cf92cc21b801b3b3d95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79677"/>
            <a:ext cx="2679807" cy="29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Рисуем и учимся</a:t>
            </a:r>
            <a:br>
              <a:rPr lang="ru-RU" sz="3100" dirty="0" smtClean="0"/>
            </a:br>
            <a:r>
              <a:rPr lang="ru-RU" sz="4000" dirty="0" smtClean="0"/>
              <a:t>Предлог </a:t>
            </a:r>
            <a:r>
              <a:rPr lang="ru-RU" sz="4000" dirty="0" smtClean="0"/>
              <a:t>«С» («СО»)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gas-kvas.com/uploads/posts/2023-01/1673482511_gas-kvas-com-p-detskie-risunki-dlya-detei-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gas-kvas.com/uploads/posts/2023-02/1676751981_gas-kvas-com-p-chelovek-pod-dozhdem-detskii-risunok-16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2577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Рисуем </a:t>
            </a:r>
            <a:r>
              <a:rPr lang="ru-RU" sz="2800" dirty="0" smtClean="0"/>
              <a:t>и учимся</a:t>
            </a:r>
            <a:br>
              <a:rPr lang="ru-RU" sz="2800" dirty="0" smtClean="0"/>
            </a:br>
            <a:r>
              <a:rPr lang="ru-RU" sz="3200" dirty="0" smtClean="0"/>
              <a:t>Предлоги</a:t>
            </a:r>
            <a:br>
              <a:rPr lang="ru-RU" sz="3200" dirty="0" smtClean="0"/>
            </a:br>
            <a:r>
              <a:rPr lang="ru-RU" sz="3200" dirty="0" smtClean="0"/>
              <a:t>«ИЗ-ПОД</a:t>
            </a:r>
            <a:r>
              <a:rPr lang="ru-RU" sz="3200" dirty="0" smtClean="0"/>
              <a:t>» и «ИЗ -ЗА»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5" name="Picture 3" descr="C:\Users\Администратор\Pictures\2023-05-22\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2997399" cy="230048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4657687" cy="235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588565" cy="227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00808"/>
            <a:ext cx="3316778" cy="23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Рисуем и учимся</a:t>
            </a:r>
            <a:br>
              <a:rPr lang="ru-RU" sz="3100" dirty="0" smtClean="0"/>
            </a:br>
            <a:r>
              <a:rPr lang="ru-RU" dirty="0" smtClean="0"/>
              <a:t>Предлог </a:t>
            </a:r>
            <a:r>
              <a:rPr lang="ru-RU" dirty="0" smtClean="0"/>
              <a:t>«ИЗ»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456384" cy="23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08920"/>
            <a:ext cx="2586413" cy="33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2228877" cy="34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97732"/>
            <a:ext cx="3389476" cy="24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Рисуем </a:t>
            </a:r>
            <a:r>
              <a:rPr lang="ru-RU" sz="2800" dirty="0" smtClean="0"/>
              <a:t>и учимся</a:t>
            </a:r>
            <a:br>
              <a:rPr lang="ru-RU" sz="2800" dirty="0" smtClean="0"/>
            </a:br>
            <a:r>
              <a:rPr lang="ru-RU" sz="3600" dirty="0" smtClean="0"/>
              <a:t>Предлог </a:t>
            </a:r>
            <a:r>
              <a:rPr lang="ru-RU" sz="3600" dirty="0" smtClean="0"/>
              <a:t>«К»</a:t>
            </a:r>
            <a:br>
              <a:rPr lang="ru-RU" sz="3600" dirty="0" smtClean="0"/>
            </a:br>
            <a:r>
              <a:rPr lang="ru-RU" sz="3600" dirty="0" smtClean="0"/>
              <a:t> Предлог «ОТ»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29215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3024336" cy="21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1938636" cy="273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836712"/>
            <a:ext cx="212224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933056"/>
            <a:ext cx="3200392" cy="25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509120"/>
            <a:ext cx="1894523" cy="211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Содержание </a:t>
            </a:r>
            <a:r>
              <a:rPr lang="ru-RU" sz="3600" b="1" u="sng" dirty="0" smtClean="0">
                <a:solidFill>
                  <a:srgbClr val="FF0000"/>
                </a:solidFill>
              </a:rPr>
              <a:t>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Тип </a:t>
            </a:r>
            <a:r>
              <a:rPr lang="ru-RU" b="1" i="1" dirty="0" smtClean="0"/>
              <a:t>проекта:</a:t>
            </a:r>
            <a:r>
              <a:rPr lang="ru-RU" dirty="0" smtClean="0"/>
              <a:t> </a:t>
            </a:r>
            <a:r>
              <a:rPr lang="ru-RU" dirty="0" err="1" smtClean="0"/>
              <a:t>Информационно-практико-ориентированный</a:t>
            </a:r>
            <a:endParaRPr lang="ru-RU" dirty="0" smtClean="0"/>
          </a:p>
          <a:p>
            <a:r>
              <a:rPr lang="ru-RU" b="1" i="1" dirty="0" smtClean="0"/>
              <a:t>Длительность: </a:t>
            </a:r>
            <a:r>
              <a:rPr lang="ru-RU" dirty="0" smtClean="0"/>
              <a:t>Долгосрочный – октябрь 2022 – апрель 2023</a:t>
            </a:r>
          </a:p>
          <a:p>
            <a:r>
              <a:rPr lang="ru-RU" b="1" i="1" dirty="0" smtClean="0"/>
              <a:t>По содержанию:</a:t>
            </a:r>
            <a:r>
              <a:rPr lang="ru-RU" dirty="0" smtClean="0"/>
              <a:t> ребенок, семья, </a:t>
            </a:r>
            <a:r>
              <a:rPr lang="ru-RU" dirty="0" err="1" smtClean="0"/>
              <a:t>доу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Вид:</a:t>
            </a:r>
            <a:r>
              <a:rPr lang="ru-RU" dirty="0" smtClean="0"/>
              <a:t> подгрупповой</a:t>
            </a:r>
          </a:p>
          <a:p>
            <a:r>
              <a:rPr lang="ru-RU" b="1" u="sng" dirty="0" smtClean="0"/>
              <a:t>Участники:</a:t>
            </a:r>
            <a:endParaRPr lang="ru-RU" dirty="0" smtClean="0"/>
          </a:p>
          <a:p>
            <a:r>
              <a:rPr lang="ru-RU" dirty="0" smtClean="0"/>
              <a:t>учитель-логопед;</a:t>
            </a:r>
          </a:p>
          <a:p>
            <a:r>
              <a:rPr lang="ru-RU" dirty="0" smtClean="0"/>
              <a:t>Дети логопедической группы (6 </a:t>
            </a:r>
            <a:r>
              <a:rPr lang="ru-RU" b="1" dirty="0" smtClean="0"/>
              <a:t>-7</a:t>
            </a:r>
            <a:r>
              <a:rPr lang="ru-RU" dirty="0" smtClean="0"/>
              <a:t> лет) с речевыми нарушениями;</a:t>
            </a:r>
          </a:p>
          <a:p>
            <a:r>
              <a:rPr lang="ru-RU" dirty="0" smtClean="0"/>
              <a:t>Родители </a:t>
            </a:r>
            <a:r>
              <a:rPr lang="ru-RU" dirty="0" smtClean="0"/>
              <a:t>воспитанников.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Рисуем и учимся</a:t>
            </a:r>
            <a:br>
              <a:rPr lang="ru-RU" sz="3100" dirty="0" smtClean="0"/>
            </a:br>
            <a:r>
              <a:rPr lang="ru-RU" dirty="0" smtClean="0"/>
              <a:t>Предлог </a:t>
            </a:r>
            <a:r>
              <a:rPr lang="ru-RU" dirty="0" smtClean="0"/>
              <a:t>«По»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842" y="1412776"/>
            <a:ext cx="3614181" cy="257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3719987" cy="23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5684"/>
            <a:ext cx="3528392" cy="24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340768"/>
            <a:ext cx="2016224" cy="268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Результат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1.У детей совершенствовался грамматический строй </a:t>
            </a:r>
            <a:r>
              <a:rPr lang="ru-RU" dirty="0" smtClean="0"/>
              <a:t>речи через упражнения в употреблении существительных единственного и множественного числа в падеже.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2.Позитивные </a:t>
            </a:r>
            <a:r>
              <a:rPr lang="ru-RU" dirty="0" smtClean="0"/>
              <a:t>изменения в речи детей.</a:t>
            </a:r>
          </a:p>
          <a:p>
            <a:r>
              <a:rPr lang="ru-RU" dirty="0" smtClean="0"/>
              <a:t>3</a:t>
            </a:r>
            <a:r>
              <a:rPr lang="ru-RU" dirty="0" smtClean="0"/>
              <a:t>. Дети </a:t>
            </a:r>
            <a:r>
              <a:rPr lang="ru-RU" dirty="0" smtClean="0"/>
              <a:t>научились дифференцировать предлоги, правильно использовать предложно-падежные конструкции в своей устной речи. </a:t>
            </a:r>
          </a:p>
          <a:p>
            <a:r>
              <a:rPr lang="ru-RU" dirty="0" smtClean="0"/>
              <a:t>4.Коррекция слухового внимания, памяти, зрительного восприятия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Логопедическая коррекция становится более эффективной при использовании дидактических игр с привлечением различного наглядного материала: бытовых предметов, игрушек, картинок и специально изготовленных пособий. При опоре на зрительный образ дети быстрее усваивают названия предметов, их признаков и действий с </a:t>
            </a:r>
            <a:r>
              <a:rPr lang="ru-RU" dirty="0" smtClean="0"/>
              <a:t>ними</a:t>
            </a:r>
            <a:r>
              <a:rPr lang="ru-RU" dirty="0" smtClean="0"/>
              <a:t>        </a:t>
            </a:r>
            <a:endParaRPr lang="ru-RU" dirty="0" smtClean="0"/>
          </a:p>
          <a:p>
            <a:r>
              <a:rPr lang="ru-RU" dirty="0" smtClean="0"/>
              <a:t>   Таким образом, наличие четкой системы коррекционной работы и тщательный контроль над усвоением знаний способствует освоению детьми с общим недоразвитием речи правильной системы предложных конструкций.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Pictures\фон зимний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19" y="0"/>
            <a:ext cx="916011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132856"/>
            <a:ext cx="5112568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Актуальность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детей </a:t>
            </a:r>
            <a:r>
              <a:rPr lang="ru-RU" sz="2800" dirty="0" smtClean="0"/>
              <a:t>с недоразвитием речи наблюдаются трудности, связанные с ориентацией в пространстве, вследствие чего оказываются несформированными пространственные понятия. Это в свою очередь приводит к трудностям формирования навыков правильного употребления грамматических форм (существительных с предлогами), выражающих эти </a:t>
            </a:r>
            <a:r>
              <a:rPr lang="ru-RU" sz="2800" dirty="0" smtClean="0"/>
              <a:t>отношения.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Дети с ОНР не осознают смысловую значимость предлогов, они не выделяют их как отдельные слова, поэтому совсем не используют в речи даже простые предлоги, либо не дифференцируют их.</a:t>
            </a:r>
          </a:p>
          <a:p>
            <a:r>
              <a:rPr lang="ru-RU" b="1" u="sng" dirty="0" smtClean="0"/>
              <a:t>Проблемные вопросы:</a:t>
            </a:r>
            <a:endParaRPr lang="ru-RU" dirty="0" smtClean="0"/>
          </a:p>
          <a:p>
            <a:r>
              <a:rPr lang="ru-RU" dirty="0" smtClean="0"/>
              <a:t>Нужны ли "маленькие слова" в нашей речи?</a:t>
            </a:r>
          </a:p>
          <a:p>
            <a:r>
              <a:rPr lang="ru-RU" dirty="0" smtClean="0"/>
              <a:t>Как "маленькие слова" меняют смысл высказывания?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Нарушение предложно-падежных конструкций проявляется в виде следующих ошибок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а) Пропуск или замена предлогов. </a:t>
            </a:r>
          </a:p>
          <a:p>
            <a:r>
              <a:rPr lang="ru-RU" dirty="0" smtClean="0"/>
              <a:t>Чаще всего наблюдается опускание предлогов В, ИЗ, отсутствие предлогов НАД, ОКОЛО, ПЕРЕД, ЗА, МЕЖДУ, ЧЕРЕЗ. Замена предлогов НА и НАД, ПОД и ПО, НА и В по причине смешения их и в импрессивной речи из-за трудностей понимания грамматических значений этих предлогов («на столе» вместо «над столом», «по книжке» вместо «под книжкой»). В речи детей часто отсутствуют сложные предлоги ИЗ-ЗА, ИЗ-ПОД.</a:t>
            </a:r>
          </a:p>
          <a:p>
            <a:r>
              <a:rPr lang="ru-RU" dirty="0" smtClean="0"/>
              <a:t>б) Замена одной предложно-падежной конструкции другой (дом стоит на реке).</a:t>
            </a:r>
          </a:p>
          <a:p>
            <a:r>
              <a:rPr lang="ru-RU" dirty="0" smtClean="0"/>
              <a:t>в) Неправильное употребление падежного окончания существительного (Мальчик бежит с собака).</a:t>
            </a:r>
          </a:p>
          <a:p>
            <a:r>
              <a:rPr lang="ru-RU" dirty="0" smtClean="0"/>
              <a:t>г) Неправильное употребление, как предлога, так и падежного окончания (Собака ест у миска).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Цель</a:t>
            </a:r>
            <a:r>
              <a:rPr lang="ru-RU" dirty="0" smtClean="0">
                <a:solidFill>
                  <a:srgbClr val="7030A0"/>
                </a:solidFill>
              </a:rPr>
              <a:t> 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Уточнение понимания детьми предлогов: «на», «под», «в», «из», «к», «от», «над», «с», «из-за», «из-под».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Задачи</a:t>
            </a:r>
            <a:endParaRPr lang="ru-RU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1.Развитие  грамматического строя речи через упражнения в употреблении существительных единственного и множественного числа в падеже.</a:t>
            </a:r>
          </a:p>
          <a:p>
            <a:r>
              <a:rPr lang="ru-RU" dirty="0" smtClean="0"/>
              <a:t>2.Формирование связной речи через упражнения в выделении предлогов из предложений, в составлении предложений с заданным предлогом.</a:t>
            </a:r>
          </a:p>
          <a:p>
            <a:r>
              <a:rPr lang="ru-RU" dirty="0" smtClean="0"/>
              <a:t>3. Развитие умения дифференцировать предлоги, правильно использовать предложно-падежные конструкции в своей устной речи. </a:t>
            </a:r>
          </a:p>
          <a:p>
            <a:r>
              <a:rPr lang="ru-RU" dirty="0" smtClean="0"/>
              <a:t>4. Развитие слухового внимания, памяти, зрительного восприятия.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Реализация проекта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Проведение подгрупповых и индивидуальных занятий с </a:t>
            </a:r>
            <a:r>
              <a:rPr lang="ru-RU" dirty="0" smtClean="0"/>
              <a:t>детьми.</a:t>
            </a:r>
            <a:endParaRPr lang="ru-RU" dirty="0" smtClean="0"/>
          </a:p>
          <a:p>
            <a:r>
              <a:rPr lang="ru-RU" dirty="0" smtClean="0"/>
              <a:t>Подборка</a:t>
            </a:r>
            <a:r>
              <a:rPr lang="ru-RU" dirty="0" smtClean="0"/>
              <a:t> </a:t>
            </a:r>
            <a:r>
              <a:rPr lang="ru-RU" dirty="0" smtClean="0"/>
              <a:t>раздаточного и демонстрационного материала </a:t>
            </a:r>
            <a:r>
              <a:rPr lang="ru-RU" dirty="0" smtClean="0"/>
              <a:t>для составления схем предложений.</a:t>
            </a:r>
          </a:p>
          <a:p>
            <a:r>
              <a:rPr lang="ru-RU" dirty="0" smtClean="0"/>
              <a:t>Разработка практических заданий по </a:t>
            </a:r>
            <a:r>
              <a:rPr lang="ru-RU" dirty="0" smtClean="0"/>
              <a:t>теме (в течение всего этапа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smtClean="0"/>
              <a:t>Рекомендации воспитателям в работе с детьми по заданиям логопеда с использованием картотеки игр и </a:t>
            </a:r>
            <a:r>
              <a:rPr lang="ru-RU" dirty="0" smtClean="0"/>
              <a:t>упражнений </a:t>
            </a:r>
            <a:r>
              <a:rPr lang="ru-RU" dirty="0" smtClean="0"/>
              <a:t>«Игры с предлогами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Взаимодействие детей с родителями «Рисуем и учимся. Маленькое слово</a:t>
            </a:r>
            <a:r>
              <a:rPr lang="ru-RU" dirty="0" smtClean="0"/>
              <a:t>».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Практические задания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Упражнение </a:t>
            </a:r>
            <a:r>
              <a:rPr lang="ru-RU" sz="2400" dirty="0" smtClean="0"/>
              <a:t>«Найди меня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Упражнение «Составь предложение»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837008" cy="38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616938" cy="34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501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"Маленькие слова" (предлоги) </vt:lpstr>
      <vt:lpstr>Содержание проекта</vt:lpstr>
      <vt:lpstr>Актуальность </vt:lpstr>
      <vt:lpstr>Проблема</vt:lpstr>
      <vt:lpstr>Нарушение предложно-падежных конструкций проявляется в виде следующих ошибок</vt:lpstr>
      <vt:lpstr>Цель  </vt:lpstr>
      <vt:lpstr>Задачи</vt:lpstr>
      <vt:lpstr>Реализация проекта</vt:lpstr>
      <vt:lpstr>Практические задания    Упражнение «Найди меня»  Упражнение «Составь предложение»</vt:lpstr>
      <vt:lpstr>Практические задания  Упражнение «Составь рассказ»  Упражнение «Какой? Какая? Какие?» </vt:lpstr>
      <vt:lpstr>Практические задания  Упражнение «Найди и исправь ошибки»  Упражнение «Помоги волшебнику» Упражнение «Картинки – загадки»</vt:lpstr>
      <vt:lpstr>Практические задания Упражнение «Назови каждого пассажира и найди его место» Упражнение ««В гостях у Буратино и мальвины».</vt:lpstr>
      <vt:lpstr>Рисуем и учимся Предлог «Под»</vt:lpstr>
      <vt:lpstr>Рисуем и учимся Предлог «Над»</vt:lpstr>
      <vt:lpstr>Рисуем и учимся Предлог «В» </vt:lpstr>
      <vt:lpstr>Рисуем и учимся Предлог «С» («СО»)</vt:lpstr>
      <vt:lpstr> Рисуем и учимся Предлоги «ИЗ-ПОД» и «ИЗ -ЗА» </vt:lpstr>
      <vt:lpstr>Рисуем и учимся Предлог «ИЗ»</vt:lpstr>
      <vt:lpstr> Рисуем и учимся Предлог «К»  Предлог «ОТ» </vt:lpstr>
      <vt:lpstr>Рисуем и учимся Предлог «По»</vt:lpstr>
      <vt:lpstr>Результат</vt:lpstr>
      <vt:lpstr>Вывод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25</cp:revision>
  <dcterms:created xsi:type="dcterms:W3CDTF">2023-05-22T11:24:54Z</dcterms:created>
  <dcterms:modified xsi:type="dcterms:W3CDTF">2023-12-16T17:19:58Z</dcterms:modified>
</cp:coreProperties>
</file>