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0" r:id="rId3"/>
    <p:sldId id="261" r:id="rId4"/>
    <p:sldId id="286" r:id="rId5"/>
    <p:sldId id="264" r:id="rId6"/>
    <p:sldId id="290" r:id="rId7"/>
    <p:sldId id="266" r:id="rId8"/>
    <p:sldId id="281" r:id="rId9"/>
    <p:sldId id="283" r:id="rId10"/>
    <p:sldId id="268" r:id="rId11"/>
    <p:sldId id="269" r:id="rId12"/>
    <p:sldId id="276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04" r:id="rId21"/>
    <p:sldId id="270" r:id="rId22"/>
    <p:sldId id="297" r:id="rId23"/>
    <p:sldId id="287" r:id="rId24"/>
    <p:sldId id="273" r:id="rId25"/>
    <p:sldId id="312" r:id="rId26"/>
    <p:sldId id="314" r:id="rId27"/>
    <p:sldId id="315" r:id="rId28"/>
    <p:sldId id="274" r:id="rId29"/>
    <p:sldId id="275" r:id="rId30"/>
    <p:sldId id="278" r:id="rId31"/>
    <p:sldId id="289" r:id="rId32"/>
    <p:sldId id="280" r:id="rId33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0" autoAdjust="0"/>
    <p:restoredTop sz="94660"/>
  </p:normalViewPr>
  <p:slideViewPr>
    <p:cSldViewPr>
      <p:cViewPr>
        <p:scale>
          <a:sx n="87" d="100"/>
          <a:sy n="87" d="100"/>
        </p:scale>
        <p:origin x="-83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CC9EE-1BE4-40A8-91D2-1B2D31AF3D28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70E9E-9F1A-48BE-97B8-0BDAF2616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42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CC11A-2AF4-4D64-B537-D311D7D10C91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7713"/>
            <a:ext cx="4967287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5"/>
            <a:ext cx="5408930" cy="4474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B7DF2-6B69-456F-97F8-D9B02DDC88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03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B7DF2-6B69-456F-97F8-D9B02DDC882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8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B7DF2-6B69-456F-97F8-D9B02DDC882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4077072"/>
            <a:ext cx="3763962" cy="172878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САБАНИНА ТАТЬЯНА НИКОЛАЕВНА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ООШ №8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3688" y="1268760"/>
            <a:ext cx="612068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РУССКИЙ ЯЗЫК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4 класс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3384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u="sng" dirty="0"/>
              <a:t>Винительный </a:t>
            </a:r>
            <a:r>
              <a:rPr lang="ru-RU" sz="3600" u="sng" dirty="0" smtClean="0"/>
              <a:t>падеж</a:t>
            </a:r>
          </a:p>
          <a:p>
            <a:endParaRPr lang="ru-RU" sz="3600" u="sng" dirty="0"/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Какую?</a:t>
            </a:r>
          </a:p>
          <a:p>
            <a:pPr>
              <a:buFontTx/>
              <a:buChar char="-"/>
            </a:pP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ую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>
              <a:buFontTx/>
              <a:buChar char="-"/>
            </a:pP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юю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476672"/>
            <a:ext cx="3672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u="sng" dirty="0"/>
              <a:t>Творительный падеж</a:t>
            </a:r>
          </a:p>
          <a:p>
            <a:pPr>
              <a:defRPr/>
            </a:pPr>
            <a:endParaRPr lang="ru-RU" sz="3600" dirty="0"/>
          </a:p>
          <a:p>
            <a:pPr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Какой?</a:t>
            </a:r>
          </a:p>
          <a:p>
            <a:pPr>
              <a:buFontTx/>
              <a:buChar char="-"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ой ;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ей;</a:t>
            </a:r>
          </a:p>
          <a:p>
            <a:pPr marL="571500" indent="-571500">
              <a:buFontTx/>
              <a:buChar char="-"/>
              <a:defRPr/>
            </a:pP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71500" indent="-571500">
              <a:buFontTx/>
              <a:buChar char="-"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ею</a:t>
            </a:r>
          </a:p>
          <a:p>
            <a:pPr>
              <a:defRPr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4046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Научиться распознавать име­на Научиться </a:t>
            </a: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име­на прилагательные в винительном и творительном падежах, правильно писать окончания этих имён прилагательных</a:t>
            </a:r>
            <a:endParaRPr lang="ru-RU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винительном и творительном падежах, правильно писать окончания этих имён прилагательных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Научиться распознавать име­на прилагательные в винительном и творительном падежах, правильно писать окончания этих имён прилагательных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0070C0"/>
                </a:solidFill>
                <a:latin typeface="Propisi" pitchFamily="2" charset="0"/>
              </a:rPr>
              <a:t>Тема урока:</a:t>
            </a:r>
            <a:endParaRPr lang="ru-RU" sz="9600" b="1" dirty="0">
              <a:solidFill>
                <a:srgbClr val="0070C0"/>
              </a:solidFill>
              <a:latin typeface="Propisi" pitchFamily="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15407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rgbClr val="007A37"/>
                </a:solidFill>
                <a:latin typeface="Propisi" pitchFamily="2" charset="0"/>
              </a:rPr>
              <a:t>Винительный и творительный падежи имён прилагательных женского рода.</a:t>
            </a:r>
            <a:endParaRPr lang="ru-RU" sz="6000" b="1" dirty="0">
              <a:solidFill>
                <a:srgbClr val="007A37"/>
              </a:solidFill>
              <a:latin typeface="Propis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007A37"/>
                </a:solidFill>
                <a:latin typeface="Propisi" pitchFamily="2" charset="0"/>
              </a:rPr>
              <a:t>Цели </a:t>
            </a:r>
            <a:r>
              <a:rPr lang="ru-RU" sz="9600" b="1" dirty="0">
                <a:solidFill>
                  <a:srgbClr val="007A37"/>
                </a:solidFill>
                <a:latin typeface="Propisi" pitchFamily="2" charset="0"/>
              </a:rPr>
              <a:t>урока: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776864" cy="4525963"/>
          </a:xfrm>
        </p:spPr>
        <p:txBody>
          <a:bodyPr/>
          <a:lstStyle/>
          <a:p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Научиться распознавать имена прилагательные в в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инительном </a:t>
            </a:r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и т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ворительном </a:t>
            </a:r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падежах;</a:t>
            </a:r>
          </a:p>
          <a:p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Правильно </a:t>
            </a:r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писать окончания этих имён прилагательных.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2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img-fotki.yandex.ru/get/6505/169384109.0/0_78cd3_ff4e10eb_X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420888"/>
            <a:ext cx="2319131" cy="3478696"/>
          </a:xfrm>
          <a:prstGeom prst="rect">
            <a:avLst/>
          </a:prstGeom>
          <a:noFill/>
        </p:spPr>
      </p:pic>
      <p:pic>
        <p:nvPicPr>
          <p:cNvPr id="5" name="Picture 6" descr="http://img-fotki.yandex.ru/get/6505/169384109.0/0_78cd3_ff4e10eb_X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355976" y="2564904"/>
            <a:ext cx="2304256" cy="33234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19672" y="476672"/>
            <a:ext cx="5472607" cy="30539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Физминутка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957693"/>
      </p:ext>
    </p:extLst>
  </p:cSld>
  <p:clrMapOvr>
    <a:masterClrMapping/>
  </p:clrMapOvr>
  <p:transition advClick="0" advTm="8000">
    <p:sndAc>
      <p:stSnd>
        <p:snd r:embed="rId2" name="мамба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clubdances.ru/dance/4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645024"/>
            <a:ext cx="1512168" cy="2002601"/>
          </a:xfrm>
          <a:prstGeom prst="rect">
            <a:avLst/>
          </a:prstGeom>
          <a:noFill/>
        </p:spPr>
      </p:pic>
      <p:pic>
        <p:nvPicPr>
          <p:cNvPr id="31748" name="Picture 4" descr="http://www.clubdances.ru/dance/4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17032"/>
            <a:ext cx="1440160" cy="1907239"/>
          </a:xfrm>
          <a:prstGeom prst="rect">
            <a:avLst/>
          </a:prstGeom>
          <a:noFill/>
        </p:spPr>
      </p:pic>
      <p:pic>
        <p:nvPicPr>
          <p:cNvPr id="4" name="Picture 4" descr="http://www.clubdances.ru/dance/4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052736"/>
            <a:ext cx="1440160" cy="1907239"/>
          </a:xfrm>
          <a:prstGeom prst="rect">
            <a:avLst/>
          </a:prstGeom>
          <a:noFill/>
        </p:spPr>
      </p:pic>
      <p:pic>
        <p:nvPicPr>
          <p:cNvPr id="5" name="Picture 2" descr="http://www.clubdances.ru/dance/4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80728"/>
            <a:ext cx="1512168" cy="2002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81887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clubdances.ru/dance/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2232248" cy="3316934"/>
          </a:xfrm>
          <a:prstGeom prst="rect">
            <a:avLst/>
          </a:prstGeom>
          <a:noFill/>
        </p:spPr>
      </p:pic>
      <p:pic>
        <p:nvPicPr>
          <p:cNvPr id="3" name="Picture 2" descr="http://www.clubdances.ru/dance/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8"/>
            <a:ext cx="2232248" cy="3316934"/>
          </a:xfrm>
          <a:prstGeom prst="rect">
            <a:avLst/>
          </a:prstGeom>
          <a:noFill/>
        </p:spPr>
      </p:pic>
      <p:pic>
        <p:nvPicPr>
          <p:cNvPr id="4" name="Picture 2" descr="http://www.clubdances.ru/dance/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36912"/>
            <a:ext cx="2232248" cy="3316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2124267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clubdances.ru/dance/5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2880320" cy="2651205"/>
          </a:xfrm>
          <a:prstGeom prst="rect">
            <a:avLst/>
          </a:prstGeom>
          <a:noFill/>
        </p:spPr>
      </p:pic>
      <p:pic>
        <p:nvPicPr>
          <p:cNvPr id="3" name="Picture 2" descr="http://www.clubdances.ru/dance/5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980728"/>
            <a:ext cx="2880320" cy="2651205"/>
          </a:xfrm>
          <a:prstGeom prst="rect">
            <a:avLst/>
          </a:prstGeom>
          <a:noFill/>
        </p:spPr>
      </p:pic>
      <p:pic>
        <p:nvPicPr>
          <p:cNvPr id="4" name="Picture 2" descr="http://www.clubdances.ru/dance/5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56992"/>
            <a:ext cx="2880320" cy="2651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370827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clubdances.ru/dance/4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58663"/>
            <a:ext cx="1080120" cy="2709156"/>
          </a:xfrm>
          <a:prstGeom prst="rect">
            <a:avLst/>
          </a:prstGeom>
          <a:noFill/>
        </p:spPr>
      </p:pic>
      <p:pic>
        <p:nvPicPr>
          <p:cNvPr id="28676" name="Picture 4" descr="http://www.clubdances.ru/dance/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636912"/>
            <a:ext cx="937045" cy="2350295"/>
          </a:xfrm>
          <a:prstGeom prst="rect">
            <a:avLst/>
          </a:prstGeom>
          <a:noFill/>
        </p:spPr>
      </p:pic>
      <p:pic>
        <p:nvPicPr>
          <p:cNvPr id="5" name="Picture 4" descr="http://www.clubdances.ru/dance/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1124744"/>
            <a:ext cx="793500" cy="1990255"/>
          </a:xfrm>
          <a:prstGeom prst="rect">
            <a:avLst/>
          </a:prstGeom>
          <a:noFill/>
        </p:spPr>
      </p:pic>
      <p:pic>
        <p:nvPicPr>
          <p:cNvPr id="6" name="Picture 4" descr="http://www.clubdances.ru/dance/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77072"/>
            <a:ext cx="937045" cy="2350295"/>
          </a:xfrm>
          <a:prstGeom prst="rect">
            <a:avLst/>
          </a:prstGeom>
          <a:noFill/>
        </p:spPr>
      </p:pic>
      <p:pic>
        <p:nvPicPr>
          <p:cNvPr id="7" name="Picture 2" descr="http://www.clubdances.ru/dance/4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793030" cy="1989076"/>
          </a:xfrm>
          <a:prstGeom prst="rect">
            <a:avLst/>
          </a:prstGeom>
          <a:noFill/>
        </p:spPr>
      </p:pic>
      <p:pic>
        <p:nvPicPr>
          <p:cNvPr id="8" name="Picture 2" descr="http://www.clubdances.ru/dance/4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05064"/>
            <a:ext cx="936104" cy="2347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26800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clubdances.ru/dance/4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1317879" cy="2145780"/>
          </a:xfrm>
          <a:prstGeom prst="rect">
            <a:avLst/>
          </a:prstGeom>
          <a:noFill/>
        </p:spPr>
      </p:pic>
      <p:pic>
        <p:nvPicPr>
          <p:cNvPr id="16390" name="Picture 6" descr="http://www.clubdances.ru/dance/4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005064"/>
            <a:ext cx="1296144" cy="2110390"/>
          </a:xfrm>
          <a:prstGeom prst="rect">
            <a:avLst/>
          </a:prstGeom>
          <a:noFill/>
        </p:spPr>
      </p:pic>
      <p:pic>
        <p:nvPicPr>
          <p:cNvPr id="8" name="Picture 6" descr="http://www.clubdances.ru/dance/4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340768"/>
            <a:ext cx="1224136" cy="1993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6169753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8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39752" y="1412776"/>
            <a:ext cx="6192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            </a:t>
            </a:r>
            <a:b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</a:br>
            <a:r>
              <a:rPr lang="ru-RU" sz="6000" b="1" dirty="0" smtClean="0">
                <a:solidFill>
                  <a:srgbClr val="0070C0"/>
                </a:solidFill>
                <a:latin typeface="Propisi" pitchFamily="2" charset="0"/>
              </a:rPr>
              <a:t>                    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Деви</a:t>
            </a:r>
            <a:r>
              <a:rPr lang="ru-RU" b="1" dirty="0" smtClean="0">
                <a:solidFill>
                  <a:srgbClr val="007A37"/>
                </a:solidFill>
                <a:latin typeface="+mn-lt"/>
              </a:rPr>
              <a:t>з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 урока :</a:t>
            </a:r>
            <a:r>
              <a:rPr lang="ru-RU" sz="6000" b="1" dirty="0" smtClean="0">
                <a:solidFill>
                  <a:srgbClr val="0070C0"/>
                </a:solidFill>
                <a:latin typeface="Propisi" pitchFamily="2" charset="0"/>
              </a:rPr>
              <a:t/>
            </a:r>
            <a:br>
              <a:rPr lang="ru-RU" sz="6000" b="1" dirty="0" smtClean="0">
                <a:solidFill>
                  <a:srgbClr val="0070C0"/>
                </a:solidFill>
                <a:latin typeface="Propisi" pitchFamily="2" charset="0"/>
              </a:rPr>
            </a:br>
            <a:endParaRPr lang="ru-RU" sz="6000" b="1" dirty="0">
              <a:solidFill>
                <a:srgbClr val="0070C0"/>
              </a:solidFill>
              <a:latin typeface="Propisi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419872" y="1675048"/>
            <a:ext cx="5266928" cy="445111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Солнце в ладони,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Солнце в груди,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Ждет нас удача </a:t>
            </a:r>
          </a:p>
          <a:p>
            <a:pPr marL="0" indent="0">
              <a:buNone/>
            </a:pPr>
            <a:r>
              <a:rPr lang="ru-RU" dirty="0" smtClean="0"/>
              <a:t>            Всегда впереди!               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3" y="353142"/>
            <a:ext cx="3525080" cy="264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4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Алгоритм выбора безударного окончания имени прилагательного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91264" cy="4713387"/>
          </a:xfrm>
        </p:spPr>
        <p:txBody>
          <a:bodyPr/>
          <a:lstStyle/>
          <a:p>
            <a:r>
              <a:rPr lang="ru-RU" dirty="0" smtClean="0"/>
              <a:t>Определяем ударное или безударное окончание у прилагательного.</a:t>
            </a:r>
          </a:p>
          <a:p>
            <a:r>
              <a:rPr lang="ru-RU" dirty="0" smtClean="0"/>
              <a:t>Находим имя существительное, к которому относится имя прилагательное.</a:t>
            </a:r>
          </a:p>
          <a:p>
            <a:r>
              <a:rPr lang="ru-RU" dirty="0" smtClean="0"/>
              <a:t>От существительного задаём вопрос к        </a:t>
            </a:r>
            <a:r>
              <a:rPr lang="ru-RU" dirty="0"/>
              <a:t>имени прилагательному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    По ударному окончанию вопроса    определяем окончание прилагательного.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9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23042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i="1" dirty="0"/>
              <a:t>Подберите к существительным подходящие по смыслу имена прилагательные. Выделите окончания</a:t>
            </a:r>
            <a:endParaRPr lang="ru-RU" sz="3600" b="1" i="1" dirty="0" smtClean="0">
              <a:latin typeface="Propisi" pitchFamily="2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11560" y="1916832"/>
            <a:ext cx="815759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… ночью, … тр</a:t>
            </a:r>
            <a:r>
              <a:rPr lang="ru-RU" sz="5400" b="1" dirty="0">
                <a:solidFill>
                  <a:srgbClr val="007A37"/>
                </a:solidFill>
                <a:latin typeface="Propisi" pitchFamily="2" charset="0"/>
              </a:rPr>
              <a:t>а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ву, 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   на 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... 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тр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пинку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, … п</a:t>
            </a:r>
            <a:r>
              <a:rPr lang="ru-RU" sz="5400" b="1" dirty="0">
                <a:solidFill>
                  <a:srgbClr val="007A37"/>
                </a:solidFill>
                <a:latin typeface="Propisi" pitchFamily="2" charset="0"/>
              </a:rPr>
              <a:t>о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году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, 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… 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 книгой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, … осенью, … 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ре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чк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у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,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 в  … 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пору. </a:t>
            </a:r>
            <a:endParaRPr lang="ru-RU" sz="5400" b="1" dirty="0" smtClean="0">
              <a:solidFill>
                <a:srgbClr val="0070C0"/>
              </a:solidFill>
              <a:latin typeface="Propisi" pitchFamily="2" charset="0"/>
            </a:endParaRPr>
          </a:p>
          <a:p>
            <a:pPr>
              <a:lnSpc>
                <a:spcPct val="90000"/>
              </a:lnSpc>
            </a:pPr>
            <a:r>
              <a:rPr lang="ru-RU" sz="4400" b="1" dirty="0" smtClean="0">
                <a:latin typeface="Propisi" pitchFamily="2" charset="0"/>
              </a:rPr>
              <a:t>     Слова для справок: горная, жаркая, </a:t>
            </a:r>
          </a:p>
          <a:p>
            <a:pPr>
              <a:lnSpc>
                <a:spcPct val="90000"/>
              </a:lnSpc>
            </a:pPr>
            <a:r>
              <a:rPr lang="ru-RU" sz="4400" b="1" dirty="0">
                <a:latin typeface="Propisi" pitchFamily="2" charset="0"/>
              </a:rPr>
              <a:t> </a:t>
            </a:r>
            <a:r>
              <a:rPr lang="ru-RU" sz="4400" b="1" dirty="0" smtClean="0">
                <a:latin typeface="Propisi" pitchFamily="2" charset="0"/>
              </a:rPr>
              <a:t>        </a:t>
            </a:r>
            <a:r>
              <a:rPr lang="ru-RU" sz="4400" b="1" dirty="0">
                <a:latin typeface="Propisi" pitchFamily="2" charset="0"/>
              </a:rPr>
              <a:t>зимняя</a:t>
            </a:r>
            <a:r>
              <a:rPr lang="ru-RU" sz="4400" b="1" dirty="0" smtClean="0">
                <a:latin typeface="Propisi" pitchFamily="2" charset="0"/>
              </a:rPr>
              <a:t>, тёмная, со</a:t>
            </a:r>
            <a:r>
              <a:rPr lang="ru-RU" sz="4400" b="1" dirty="0" smtClean="0">
                <a:solidFill>
                  <a:srgbClr val="007A37"/>
                </a:solidFill>
                <a:latin typeface="Propisi" pitchFamily="2" charset="0"/>
              </a:rPr>
              <a:t>чн</a:t>
            </a:r>
            <a:r>
              <a:rPr lang="ru-RU" sz="4400" b="1" dirty="0" smtClean="0">
                <a:latin typeface="Propisi" pitchFamily="2" charset="0"/>
              </a:rPr>
              <a:t>ая, у</a:t>
            </a:r>
            <a:r>
              <a:rPr lang="ru-RU" sz="4400" b="1" dirty="0" smtClean="0">
                <a:solidFill>
                  <a:srgbClr val="007A37"/>
                </a:solidFill>
                <a:latin typeface="Propisi" pitchFamily="2" charset="0"/>
              </a:rPr>
              <a:t>з</a:t>
            </a:r>
            <a:r>
              <a:rPr lang="ru-RU" sz="4400" b="1" dirty="0" smtClean="0">
                <a:latin typeface="Propisi" pitchFamily="2" charset="0"/>
              </a:rPr>
              <a:t>кая,  </a:t>
            </a:r>
          </a:p>
          <a:p>
            <a:pPr>
              <a:lnSpc>
                <a:spcPct val="90000"/>
              </a:lnSpc>
            </a:pPr>
            <a:r>
              <a:rPr lang="ru-RU" sz="4400" b="1" dirty="0">
                <a:latin typeface="Propisi" pitchFamily="2" charset="0"/>
              </a:rPr>
              <a:t> </a:t>
            </a:r>
            <a:r>
              <a:rPr lang="ru-RU" sz="4400" b="1" dirty="0" smtClean="0">
                <a:latin typeface="Propisi" pitchFamily="2" charset="0"/>
              </a:rPr>
              <a:t>               </a:t>
            </a:r>
            <a:r>
              <a:rPr lang="ru-RU" sz="4400" b="1" dirty="0">
                <a:latin typeface="Propisi" pitchFamily="2" charset="0"/>
              </a:rPr>
              <a:t>поз</a:t>
            </a:r>
            <a:r>
              <a:rPr lang="ru-RU" sz="4400" b="1" dirty="0">
                <a:solidFill>
                  <a:srgbClr val="007A37"/>
                </a:solidFill>
                <a:latin typeface="Propisi" pitchFamily="2" charset="0"/>
              </a:rPr>
              <a:t>д</a:t>
            </a:r>
            <a:r>
              <a:rPr lang="ru-RU" sz="4400" b="1" dirty="0">
                <a:latin typeface="Propisi" pitchFamily="2" charset="0"/>
              </a:rPr>
              <a:t>няя</a:t>
            </a:r>
            <a:r>
              <a:rPr lang="ru-RU" sz="4400" b="1" dirty="0" smtClean="0">
                <a:latin typeface="Propisi" pitchFamily="2" charset="0"/>
              </a:rPr>
              <a:t>, интересная.</a:t>
            </a:r>
            <a:endParaRPr lang="ru-RU" sz="4400" b="1" dirty="0">
              <a:latin typeface="Propisi" pitchFamily="2" charset="0"/>
            </a:endParaRPr>
          </a:p>
          <a:p>
            <a:pPr>
              <a:lnSpc>
                <a:spcPct val="90000"/>
              </a:lnSpc>
            </a:pPr>
            <a:endParaRPr lang="ru-RU" sz="4400" b="1" dirty="0">
              <a:latin typeface="Propis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67544" y="332656"/>
            <a:ext cx="8301608" cy="590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Тёмн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ой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ночью (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Т.п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), сочн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ую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тр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а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ву (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В.п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.), на  узк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ую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тр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пинку (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В.п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), жарк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ую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п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о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году (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В.п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.), интересн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ой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 книгой (Т.п.), поз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д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н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ей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осенью ( Т.п.), горн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ую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ре</a:t>
            </a:r>
            <a:r>
              <a:rPr lang="ru-RU" sz="5400" b="1" dirty="0" smtClean="0">
                <a:solidFill>
                  <a:srgbClr val="007A37"/>
                </a:solidFill>
                <a:latin typeface="Propisi" pitchFamily="2" charset="0"/>
              </a:rPr>
              <a:t>чк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у (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В.п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.),  в      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зимн</a:t>
            </a:r>
            <a:r>
              <a:rPr lang="ru-RU" sz="5400" b="1" dirty="0">
                <a:solidFill>
                  <a:srgbClr val="007A37"/>
                </a:solidFill>
                <a:latin typeface="Propisi" pitchFamily="2" charset="0"/>
              </a:rPr>
              <a:t>юю</a:t>
            </a:r>
            <a:r>
              <a:rPr lang="ru-RU" sz="5400" b="1" dirty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пору (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В.п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.). </a:t>
            </a:r>
            <a:endParaRPr lang="ru-RU" sz="5400" b="1" dirty="0">
              <a:solidFill>
                <a:srgbClr val="0070C0"/>
              </a:solidFill>
              <a:latin typeface="Propisi" pitchFamily="2" charset="0"/>
            </a:endParaRPr>
          </a:p>
          <a:p>
            <a:pPr>
              <a:lnSpc>
                <a:spcPct val="90000"/>
              </a:lnSpc>
            </a:pP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  </a:t>
            </a:r>
            <a:endParaRPr lang="ru-RU" sz="4400" b="1" dirty="0" smtClean="0">
              <a:latin typeface="Propis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 txBox="1">
            <a:spLocks noGrp="1"/>
          </p:cNvSpPr>
          <p:nvPr>
            <p:ph idx="1"/>
          </p:nvPr>
        </p:nvSpPr>
        <p:spPr>
          <a:xfrm>
            <a:off x="1691680" y="1600201"/>
            <a:ext cx="597666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Лист самооценки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378166"/>
              </p:ext>
            </p:extLst>
          </p:nvPr>
        </p:nvGraphicFramePr>
        <p:xfrm>
          <a:off x="1691680" y="2132856"/>
          <a:ext cx="5976665" cy="25958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130634"/>
                <a:gridCol w="948677"/>
                <a:gridCol w="948677"/>
                <a:gridCol w="948677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«5»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«4»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«3»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Письмо по памяти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</a:rPr>
                        <a:t>Словарная</a:t>
                      </a:r>
                      <a:r>
                        <a:rPr lang="ru-RU" baseline="0" dirty="0" smtClean="0">
                          <a:solidFill>
                            <a:schemeClr val="dk1"/>
                          </a:solidFill>
                        </a:rPr>
                        <a:t> работа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Самостоятельная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 работа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Работа в группе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Каллиграфия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ИТОГ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1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в группе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7210896" cy="480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4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Хохломская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147248" cy="4713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i="1" dirty="0" smtClean="0"/>
              <a:t>                </a:t>
            </a:r>
            <a:r>
              <a:rPr lang="ru-RU" i="1" dirty="0"/>
              <a:t>у красив….. ковша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      с </a:t>
            </a:r>
            <a:r>
              <a:rPr lang="ru-RU" i="1" dirty="0" err="1"/>
              <a:t>природн</a:t>
            </a:r>
            <a:r>
              <a:rPr lang="ru-RU" i="1" dirty="0"/>
              <a:t>….. орнаментом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      с затейлив….. узором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      </a:t>
            </a:r>
            <a:r>
              <a:rPr lang="ru-RU" i="1" dirty="0" err="1"/>
              <a:t>деревянн</a:t>
            </a:r>
            <a:r>
              <a:rPr lang="ru-RU" i="1" dirty="0"/>
              <a:t>….  ложку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      </a:t>
            </a:r>
            <a:r>
              <a:rPr lang="ru-RU" i="1" dirty="0" err="1"/>
              <a:t>золот</a:t>
            </a:r>
            <a:r>
              <a:rPr lang="ru-RU" i="1" dirty="0"/>
              <a:t>….. краской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       </a:t>
            </a:r>
            <a:r>
              <a:rPr lang="ru-RU" i="1" dirty="0" err="1"/>
              <a:t>красочн</a:t>
            </a:r>
            <a:r>
              <a:rPr lang="ru-RU" i="1" dirty="0"/>
              <a:t>….. роспись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       спел….. ягоду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        </a:t>
            </a:r>
            <a:r>
              <a:rPr lang="ru-RU" i="1" dirty="0" err="1"/>
              <a:t>лесн</a:t>
            </a:r>
            <a:r>
              <a:rPr lang="ru-RU" i="1" dirty="0"/>
              <a:t>….. травка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61286"/>
            <a:ext cx="2625374" cy="353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Дымковская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i="1" dirty="0" smtClean="0"/>
              <a:t>        у </a:t>
            </a:r>
            <a:r>
              <a:rPr lang="ru-RU" i="1" dirty="0" err="1"/>
              <a:t>искусн</a:t>
            </a:r>
            <a:r>
              <a:rPr lang="ru-RU" i="1" dirty="0"/>
              <a:t>….. мастера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нарядн</a:t>
            </a:r>
            <a:r>
              <a:rPr lang="ru-RU" i="1" dirty="0"/>
              <a:t>….. </a:t>
            </a:r>
            <a:r>
              <a:rPr lang="ru-RU" i="1" dirty="0" smtClean="0"/>
              <a:t>видом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глинян</a:t>
            </a:r>
            <a:r>
              <a:rPr lang="ru-RU" i="1" dirty="0"/>
              <a:t>….. </a:t>
            </a:r>
            <a:r>
              <a:rPr lang="ru-RU" i="1" dirty="0" smtClean="0"/>
              <a:t>игрушку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весёл</a:t>
            </a:r>
            <a:r>
              <a:rPr lang="ru-RU" i="1" dirty="0"/>
              <a:t>….. барышня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красочн</a:t>
            </a:r>
            <a:r>
              <a:rPr lang="ru-RU" i="1" dirty="0"/>
              <a:t>….. </a:t>
            </a:r>
            <a:r>
              <a:rPr lang="ru-RU" i="1" dirty="0" smtClean="0"/>
              <a:t>петухом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звонк</a:t>
            </a:r>
            <a:r>
              <a:rPr lang="ru-RU" i="1" dirty="0"/>
              <a:t>….. </a:t>
            </a:r>
            <a:r>
              <a:rPr lang="ru-RU" i="1" dirty="0" smtClean="0"/>
              <a:t>свистульку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с </a:t>
            </a:r>
            <a:r>
              <a:rPr lang="ru-RU" i="1" dirty="0" err="1"/>
              <a:t>ярк</a:t>
            </a:r>
            <a:r>
              <a:rPr lang="ru-RU" i="1" dirty="0"/>
              <a:t>….. узором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праздничн</a:t>
            </a:r>
            <a:r>
              <a:rPr lang="ru-RU" i="1" dirty="0"/>
              <a:t>….. </a:t>
            </a:r>
            <a:r>
              <a:rPr lang="ru-RU" i="1" dirty="0" smtClean="0"/>
              <a:t>наряда</a:t>
            </a:r>
            <a:endParaRPr lang="ru-RU" i="1" dirty="0"/>
          </a:p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86" y="2276872"/>
            <a:ext cx="347267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/>
              <a:t>Палехская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i="1" dirty="0" smtClean="0"/>
              <a:t>          лаков</a:t>
            </a:r>
            <a:r>
              <a:rPr lang="ru-RU" i="1" dirty="0"/>
              <a:t>….. шкатулка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маленьк</a:t>
            </a:r>
            <a:r>
              <a:rPr lang="ru-RU" i="1" dirty="0"/>
              <a:t>….. </a:t>
            </a:r>
            <a:r>
              <a:rPr lang="ru-RU" i="1" dirty="0" smtClean="0"/>
              <a:t>копию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чёрн</a:t>
            </a:r>
            <a:r>
              <a:rPr lang="ru-RU" i="1" dirty="0"/>
              <a:t>….. </a:t>
            </a:r>
            <a:r>
              <a:rPr lang="ru-RU" i="1" dirty="0" smtClean="0"/>
              <a:t>краской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на </a:t>
            </a:r>
            <a:r>
              <a:rPr lang="ru-RU" i="1" dirty="0" err="1"/>
              <a:t>сказочн</a:t>
            </a:r>
            <a:r>
              <a:rPr lang="ru-RU" i="1" dirty="0"/>
              <a:t>….. коне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русск</a:t>
            </a:r>
            <a:r>
              <a:rPr lang="ru-RU" i="1" dirty="0"/>
              <a:t>….. </a:t>
            </a:r>
            <a:r>
              <a:rPr lang="ru-RU" i="1" dirty="0" smtClean="0"/>
              <a:t>зимой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ярк</a:t>
            </a:r>
            <a:r>
              <a:rPr lang="ru-RU" i="1" dirty="0"/>
              <a:t>….. живопись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маленьк</a:t>
            </a:r>
            <a:r>
              <a:rPr lang="ru-RU" i="1" dirty="0"/>
              <a:t>….. </a:t>
            </a:r>
            <a:r>
              <a:rPr lang="ru-RU" i="1" dirty="0" smtClean="0"/>
              <a:t>чудом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деревенск</a:t>
            </a:r>
            <a:r>
              <a:rPr lang="ru-RU" i="1" dirty="0"/>
              <a:t>….. </a:t>
            </a:r>
            <a:r>
              <a:rPr lang="ru-RU" i="1" dirty="0" smtClean="0"/>
              <a:t>сюжета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628800"/>
            <a:ext cx="369564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4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Хохломская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i="1" dirty="0" smtClean="0"/>
              <a:t>               у </a:t>
            </a:r>
            <a:r>
              <a:rPr lang="ru-RU" i="1" dirty="0"/>
              <a:t>красив….. ковша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     с </a:t>
            </a:r>
            <a:r>
              <a:rPr lang="ru-RU" i="1" dirty="0" err="1"/>
              <a:t>природн</a:t>
            </a:r>
            <a:r>
              <a:rPr lang="ru-RU" i="1" dirty="0"/>
              <a:t>….. </a:t>
            </a:r>
            <a:r>
              <a:rPr lang="ru-RU" i="1" dirty="0" smtClean="0"/>
              <a:t>орнаментом</a:t>
            </a:r>
            <a:endParaRPr lang="ru-RU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     с </a:t>
            </a:r>
            <a:r>
              <a:rPr lang="ru-RU" i="1" dirty="0"/>
              <a:t>затейлив….. узором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     </a:t>
            </a:r>
            <a:r>
              <a:rPr lang="ru-RU" i="1" dirty="0" err="1" smtClean="0"/>
              <a:t>деревянн</a:t>
            </a:r>
            <a:r>
              <a:rPr lang="ru-RU" i="1" dirty="0"/>
              <a:t>….  </a:t>
            </a:r>
            <a:r>
              <a:rPr lang="ru-RU" i="1" dirty="0" smtClean="0"/>
              <a:t>ложку</a:t>
            </a:r>
            <a:endParaRPr lang="ru-RU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     </a:t>
            </a:r>
            <a:r>
              <a:rPr lang="ru-RU" i="1" dirty="0" err="1" smtClean="0"/>
              <a:t>золот</a:t>
            </a:r>
            <a:r>
              <a:rPr lang="ru-RU" i="1" dirty="0"/>
              <a:t>….. </a:t>
            </a:r>
            <a:r>
              <a:rPr lang="ru-RU" i="1" dirty="0" smtClean="0"/>
              <a:t>краской</a:t>
            </a:r>
            <a:endParaRPr lang="ru-RU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      </a:t>
            </a:r>
            <a:r>
              <a:rPr lang="ru-RU" i="1" dirty="0" err="1" smtClean="0"/>
              <a:t>красочн</a:t>
            </a:r>
            <a:r>
              <a:rPr lang="ru-RU" i="1" dirty="0"/>
              <a:t>….. роспись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      спел</a:t>
            </a:r>
            <a:r>
              <a:rPr lang="ru-RU" i="1" dirty="0"/>
              <a:t>….. </a:t>
            </a:r>
            <a:r>
              <a:rPr lang="ru-RU" i="1" dirty="0" smtClean="0"/>
              <a:t>ягоду</a:t>
            </a:r>
            <a:endParaRPr lang="ru-RU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       </a:t>
            </a:r>
            <a:r>
              <a:rPr lang="ru-RU" i="1" dirty="0" err="1" smtClean="0"/>
              <a:t>лесн</a:t>
            </a:r>
            <a:r>
              <a:rPr lang="ru-RU" i="1" dirty="0"/>
              <a:t>….. травка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20888"/>
            <a:ext cx="2664296" cy="358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12474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ого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170080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ым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22048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ым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270892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ую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328498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ой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378904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ую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436510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ую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48691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ая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278092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В.п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1700808"/>
            <a:ext cx="85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144" y="22048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112474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Р.п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8064" y="328498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8104" y="386104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В.п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9992" y="436510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В.п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32040" y="494116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И.п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Дымковская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i="1" dirty="0" smtClean="0"/>
              <a:t>        у </a:t>
            </a:r>
            <a:r>
              <a:rPr lang="ru-RU" i="1" dirty="0" err="1"/>
              <a:t>искусн</a:t>
            </a:r>
            <a:r>
              <a:rPr lang="ru-RU" i="1" dirty="0"/>
              <a:t>….. мастера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нарядн</a:t>
            </a:r>
            <a:r>
              <a:rPr lang="ru-RU" i="1" dirty="0"/>
              <a:t>….. </a:t>
            </a:r>
            <a:r>
              <a:rPr lang="ru-RU" i="1" dirty="0" smtClean="0"/>
              <a:t>видом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глинян</a:t>
            </a:r>
            <a:r>
              <a:rPr lang="ru-RU" i="1" dirty="0"/>
              <a:t>….. </a:t>
            </a:r>
            <a:r>
              <a:rPr lang="ru-RU" i="1" dirty="0" smtClean="0"/>
              <a:t>игрушку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весёл</a:t>
            </a:r>
            <a:r>
              <a:rPr lang="ru-RU" i="1" dirty="0"/>
              <a:t>….. барышня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красочн</a:t>
            </a:r>
            <a:r>
              <a:rPr lang="ru-RU" i="1" dirty="0"/>
              <a:t>….. </a:t>
            </a:r>
            <a:r>
              <a:rPr lang="ru-RU" i="1" dirty="0" smtClean="0"/>
              <a:t>петухом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звонк</a:t>
            </a:r>
            <a:r>
              <a:rPr lang="ru-RU" i="1" dirty="0"/>
              <a:t>….. </a:t>
            </a:r>
            <a:r>
              <a:rPr lang="ru-RU" i="1" dirty="0" smtClean="0"/>
              <a:t>свистульку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с </a:t>
            </a:r>
            <a:r>
              <a:rPr lang="ru-RU" i="1" dirty="0" err="1"/>
              <a:t>ярк</a:t>
            </a:r>
            <a:r>
              <a:rPr lang="ru-RU" i="1" dirty="0"/>
              <a:t>….. узором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err="1"/>
              <a:t>праздничн</a:t>
            </a:r>
            <a:r>
              <a:rPr lang="ru-RU" i="1" dirty="0"/>
              <a:t>….. </a:t>
            </a:r>
            <a:r>
              <a:rPr lang="ru-RU" i="1" dirty="0" smtClean="0"/>
              <a:t>наряда</a:t>
            </a:r>
            <a:endParaRPr lang="ru-RU" i="1" dirty="0"/>
          </a:p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86" y="2276872"/>
            <a:ext cx="347267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148478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ого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198884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ым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249289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ую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292494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ая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342900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ым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93305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ую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443711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им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48691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ого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148478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Р.п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198884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249289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В.п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2924944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И.п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342900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393305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В.п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9952" y="443711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6056" y="494116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Р.п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51520" y="2492896"/>
            <a:ext cx="86409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1844824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стн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стн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стн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стн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сн</a:t>
            </a: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</a:rPr>
              <a:t> </a:t>
            </a:r>
            <a:r>
              <a:rPr lang="ru-RU" sz="5400" b="1" dirty="0" err="1" smtClean="0">
                <a:solidFill>
                  <a:srgbClr val="0070C0"/>
                </a:solidFill>
                <a:latin typeface="Propisi" pitchFamily="2" charset="0"/>
              </a:rPr>
              <a:t>стн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6177" y="3447256"/>
            <a:ext cx="81369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/>
              <a:t>М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3600" dirty="0" smtClean="0"/>
              <a:t>ро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3600" dirty="0" smtClean="0"/>
              <a:t> и со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ru-RU" sz="3600" dirty="0" smtClean="0"/>
              <a:t>нце ; </a:t>
            </a:r>
            <a:r>
              <a:rPr lang="ru-RU" sz="3600" dirty="0"/>
              <a:t>д</a:t>
            </a:r>
            <a:r>
              <a:rPr lang="ru-RU" sz="3600" dirty="0" smtClean="0"/>
              <a:t>ень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чудесный! </a:t>
            </a:r>
          </a:p>
          <a:p>
            <a:pPr algn="just"/>
            <a:r>
              <a:rPr lang="ru-RU" sz="3600" dirty="0" smtClean="0"/>
              <a:t>   </a:t>
            </a:r>
            <a:r>
              <a:rPr lang="ru-RU" sz="3600" dirty="0"/>
              <a:t>Ещё ты дремлешь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друг прелестный</a:t>
            </a:r>
            <a:r>
              <a:rPr lang="ru-RU" sz="3600" dirty="0"/>
              <a:t>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9552" y="188640"/>
            <a:ext cx="81369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Второе марта.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ropisi" pitchFamily="2" charset="0"/>
                <a:cs typeface="Times New Roman" pitchFamily="18" charset="0"/>
              </a:rPr>
              <a:t>Кла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7A37"/>
                </a:solidFill>
                <a:effectLst/>
                <a:latin typeface="Propisi" pitchFamily="2" charset="0"/>
                <a:cs typeface="Times New Roman" pitchFamily="18" charset="0"/>
              </a:rPr>
              <a:t>сс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Propisi" pitchFamily="2" charset="0"/>
                <a:cs typeface="Times New Roman" pitchFamily="18" charset="0"/>
              </a:rPr>
              <a:t>ная</a:t>
            </a:r>
            <a:r>
              <a:rPr kumimoji="0" lang="ru-RU" sz="5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Propisi" pitchFamily="2" charset="0"/>
                <a:cs typeface="Times New Roman" pitchFamily="18" charset="0"/>
              </a:rPr>
              <a:t> р</a:t>
            </a:r>
            <a:r>
              <a:rPr kumimoji="0" lang="ru-RU" sz="5400" b="1" i="0" u="none" strike="noStrike" cap="none" normalizeH="0" dirty="0" smtClean="0">
                <a:ln>
                  <a:noFill/>
                </a:ln>
                <a:solidFill>
                  <a:srgbClr val="007A37"/>
                </a:solidFill>
                <a:effectLst/>
                <a:latin typeface="Propisi" pitchFamily="2" charset="0"/>
                <a:cs typeface="Times New Roman" pitchFamily="18" charset="0"/>
              </a:rPr>
              <a:t>а</a:t>
            </a:r>
            <a:r>
              <a:rPr kumimoji="0" lang="ru-RU" sz="5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Propisi" pitchFamily="2" charset="0"/>
                <a:cs typeface="Times New Roman" pitchFamily="18" charset="0"/>
              </a:rPr>
              <a:t>бота.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1988840"/>
            <a:ext cx="86409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708920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7A37"/>
                </a:solidFill>
                <a:effectLst/>
                <a:latin typeface="Propisi" pitchFamily="2" charset="0"/>
                <a:cs typeface="Times New Roman" pitchFamily="18" charset="0"/>
              </a:rPr>
              <a:t>Письмо</a:t>
            </a:r>
            <a:r>
              <a:rPr lang="ru-RU" sz="4800" b="1" dirty="0" smtClean="0">
                <a:solidFill>
                  <a:srgbClr val="007A37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7A37"/>
                </a:solidFill>
                <a:effectLst/>
                <a:latin typeface="Propisi" pitchFamily="2" charset="0"/>
                <a:cs typeface="Times New Roman" pitchFamily="18" charset="0"/>
              </a:rPr>
              <a:t>по памяти.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99592" y="3429000"/>
            <a:ext cx="80648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М</a:t>
            </a:r>
            <a:r>
              <a:rPr lang="ru-RU" sz="4800" b="1" dirty="0" smtClean="0">
                <a:solidFill>
                  <a:srgbClr val="007A37"/>
                </a:solidFill>
                <a:latin typeface="Propisi" pitchFamily="2" charset="0"/>
              </a:rPr>
              <a:t>о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ро</a:t>
            </a:r>
            <a:r>
              <a:rPr lang="ru-RU" sz="4800" b="1" dirty="0" smtClean="0">
                <a:solidFill>
                  <a:srgbClr val="007A37"/>
                </a:solidFill>
                <a:latin typeface="Propisi" pitchFamily="2" charset="0"/>
              </a:rPr>
              <a:t>з</a:t>
            </a:r>
            <a:r>
              <a:rPr lang="ru-RU" sz="4800" b="1" dirty="0" smtClean="0">
                <a:latin typeface="Propisi" pitchFamily="2" charset="0"/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и со</a:t>
            </a:r>
            <a:r>
              <a:rPr lang="ru-RU" sz="4800" b="1" dirty="0" smtClean="0">
                <a:solidFill>
                  <a:srgbClr val="007A37"/>
                </a:solidFill>
                <a:latin typeface="Propisi" pitchFamily="2" charset="0"/>
              </a:rPr>
              <a:t>л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нце ;день </a:t>
            </a:r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ч</a:t>
            </a:r>
            <a:r>
              <a:rPr lang="ru-RU" sz="4800" b="1" dirty="0">
                <a:solidFill>
                  <a:srgbClr val="007A37"/>
                </a:solidFill>
                <a:latin typeface="Propisi" pitchFamily="2" charset="0"/>
              </a:rPr>
              <a:t>у</a:t>
            </a:r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де</a:t>
            </a:r>
            <a:r>
              <a:rPr lang="ru-RU" sz="4800" b="1" dirty="0">
                <a:solidFill>
                  <a:srgbClr val="007A37"/>
                </a:solidFill>
                <a:latin typeface="Propisi" pitchFamily="2" charset="0"/>
              </a:rPr>
              <a:t>сн</a:t>
            </a:r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ый! </a:t>
            </a:r>
          </a:p>
          <a:p>
            <a:pPr algn="just"/>
            <a:r>
              <a:rPr lang="ru-RU" sz="4800" b="1" dirty="0">
                <a:latin typeface="Propisi" pitchFamily="2" charset="0"/>
              </a:rPr>
              <a:t>   </a:t>
            </a:r>
            <a:r>
              <a:rPr lang="ru-RU" sz="4800" b="1" dirty="0">
                <a:solidFill>
                  <a:srgbClr val="0070C0"/>
                </a:solidFill>
                <a:latin typeface="Propisi" pitchFamily="2" charset="0"/>
              </a:rPr>
              <a:t>Ещё ты дремлешь, дру</a:t>
            </a:r>
            <a:r>
              <a:rPr lang="ru-RU" sz="4800" b="1" dirty="0">
                <a:solidFill>
                  <a:srgbClr val="007A37"/>
                </a:solidFill>
                <a:latin typeface="Propisi" pitchFamily="2" charset="0"/>
              </a:rPr>
              <a:t>г</a:t>
            </a:r>
            <a:r>
              <a:rPr lang="ru-RU" sz="4800" b="1" dirty="0">
                <a:latin typeface="Propisi" pitchFamily="2" charset="0"/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прелес</a:t>
            </a:r>
            <a:r>
              <a:rPr lang="ru-RU" sz="4800" b="1" dirty="0" smtClean="0">
                <a:solidFill>
                  <a:srgbClr val="007A37"/>
                </a:solidFill>
                <a:latin typeface="Propisi" pitchFamily="2" charset="0"/>
              </a:rPr>
              <a:t>т</a:t>
            </a:r>
            <a:r>
              <a:rPr lang="ru-RU" sz="4800" b="1" dirty="0" smtClean="0">
                <a:solidFill>
                  <a:srgbClr val="0070C0"/>
                </a:solidFill>
                <a:latin typeface="Propisi" pitchFamily="2" charset="0"/>
              </a:rPr>
              <a:t>ный.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pic>
        <p:nvPicPr>
          <p:cNvPr id="1026" name="Picture 2" descr="C:\Users\Кабинет1100\Desktop\450548_html_m128b5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7434" y="3107871"/>
            <a:ext cx="2541179" cy="3079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5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/>
              <a:t>Палехская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i="1" dirty="0" smtClean="0"/>
              <a:t>          лаков</a:t>
            </a:r>
            <a:r>
              <a:rPr lang="ru-RU" i="1" dirty="0"/>
              <a:t>….. шкатулка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маленьк</a:t>
            </a:r>
            <a:r>
              <a:rPr lang="ru-RU" i="1" dirty="0"/>
              <a:t>….. </a:t>
            </a:r>
            <a:r>
              <a:rPr lang="ru-RU" i="1" dirty="0" smtClean="0"/>
              <a:t>копию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чёрн</a:t>
            </a:r>
            <a:r>
              <a:rPr lang="ru-RU" i="1" dirty="0"/>
              <a:t>….. </a:t>
            </a:r>
            <a:r>
              <a:rPr lang="ru-RU" i="1" dirty="0" smtClean="0"/>
              <a:t>краской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на </a:t>
            </a:r>
            <a:r>
              <a:rPr lang="ru-RU" i="1" dirty="0" err="1"/>
              <a:t>сказочн</a:t>
            </a:r>
            <a:r>
              <a:rPr lang="ru-RU" i="1" dirty="0"/>
              <a:t>….. коне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русск</a:t>
            </a:r>
            <a:r>
              <a:rPr lang="ru-RU" i="1" dirty="0"/>
              <a:t>….. </a:t>
            </a:r>
            <a:r>
              <a:rPr lang="ru-RU" i="1" dirty="0" smtClean="0"/>
              <a:t>зимой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ярк</a:t>
            </a:r>
            <a:r>
              <a:rPr lang="ru-RU" i="1" dirty="0"/>
              <a:t>….. живопись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маленьк</a:t>
            </a:r>
            <a:r>
              <a:rPr lang="ru-RU" i="1" dirty="0"/>
              <a:t>….. </a:t>
            </a:r>
            <a:r>
              <a:rPr lang="ru-RU" i="1" dirty="0" smtClean="0"/>
              <a:t>чудом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  <a:r>
              <a:rPr lang="ru-RU" i="1" dirty="0" smtClean="0"/>
              <a:t> </a:t>
            </a:r>
            <a:r>
              <a:rPr lang="ru-RU" i="1" dirty="0" err="1" smtClean="0"/>
              <a:t>деревенск</a:t>
            </a:r>
            <a:r>
              <a:rPr lang="ru-RU" i="1" dirty="0"/>
              <a:t>….. </a:t>
            </a:r>
            <a:r>
              <a:rPr lang="ru-RU" i="1" dirty="0" smtClean="0"/>
              <a:t>сюжета</a:t>
            </a:r>
            <a:endParaRPr lang="ru-RU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i="1" dirty="0"/>
              <a:t>		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832"/>
            <a:ext cx="343167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105273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ая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55679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ую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206084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ой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256490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ом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30689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ой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350100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ую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40050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им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450912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A37"/>
                </a:solidFill>
              </a:rPr>
              <a:t>ого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105273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И.п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148478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В.п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5976" y="206084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2564904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П.п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960" y="299695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9992" y="357301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В.п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4008" y="40050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Т.п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6096" y="450912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007A37"/>
                </a:solidFill>
              </a:rPr>
              <a:t>Р.п</a:t>
            </a:r>
            <a:endParaRPr lang="ru-RU" sz="3200" b="1" i="1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 txBox="1">
            <a:spLocks noGrp="1"/>
          </p:cNvSpPr>
          <p:nvPr>
            <p:ph idx="1"/>
          </p:nvPr>
        </p:nvSpPr>
        <p:spPr>
          <a:xfrm>
            <a:off x="1691680" y="1628800"/>
            <a:ext cx="597666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Лист самооценки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94052"/>
              </p:ext>
            </p:extLst>
          </p:nvPr>
        </p:nvGraphicFramePr>
        <p:xfrm>
          <a:off x="1691680" y="2132856"/>
          <a:ext cx="5976665" cy="25958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130634"/>
                <a:gridCol w="948677"/>
                <a:gridCol w="948677"/>
                <a:gridCol w="948677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«5»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«4»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«3»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Письмо по памяти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</a:rPr>
                        <a:t>Словарная</a:t>
                      </a:r>
                      <a:r>
                        <a:rPr lang="ru-RU" baseline="0" dirty="0" smtClean="0">
                          <a:solidFill>
                            <a:schemeClr val="dk1"/>
                          </a:solidFill>
                        </a:rPr>
                        <a:t> работа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Самостоятельная работа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Работа в группе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Каллиграфия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ИТОГ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182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sz="2800" b="1" dirty="0" smtClean="0">
                <a:solidFill>
                  <a:schemeClr val="hlink"/>
                </a:solidFill>
              </a:rPr>
              <a:t>1 Учебник</a:t>
            </a:r>
            <a:r>
              <a:rPr lang="ru-RU" sz="2800" b="1" dirty="0">
                <a:solidFill>
                  <a:schemeClr val="hlink"/>
                </a:solidFill>
              </a:rPr>
              <a:t>, стр. </a:t>
            </a:r>
            <a:r>
              <a:rPr lang="ru-RU" sz="2800" b="1" dirty="0" smtClean="0">
                <a:solidFill>
                  <a:schemeClr val="hlink"/>
                </a:solidFill>
              </a:rPr>
              <a:t>35 упр.75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sz="2800" b="1" dirty="0" smtClean="0">
                <a:solidFill>
                  <a:schemeClr val="hlink"/>
                </a:solidFill>
              </a:rPr>
              <a:t>2 Палех -  карточка</a:t>
            </a:r>
          </a:p>
        </p:txBody>
      </p:sp>
    </p:spTree>
    <p:extLst>
      <p:ext uri="{BB962C8B-B14F-4D97-AF65-F5344CB8AC3E}">
        <p14:creationId xmlns:p14="http://schemas.microsoft.com/office/powerpoint/2010/main" val="4443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 txBox="1">
            <a:spLocks noGrp="1"/>
          </p:cNvSpPr>
          <p:nvPr>
            <p:ph idx="1"/>
          </p:nvPr>
        </p:nvSpPr>
        <p:spPr>
          <a:xfrm>
            <a:off x="1691680" y="1600201"/>
            <a:ext cx="597666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Лист самооценки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914064"/>
              </p:ext>
            </p:extLst>
          </p:nvPr>
        </p:nvGraphicFramePr>
        <p:xfrm>
          <a:off x="1691680" y="2132856"/>
          <a:ext cx="5976665" cy="25958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130634"/>
                <a:gridCol w="948677"/>
                <a:gridCol w="948677"/>
                <a:gridCol w="948677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«5»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«4»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«3»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Письмо по памяти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</a:rPr>
                        <a:t>Словарная</a:t>
                      </a:r>
                      <a:r>
                        <a:rPr lang="ru-RU" baseline="0" dirty="0" smtClean="0">
                          <a:solidFill>
                            <a:schemeClr val="dk1"/>
                          </a:solidFill>
                        </a:rPr>
                        <a:t> работа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Самостоятельная работа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Работа в группе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Каллиграфия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ИТОГ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1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1340769"/>
            <a:ext cx="3024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Бессовес</a:t>
            </a:r>
            <a:r>
              <a:rPr lang="ru-RU" sz="48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т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ный,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548680"/>
            <a:ext cx="81369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007A37"/>
                </a:solidFill>
                <a:latin typeface="Propisi" pitchFamily="2" charset="0"/>
                <a:cs typeface="Times New Roman" pitchFamily="18" charset="0"/>
              </a:rPr>
              <a:t>Словарная работа.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19872" y="1340768"/>
            <a:ext cx="25922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влас</a:t>
            </a:r>
            <a:r>
              <a:rPr lang="ru-RU" sz="48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т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ный,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2204864"/>
            <a:ext cx="3204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извес</a:t>
            </a:r>
            <a:r>
              <a:rPr lang="ru-RU" sz="48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т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ный,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52120" y="1340768"/>
            <a:ext cx="23042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грус</a:t>
            </a:r>
            <a:r>
              <a:rPr lang="ru-RU" sz="48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т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ный,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99792" y="2204864"/>
            <a:ext cx="20162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опа</a:t>
            </a:r>
            <a:r>
              <a:rPr lang="ru-RU" sz="48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сн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ый,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44008" y="2204864"/>
            <a:ext cx="180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ус</a:t>
            </a:r>
            <a:r>
              <a:rPr lang="ru-RU" sz="48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т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opisi" pitchFamily="2" charset="0"/>
                <a:cs typeface="Times New Roman" pitchFamily="18" charset="0"/>
              </a:rPr>
              <a:t>ный.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Propisi" pitchFamily="2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95736" y="1556792"/>
            <a:ext cx="28803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27984" y="1556792"/>
            <a:ext cx="28803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88224" y="1556792"/>
            <a:ext cx="28803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03648" y="2420888"/>
            <a:ext cx="28803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91880" y="2420888"/>
            <a:ext cx="43204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48064" y="2420888"/>
            <a:ext cx="28803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 txBox="1">
            <a:spLocks noGrp="1"/>
          </p:cNvSpPr>
          <p:nvPr>
            <p:ph idx="1"/>
          </p:nvPr>
        </p:nvSpPr>
        <p:spPr>
          <a:xfrm>
            <a:off x="1691680" y="1600201"/>
            <a:ext cx="597666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Лист самооценки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256614"/>
              </p:ext>
            </p:extLst>
          </p:nvPr>
        </p:nvGraphicFramePr>
        <p:xfrm>
          <a:off x="1691680" y="2132856"/>
          <a:ext cx="5976665" cy="25958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130634"/>
                <a:gridCol w="948677"/>
                <a:gridCol w="948677"/>
                <a:gridCol w="948677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«5»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«4»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«3»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Письмо по памяти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</a:rPr>
                        <a:t>Словарная</a:t>
                      </a:r>
                      <a:r>
                        <a:rPr lang="ru-RU" baseline="0" dirty="0" smtClean="0">
                          <a:solidFill>
                            <a:schemeClr val="dk1"/>
                          </a:solidFill>
                        </a:rPr>
                        <a:t> работа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Самостоятельная работа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Работа в группе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Каллиграфия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ИТОГ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1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На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солнечн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ую</a:t>
            </a:r>
            <a:r>
              <a:rPr lang="ru-RU" sz="4000" b="1" dirty="0" smtClean="0"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err="1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В.п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.)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полянку , извилист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ой</a:t>
            </a:r>
            <a:r>
              <a:rPr lang="ru-RU" sz="4000" b="1" dirty="0" smtClean="0">
                <a:latin typeface="Propisi" pitchFamily="2" charset="0"/>
                <a:cs typeface="Times New Roman" pitchFamily="18" charset="0"/>
              </a:rPr>
              <a:t>   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err="1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Т.п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.)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тропой</a:t>
            </a:r>
            <a:r>
              <a:rPr lang="ru-RU" sz="4000" b="1" dirty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, в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зимн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юю</a:t>
            </a:r>
            <a:r>
              <a:rPr lang="ru-RU" sz="4000" b="1" dirty="0" smtClean="0"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err="1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В.п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 .)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стужу</a:t>
            </a:r>
            <a:r>
              <a:rPr lang="ru-RU" sz="4000" b="1" dirty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,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за каменн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ой</a:t>
            </a:r>
            <a:r>
              <a:rPr lang="ru-RU" sz="4000" b="1" dirty="0" smtClean="0"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Т.п. 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оградой , пушист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ую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err="1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В.п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 .)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белку.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endParaRPr lang="ru-RU" sz="4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51313" y="1365176"/>
            <a:ext cx="1632655" cy="6036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40352" y="1268760"/>
            <a:ext cx="93610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1844824"/>
            <a:ext cx="122413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4008" y="1968826"/>
            <a:ext cx="1656184" cy="58857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89914" y="2591680"/>
            <a:ext cx="1656183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51720" y="2591680"/>
            <a:ext cx="1842999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0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5544616" cy="28083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на солнечн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ую</a:t>
            </a:r>
            <a:r>
              <a:rPr lang="ru-RU" sz="4000" b="1" dirty="0" smtClean="0"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err="1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В.п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.)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полянку 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в зимн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юю</a:t>
            </a:r>
            <a:r>
              <a:rPr lang="ru-RU" sz="4000" b="1" dirty="0" smtClean="0"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err="1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В.п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 .)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стужу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пушист</a:t>
            </a:r>
            <a:r>
              <a:rPr lang="ru-RU" sz="4000" b="1" dirty="0" smtClean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ую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( </a:t>
            </a:r>
            <a:r>
              <a:rPr lang="ru-RU" sz="4000" b="1" dirty="0" err="1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В.п</a:t>
            </a:r>
            <a:r>
              <a:rPr lang="ru-RU" sz="4000" b="1" dirty="0">
                <a:solidFill>
                  <a:srgbClr val="00B050"/>
                </a:solidFill>
                <a:latin typeface="Propisi" pitchFamily="2" charset="0"/>
                <a:cs typeface="Times New Roman" pitchFamily="18" charset="0"/>
              </a:rPr>
              <a:t> .) </a:t>
            </a:r>
            <a:r>
              <a:rPr lang="ru-RU" sz="4000" b="1" dirty="0" smtClean="0">
                <a:solidFill>
                  <a:srgbClr val="0070C0"/>
                </a:solidFill>
                <a:latin typeface="Propisi" pitchFamily="2" charset="0"/>
                <a:cs typeface="Times New Roman" pitchFamily="18" charset="0"/>
              </a:rPr>
              <a:t>белку 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843808" y="3573016"/>
            <a:ext cx="8147248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извилист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ой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  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(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Т.п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 .)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тропой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за каменн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ой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(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Т.п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 .)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opisi" pitchFamily="2" charset="0"/>
                <a:ea typeface="+mn-ea"/>
                <a:cs typeface="Times New Roman" pitchFamily="18" charset="0"/>
              </a:rPr>
              <a:t>оградой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 txBox="1">
            <a:spLocks noGrp="1"/>
          </p:cNvSpPr>
          <p:nvPr>
            <p:ph idx="1"/>
          </p:nvPr>
        </p:nvSpPr>
        <p:spPr>
          <a:xfrm>
            <a:off x="1691680" y="1600201"/>
            <a:ext cx="597666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Лист самооценки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341271"/>
              </p:ext>
            </p:extLst>
          </p:nvPr>
        </p:nvGraphicFramePr>
        <p:xfrm>
          <a:off x="1691680" y="2132856"/>
          <a:ext cx="5976665" cy="25958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130634"/>
                <a:gridCol w="948677"/>
                <a:gridCol w="948677"/>
                <a:gridCol w="948677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«5»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«4»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«3»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Письмо по памяти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dk1"/>
                          </a:solidFill>
                        </a:rPr>
                        <a:t>Словарная</a:t>
                      </a:r>
                      <a:r>
                        <a:rPr lang="ru-RU" baseline="0" dirty="0" smtClean="0">
                          <a:solidFill>
                            <a:schemeClr val="dk1"/>
                          </a:solidFill>
                        </a:rPr>
                        <a:t> работа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Самостоятельная работа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Работа в группе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Каллиграфия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ИТОГ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1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623</Words>
  <Application>Microsoft Office PowerPoint</Application>
  <PresentationFormat>Экран (4:3)</PresentationFormat>
  <Paragraphs>223</Paragraphs>
  <Slides>32</Slides>
  <Notes>2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                                   Девиз урока 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урока:</vt:lpstr>
      <vt:lpstr>Цели урока: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выбора безударного окончания имени прилагательного</vt:lpstr>
      <vt:lpstr>Презентация PowerPoint</vt:lpstr>
      <vt:lpstr>Презентация PowerPoint</vt:lpstr>
      <vt:lpstr>Презентация PowerPoint</vt:lpstr>
      <vt:lpstr>Работа в группе</vt:lpstr>
      <vt:lpstr>Хохломская роспись</vt:lpstr>
      <vt:lpstr>Дымковская роспись</vt:lpstr>
      <vt:lpstr>Палехская роспись</vt:lpstr>
      <vt:lpstr>Хохломская роспись</vt:lpstr>
      <vt:lpstr>Дымковская роспись</vt:lpstr>
      <vt:lpstr>Палехская роспись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Татьяна</cp:lastModifiedBy>
  <cp:revision>67</cp:revision>
  <cp:lastPrinted>2016-02-29T21:56:22Z</cp:lastPrinted>
  <dcterms:created xsi:type="dcterms:W3CDTF">2013-08-17T08:34:50Z</dcterms:created>
  <dcterms:modified xsi:type="dcterms:W3CDTF">2016-03-24T12:11:05Z</dcterms:modified>
</cp:coreProperties>
</file>