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8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3.jpg" ContentType="image/jpg"/>
  <Override PartName="/ppt/media/image25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42" r:id="rId1"/>
  </p:sldMasterIdLst>
  <p:sldIdLst>
    <p:sldId id="256" r:id="rId2"/>
    <p:sldId id="295" r:id="rId3"/>
    <p:sldId id="296" r:id="rId4"/>
    <p:sldId id="257" r:id="rId5"/>
    <p:sldId id="258" r:id="rId6"/>
    <p:sldId id="297" r:id="rId7"/>
    <p:sldId id="259" r:id="rId8"/>
    <p:sldId id="260" r:id="rId9"/>
    <p:sldId id="298" r:id="rId10"/>
    <p:sldId id="299" r:id="rId11"/>
    <p:sldId id="300" r:id="rId12"/>
    <p:sldId id="285" r:id="rId13"/>
    <p:sldId id="286" r:id="rId14"/>
    <p:sldId id="287" r:id="rId15"/>
    <p:sldId id="288" r:id="rId16"/>
    <p:sldId id="290" r:id="rId17"/>
    <p:sldId id="291" r:id="rId18"/>
    <p:sldId id="289" r:id="rId19"/>
    <p:sldId id="292" r:id="rId20"/>
    <p:sldId id="261" r:id="rId21"/>
    <p:sldId id="262" r:id="rId22"/>
    <p:sldId id="263" r:id="rId23"/>
    <p:sldId id="264" r:id="rId24"/>
    <p:sldId id="284" r:id="rId25"/>
    <p:sldId id="265" r:id="rId26"/>
    <p:sldId id="266" r:id="rId27"/>
    <p:sldId id="283" r:id="rId28"/>
    <p:sldId id="267" r:id="rId29"/>
    <p:sldId id="293" r:id="rId30"/>
    <p:sldId id="270" r:id="rId31"/>
    <p:sldId id="271" r:id="rId32"/>
    <p:sldId id="272" r:id="rId33"/>
    <p:sldId id="294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301" r:id="rId43"/>
    <p:sldId id="281" r:id="rId44"/>
    <p:sldId id="282" r:id="rId4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6" y="7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7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8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8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4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28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6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6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5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860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15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6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2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3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7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4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0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431795" y="371347"/>
            <a:ext cx="7413625" cy="392479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635" algn="ctr">
              <a:lnSpc>
                <a:spcPct val="90000"/>
              </a:lnSpc>
              <a:spcBef>
                <a:spcPts val="745"/>
              </a:spcBef>
            </a:pPr>
            <a:endParaRPr lang="ru-RU" sz="5400" b="1" spc="-2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635" algn="ctr">
              <a:lnSpc>
                <a:spcPct val="90000"/>
              </a:lnSpc>
              <a:spcBef>
                <a:spcPts val="745"/>
              </a:spcBef>
            </a:pPr>
            <a:r>
              <a:rPr sz="5400" b="1" spc="-2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Формирование</a:t>
            </a:r>
            <a:r>
              <a:rPr sz="54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функциональной </a:t>
            </a:r>
            <a:r>
              <a:rPr sz="5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грамотности </a:t>
            </a:r>
            <a:r>
              <a:rPr sz="5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 </a:t>
            </a:r>
            <a:r>
              <a:rPr sz="5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уроках </a:t>
            </a:r>
            <a:r>
              <a:rPr sz="5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spc="-50" dirty="0" err="1">
                <a:solidFill>
                  <a:srgbClr val="C00000"/>
                </a:solidFill>
                <a:latin typeface="Times New Roman"/>
                <a:cs typeface="Times New Roman"/>
              </a:rPr>
              <a:t>английского</a:t>
            </a:r>
            <a:r>
              <a:rPr sz="5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5400" b="1" spc="-2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языка</a:t>
            </a:r>
            <a:endParaRPr sz="5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7376" y="4471844"/>
            <a:ext cx="5424424" cy="1391407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10"/>
              </a:spcBef>
            </a:pPr>
            <a:r>
              <a:rPr sz="2400" spc="-20" dirty="0">
                <a:latin typeface="Times New Roman"/>
                <a:cs typeface="Times New Roman"/>
              </a:rPr>
              <a:t>Подготовила: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учитель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английского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языка</a:t>
            </a:r>
            <a:endParaRPr sz="24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lang="ru-RU" sz="2400" spc="-25" dirty="0" smtClean="0">
                <a:latin typeface="Times New Roman"/>
                <a:cs typeface="Times New Roman"/>
              </a:rPr>
              <a:t>МБОУ </a:t>
            </a:r>
            <a:r>
              <a:rPr lang="ru-RU" sz="2400" spc="-25" dirty="0" err="1" smtClean="0">
                <a:latin typeface="Times New Roman"/>
                <a:cs typeface="Times New Roman"/>
              </a:rPr>
              <a:t>Заворонежская</a:t>
            </a:r>
            <a:r>
              <a:rPr lang="ru-RU" sz="2400" spc="-25" dirty="0" smtClean="0">
                <a:latin typeface="Times New Roman"/>
                <a:cs typeface="Times New Roman"/>
              </a:rPr>
              <a:t> СОШ </a:t>
            </a:r>
          </a:p>
          <a:p>
            <a:pPr marR="5080" algn="r">
              <a:lnSpc>
                <a:spcPct val="100000"/>
              </a:lnSpc>
              <a:spcBef>
                <a:spcPts val="710"/>
              </a:spcBef>
            </a:pPr>
            <a:r>
              <a:rPr lang="ru-RU" sz="2400" spc="-25" dirty="0" smtClean="0">
                <a:latin typeface="Times New Roman"/>
                <a:cs typeface="Times New Roman"/>
              </a:rPr>
              <a:t>Соколова Е.В. 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2556"/>
            <a:ext cx="2820370" cy="2214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09016"/>
            <a:ext cx="4035631" cy="21439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45617"/>
            <a:ext cx="2957130" cy="22145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609600"/>
            <a:ext cx="96774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 функциональной грамотности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04702"/>
              </p:ext>
            </p:extLst>
          </p:nvPr>
        </p:nvGraphicFramePr>
        <p:xfrm>
          <a:off x="533400" y="1228872"/>
          <a:ext cx="11277600" cy="5171928"/>
        </p:xfrm>
        <a:graphic>
          <a:graphicData uri="http://schemas.openxmlformats.org/drawingml/2006/table">
            <a:tbl>
              <a:tblPr firstRow="1" firstCol="1" bandRow="1"/>
              <a:tblGrid>
                <a:gridCol w="1552713">
                  <a:extLst>
                    <a:ext uri="{9D8B030D-6E8A-4147-A177-3AD203B41FA5}">
                      <a16:colId xmlns:a16="http://schemas.microsoft.com/office/drawing/2014/main" val="2554633757"/>
                    </a:ext>
                  </a:extLst>
                </a:gridCol>
                <a:gridCol w="7255338">
                  <a:extLst>
                    <a:ext uri="{9D8B030D-6E8A-4147-A177-3AD203B41FA5}">
                      <a16:colId xmlns:a16="http://schemas.microsoft.com/office/drawing/2014/main" val="1423874762"/>
                    </a:ext>
                  </a:extLst>
                </a:gridCol>
                <a:gridCol w="2469549">
                  <a:extLst>
                    <a:ext uri="{9D8B030D-6E8A-4147-A177-3AD203B41FA5}">
                      <a16:colId xmlns:a16="http://schemas.microsoft.com/office/drawing/2014/main" val="2967636946"/>
                    </a:ext>
                  </a:extLst>
                </a:gridCol>
              </a:tblGrid>
              <a:tr h="537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Конкретные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Слова-маркеры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71266"/>
                  </a:ext>
                </a:extLst>
              </a:tr>
              <a:tr h="1297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Знание и 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64288" algn="l"/>
                          <a:tab pos="6461125" algn="l"/>
                          <a:tab pos="6546850" algn="l"/>
                          <a:tab pos="6632575" algn="l"/>
                        </a:tabLst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Ученик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запоминает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конкретные факты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 текста; интерпретирует материал.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Запомни,   запиши,    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обсуди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сформулируй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77335"/>
                  </a:ext>
                </a:extLst>
              </a:tr>
              <a:tr h="806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96838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использует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изученный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новых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ситуациях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6838" indent="-11113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Вырази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покажи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     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6838" indent="-11113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вопросы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66498"/>
                  </a:ext>
                </a:extLst>
              </a:tr>
              <a:tr h="806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 разделяет материал на части таким образом, чтобы яснее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становилась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суть прочитанного.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Интерпретируй,         сделай, сравни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04988"/>
                  </a:ext>
                </a:extLst>
              </a:tr>
              <a:tr h="1075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Синтез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30563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 компилирует части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целого так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чтобы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получилось 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5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30563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целое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которое существенно отличается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предыдущего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 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5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230563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изученного ранее.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857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Создай, составь, 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725" indent="857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придумай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52598"/>
                  </a:ext>
                </a:extLst>
              </a:tr>
              <a:tr h="648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Вывод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6112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дает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оценку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изученного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Сделай вывод, оцени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4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39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609600"/>
            <a:ext cx="9296400" cy="402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 того, составляя задания по развитию функционального обучения, нужно иметь в виду следующие правила: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    Задания должны быть разнообразны по месту, времени, сути самого события, излагаемого в тексте. Также необходимо, чтобы задания были разнообразны по виду деятельности обучающихся – то есть они могли и давать простые ответы по тексту, и анализировать, и делать выводы.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    Задания всегда должны соответствовать цели.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    Задания должны быть сформулированы корректно.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    Оформление текста не должно отвлекать от сути повествования.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7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685800"/>
            <a:ext cx="102108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 время федеральный перечень учебников, утвержденный приказом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РФ от 20 мая 2020 года N 254, не содержит учебников, прошедших экспертизу на соответствие требованиям обновленных ФГОС 2021.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Принимая во внимание данное обстоятельство, согласно письму Министерства просвещения РФ от 11 ноября 2021 г. № 03-1899 “Об обеспечении учебными изданиями (учебниками и учебными пособиями) обучающихся в 2022/23 учебному году”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перехода на обновленные ФГОС 2021, могут быть использованы любые учебно-методические комплекты, включенные в федеральный перечень учебников. При этом особое внимание должно быть уделено изменению методики преподавания учебных предметов при одновременном использовании дополнительных учебных, дидактических материалов, ориентированных на формирование предметных,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личностных результатов.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4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715565"/>
            <a:ext cx="9067800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своей практике учителя школ сталкиваются с многочисленными затруднениями учащихся при работе с текстом. Зачастую учащиеся не могут выделить ключевые слова и определить главную мысль текста, и, как следствие, подобрать к этому тексту заголовок, не умеют читать диаграммы и интерпретировать информацию, данную в таблицах, то есть они не в состоянии перенести знания и умения из одной области в другую. В результате при выполнении заданий раздела «Чтение» (ОГЭ и ЕГЭ), объектом контроля которого являются умения понимать основное содержание прочитанного текста, устанавливать структурно-смысловые связи в прочитанном тексте, полно и точно понимать содержание прочитанного текста, учащиеся допускают многочисленные ошибки. Следовательно, результаты ОГЭ и ЕГЭ показывают, что выпускники школы имеют недостаточный уровень читательской грамотности, что в будущем может оказать негативное влияние на дальнейшее обучение, работу и социальные отношения.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8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609600"/>
            <a:ext cx="9296400" cy="415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Исходя из указанных противоречий, можно обозначить следующую проблему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организовать работу на уроке английского языка, чтобы в процессе обучения была сформирована функциональная грамотность у учащихся.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Достичь функциональной грамотности в процессе обучения английскому языку можно различными способами. Однако поскольку одной из главных составляющих преподавания иностранного языка является заинтересованность обучающихся, на уроках при работе с текстом мы используем следующие современные педагогические технологии и методы, которые делают урок интересным и повышают мотивацию обучающихся: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 через чтение и письмо;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проектов;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личностно-ориентированное обучение (технология коллективного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взаимообучения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технология сотрудничества);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информационно-коммуникационная технология.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59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160110"/>
            <a:ext cx="9829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мышления через чтение и письмо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(авторы Чарльз Темпл,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Джинни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Курт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Меридит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представляет собой целостную систему, формирующую навыки работы с информацией в процессе чтения: выделять причинно-следственные связи, отвергать ненужную или неверную информацию, структурировать информацию текста. Игровые приёмы, групповые формы работы, частая смена деятельности всегда нравятся учащимся. Основой данной технологии является коммуникативно-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принцип обучения, предусматривающий интерактивный режим занятий, совместный поиск решения проблем. Разнообразные приёмы технологии развивают умение прогнозировать информацию, творчески интерпретировать её, задавать вопросы.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5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457200"/>
            <a:ext cx="101346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стадии технологии РКМЧП и их задачи</a:t>
            </a:r>
            <a:endParaRPr lang="ru-RU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94916"/>
              </p:ext>
            </p:extLst>
          </p:nvPr>
        </p:nvGraphicFramePr>
        <p:xfrm>
          <a:off x="762000" y="914400"/>
          <a:ext cx="10744200" cy="2092960"/>
        </p:xfrm>
        <a:graphic>
          <a:graphicData uri="http://schemas.openxmlformats.org/drawingml/2006/table">
            <a:tbl>
              <a:tblPr firstRow="1" firstCol="1" bandRow="1"/>
              <a:tblGrid>
                <a:gridCol w="10744200">
                  <a:extLst>
                    <a:ext uri="{9D8B030D-6E8A-4147-A177-3AD203B41FA5}">
                      <a16:colId xmlns:a16="http://schemas.microsoft.com/office/drawing/2014/main" val="3930521781"/>
                    </a:ext>
                  </a:extLst>
                </a:gridCol>
              </a:tblGrid>
              <a:tr h="1482873">
                <a:tc>
                  <a:txBody>
                    <a:bodyPr/>
                    <a:lstStyle/>
                    <a:p>
                      <a:pPr marR="530225" indent="99695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endParaRPr lang="ru-RU" sz="2000" b="1" u="sng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30225" indent="99695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u="sng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Evocation</a:t>
                      </a:r>
                      <a:r>
                        <a:rPr lang="ru-RU" sz="2400" b="0" u="sng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u="sng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(Вызов</a:t>
                      </a:r>
                      <a:r>
                        <a:rPr lang="ru-RU" sz="2400" b="1" u="sng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 </a:t>
                      </a:r>
                      <a:r>
                        <a:rPr lang="ru-RU" sz="2400" b="1" u="sng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Побуждение)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Актуализация имеющихся знаний.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Пробуждение их интереса к получению новой информации и как итог – постановка учащимися собственных целей.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2236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28800" y="2057400"/>
            <a:ext cx="9829800" cy="4477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07000"/>
              </a:lnSpc>
              <a:spcAft>
                <a:spcPts val="750"/>
              </a:spcAft>
            </a:pPr>
            <a:endParaRPr lang="ru-RU" b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07000"/>
              </a:lnSpc>
              <a:spcAft>
                <a:spcPts val="750"/>
              </a:spcAft>
            </a:pPr>
            <a:r>
              <a:rPr 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методы</a:t>
            </a:r>
            <a:endParaRPr lang="ru-RU" sz="2400" b="1" u="sng" dirty="0">
              <a:latin typeface="Arial" panose="020B0604020202020204" pitchFamily="34" charset="0"/>
            </a:endParaRPr>
          </a:p>
          <a:p>
            <a:pPr marL="388620" indent="-34290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Ассоциативный ряд.</a:t>
            </a:r>
            <a:endParaRPr lang="ru-RU" sz="2000" dirty="0">
              <a:latin typeface="Arial" panose="020B0604020202020204" pitchFamily="34" charset="0"/>
            </a:endParaRPr>
          </a:p>
          <a:p>
            <a:pPr marL="388620" indent="-34290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по ключевым словам.</a:t>
            </a:r>
            <a:endParaRPr lang="ru-RU" sz="2000" dirty="0">
              <a:latin typeface="Arial" panose="020B0604020202020204" pitchFamily="34" charset="0"/>
            </a:endParaRPr>
          </a:p>
          <a:p>
            <a:pPr marL="388620" indent="-34290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Кластеры.</a:t>
            </a:r>
            <a:endParaRPr lang="ru-RU" sz="2000" dirty="0">
              <a:latin typeface="Arial" panose="020B0604020202020204" pitchFamily="34" charset="0"/>
            </a:endParaRPr>
          </a:p>
          <a:p>
            <a:pPr marL="388620" indent="-34290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Найти, выписать и перевести предложения с определенными словами.</a:t>
            </a:r>
            <a:endParaRPr lang="ru-RU" sz="2000" dirty="0">
              <a:latin typeface="Arial" panose="020B0604020202020204" pitchFamily="34" charset="0"/>
            </a:endParaRPr>
          </a:p>
          <a:p>
            <a:pPr marL="388620" indent="-34290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пары: слово и его дефиниция.</a:t>
            </a:r>
            <a:endParaRPr lang="ru-RU" sz="2000" dirty="0">
              <a:latin typeface="Arial" panose="020B0604020202020204" pitchFamily="34" charset="0"/>
            </a:endParaRPr>
          </a:p>
          <a:p>
            <a:pPr marL="388620" indent="-34290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Подобрать антонимы или синонимы к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словам.</a:t>
            </a:r>
            <a:endParaRPr lang="ru-RU" sz="2000" dirty="0">
              <a:latin typeface="Arial" panose="020B0604020202020204" pitchFamily="34" charset="0"/>
            </a:endParaRPr>
          </a:p>
          <a:p>
            <a:pPr marL="388620" indent="-34290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Объяснить слово или фразу, не переводя ее.</a:t>
            </a:r>
            <a:endParaRPr lang="ru-RU" sz="2000" dirty="0">
              <a:latin typeface="Arial" panose="020B0604020202020204" pitchFamily="34" charset="0"/>
            </a:endParaRPr>
          </a:p>
          <a:p>
            <a:pPr marL="388620" indent="-34290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Выписать  и  перевести  предложения  с  определенной  грамматической структурой: пассивным залогом, инфинитивом, косвенной речью и т.д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0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304800"/>
            <a:ext cx="9982200" cy="5601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 indent="-28575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Перефразировать  предложения,  используя  определенную грамматическую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структуру.</a:t>
            </a:r>
            <a:endParaRPr lang="ru-RU" sz="2000" dirty="0" smtClean="0">
              <a:latin typeface="Arial" panose="020B0604020202020204" pitchFamily="34" charset="0"/>
            </a:endParaRPr>
          </a:p>
          <a:p>
            <a:pPr marL="331470" indent="-28575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Перефразировать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предложения,  заменив  выделенное  слово  или выражение на синоним, использованный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тексте.</a:t>
            </a:r>
            <a:endParaRPr lang="ru-RU" sz="2000" dirty="0" smtClean="0">
              <a:latin typeface="Arial" panose="020B0604020202020204" pitchFamily="34" charset="0"/>
            </a:endParaRPr>
          </a:p>
          <a:p>
            <a:pPr marL="331470" indent="-28575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предложения с определенными словами, чтобы стало ясным их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значение.</a:t>
            </a:r>
            <a:endParaRPr lang="ru-RU" sz="2000" dirty="0" smtClean="0">
              <a:latin typeface="Arial" panose="020B0604020202020204" pitchFamily="34" charset="0"/>
            </a:endParaRPr>
          </a:p>
          <a:p>
            <a:pPr marL="331470" indent="-28575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Частичный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перевод  предложения, где  учащимся  остается  перевести  на английский только одно слово, данное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скобках.</a:t>
            </a:r>
            <a:endParaRPr lang="ru-RU" sz="2000" dirty="0" smtClean="0">
              <a:latin typeface="Arial" panose="020B0604020202020204" pitchFamily="34" charset="0"/>
            </a:endParaRPr>
          </a:p>
          <a:p>
            <a:pPr marL="331470" indent="-28575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заглавие  и  сказать,  о  чём  (ком)  будет  идти  речь  в  данном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тексте.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400" b="1" u="sng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Realization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meaning. (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Осмысление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новой информации. </a:t>
            </a: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Непосредственная работа с текстом. </a:t>
            </a: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Корректировка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1470" indent="-285750" fontAlgn="ctr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0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52600" y="304801"/>
            <a:ext cx="10210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методы</a:t>
            </a:r>
            <a:endParaRPr lang="ru-RU" sz="2400" b="1" u="sng" dirty="0">
              <a:latin typeface="Arial" panose="020B0604020202020204" pitchFamily="34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чтение (маркировка с использованием знаков +,-, ?)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«Толстые» и «тонкие» вопросы.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 –  способ структурирования текста.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 текст, разделить его на смысловые части, подобрать названия к каждой из них.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 текст и выделить основные темы повествования. Прочитать текст,  отметить  (выписать)  места,  раскрывающие  разные аспекты проблемы.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  текст  и  найти  в  каждой  части  по  одному  предложению, передающему основную мысль этой части.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 текст и перечислить вопросы, освещаемые в нём.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  текст  и  расположить  пункты  плана  согласно  логике повествования.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  текст  и  передать  его  основную  идею  несколькими  предложениями.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Сказать, какие из приведённых утверждений соответствуют содержанию текста.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4645" indent="-28575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(зачитать, выписать) главные (ключевые) факты текста.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Расположить  следующие  предложения  текста  в  логической последовательности и пронумеровать их по порядку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25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04800"/>
            <a:ext cx="10744200" cy="151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695">
              <a:lnSpc>
                <a:spcPct val="107000"/>
              </a:lnSpc>
              <a:spcAft>
                <a:spcPts val="750"/>
              </a:spcAft>
            </a:pPr>
            <a:r>
              <a:rPr lang="ru-RU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Рефлексия)</a:t>
            </a:r>
            <a:endParaRPr lang="ru-RU" sz="2400" u="sng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переработка, интерпретация полученной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информации.</a:t>
            </a:r>
          </a:p>
          <a:p>
            <a:pPr algn="ctr"/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Приёмы и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sz="2000" b="1" u="sng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1818228"/>
            <a:ext cx="10744200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Бортовой журнал.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Formulapoetry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Сигнальные карточки.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данном этапе возможны также творческие задания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поведение  героев  в  изменившихся обстоятельствах, например, несколько лет спустя или спросить, чтобы стало с героями, если бы что-то не произошло;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от лица различных персонажей.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картину-иллюстрацию  к  тексту,  не  рисуя  ее,  а  просто описать, что там будет;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свои  вопросы  к  персонажам,  если  бы  была  возможность оказаться там.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рекламную брошюру какого-либо места из текста или заведения.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1965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краткую  аннотацию  к  книге,  которая  могла  бы  послужить вступлением.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 герою (героине).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9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71020"/>
            <a:ext cx="6096000" cy="6315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РФ «О национальных целях и стратегических задачах развития Российской Федерации на период до 2024 года», где подчеркивается необходимость вхождения нашей страны в 10 лучших стран мира по качеству общего образования, а определяется этот рейтинг по результатам международных исследований 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PISA, основой которое является формирование функциональной грамотности.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Министерством просвещения РФ разработан инновационный проект «Мониторинг формирования и оценки функциональной грамотности». Основные направления формирования функциональной грамотности, разрабатываемые в рамках проекта это: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Естественнонаучная грамотность;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Глобальные компетенции;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9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762000" y="381000"/>
            <a:ext cx="10896599" cy="1249572"/>
          </a:xfrm>
          <a:prstGeom prst="rect">
            <a:avLst/>
          </a:prstGeom>
        </p:spPr>
        <p:txBody>
          <a:bodyPr vert="horz" wrap="square" lIns="0" tIns="145287" rIns="0" bIns="0" rtlCol="0">
            <a:spAutoFit/>
          </a:bodyPr>
          <a:lstStyle/>
          <a:p>
            <a:pPr marL="1481455" marR="5080" indent="-1211580">
              <a:lnSpc>
                <a:spcPts val="4320"/>
              </a:lnSpc>
              <a:spcBef>
                <a:spcPts val="640"/>
              </a:spcBef>
            </a:pPr>
            <a:r>
              <a:rPr sz="4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</a:t>
            </a:r>
            <a:r>
              <a:rPr sz="44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sz="4400" b="1" spc="-9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sz="44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000" y="1828800"/>
            <a:ext cx="10744200" cy="3762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spcBef>
                <a:spcPts val="100"/>
              </a:spcBef>
              <a:buSzPct val="41666"/>
              <a:buFont typeface="Wingdings" panose="05000000000000000000" pitchFamily="2" charset="2"/>
              <a:buChar char="ü"/>
              <a:tabLst>
                <a:tab pos="241300" algn="l"/>
                <a:tab pos="241935" algn="l"/>
                <a:tab pos="1265555" algn="l"/>
                <a:tab pos="2430145" algn="l"/>
                <a:tab pos="3265170" algn="l"/>
                <a:tab pos="4921885" algn="l"/>
                <a:tab pos="5563870" algn="l"/>
                <a:tab pos="7307580" algn="l"/>
                <a:tab pos="8528050" algn="l"/>
                <a:tab pos="8890635" algn="l"/>
                <a:tab pos="10210800" algn="l"/>
              </a:tabLst>
            </a:pPr>
            <a:r>
              <a:rPr sz="2400" dirty="0">
                <a:latin typeface="Times New Roman"/>
                <a:cs typeface="Times New Roman"/>
              </a:rPr>
              <a:t>зад</a:t>
            </a:r>
            <a:r>
              <a:rPr sz="2400" spc="-9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ча	д</a:t>
            </a:r>
            <a:r>
              <a:rPr sz="2400" spc="-3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лжн</a:t>
            </a:r>
            <a:r>
              <a:rPr sz="2400" dirty="0">
                <a:latin typeface="Times New Roman"/>
                <a:cs typeface="Times New Roman"/>
              </a:rPr>
              <a:t>а	б</a:t>
            </a:r>
            <a:r>
              <a:rPr sz="2400" spc="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ть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6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4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ле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-5" dirty="0">
                <a:latin typeface="Times New Roman"/>
                <a:cs typeface="Times New Roman"/>
              </a:rPr>
              <a:t>вн</a:t>
            </a:r>
            <a:r>
              <a:rPr sz="2400" dirty="0">
                <a:latin typeface="Times New Roman"/>
                <a:cs typeface="Times New Roman"/>
              </a:rPr>
              <a:t>е	</a:t>
            </a:r>
            <a:r>
              <a:rPr sz="2400" spc="-5" dirty="0">
                <a:latin typeface="Times New Roman"/>
                <a:cs typeface="Times New Roman"/>
              </a:rPr>
              <a:t>пр</a:t>
            </a:r>
            <a:r>
              <a:rPr sz="2400" spc="-30" dirty="0">
                <a:latin typeface="Times New Roman"/>
                <a:cs typeface="Times New Roman"/>
              </a:rPr>
              <a:t>е</a:t>
            </a:r>
            <a:r>
              <a:rPr sz="2400" spc="10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м</a:t>
            </a:r>
            <a:r>
              <a:rPr sz="2400" spc="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тной	о</a:t>
            </a:r>
            <a:r>
              <a:rPr sz="2400" spc="-45" dirty="0">
                <a:latin typeface="Times New Roman"/>
                <a:cs typeface="Times New Roman"/>
              </a:rPr>
              <a:t>б</a:t>
            </a:r>
            <a:r>
              <a:rPr sz="2400" spc="-5" dirty="0">
                <a:latin typeface="Times New Roman"/>
                <a:cs typeface="Times New Roman"/>
              </a:rPr>
              <a:t>ла</a:t>
            </a:r>
            <a:r>
              <a:rPr sz="2400" spc="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ти	</a:t>
            </a:r>
            <a:r>
              <a:rPr sz="2400" dirty="0" smtClean="0">
                <a:latin typeface="Times New Roman"/>
                <a:cs typeface="Times New Roman"/>
              </a:rPr>
              <a:t>и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sz="2400" spc="10" dirty="0" err="1" smtClean="0">
                <a:latin typeface="Times New Roman"/>
                <a:cs typeface="Times New Roman"/>
              </a:rPr>
              <a:t>р</a:t>
            </a:r>
            <a:r>
              <a:rPr sz="2400" dirty="0" err="1" smtClean="0">
                <a:latin typeface="Times New Roman"/>
                <a:cs typeface="Times New Roman"/>
              </a:rPr>
              <a:t>еш</a:t>
            </a:r>
            <a:r>
              <a:rPr sz="2400" spc="5" dirty="0" err="1" smtClean="0">
                <a:latin typeface="Times New Roman"/>
                <a:cs typeface="Times New Roman"/>
              </a:rPr>
              <a:t>а</a:t>
            </a:r>
            <a:r>
              <a:rPr sz="2400" spc="-10" dirty="0" err="1" smtClean="0">
                <a:latin typeface="Times New Roman"/>
                <a:cs typeface="Times New Roman"/>
              </a:rPr>
              <a:t>е</a:t>
            </a:r>
            <a:r>
              <a:rPr sz="2400" dirty="0" err="1" smtClean="0">
                <a:latin typeface="Times New Roman"/>
                <a:cs typeface="Times New Roman"/>
              </a:rPr>
              <a:t>ма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с  </a:t>
            </a:r>
            <a:r>
              <a:rPr sz="2400" spc="-10" dirty="0">
                <a:latin typeface="Times New Roman"/>
                <a:cs typeface="Times New Roman"/>
              </a:rPr>
              <a:t>помощью </a:t>
            </a:r>
            <a:r>
              <a:rPr sz="2400" spc="-5" dirty="0" err="1">
                <a:latin typeface="Times New Roman"/>
                <a:cs typeface="Times New Roman"/>
              </a:rPr>
              <a:t>предметных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знаний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354965" indent="-342900">
              <a:spcBef>
                <a:spcPts val="100"/>
              </a:spcBef>
              <a:buSzPct val="41666"/>
              <a:buFont typeface="Wingdings" panose="05000000000000000000" pitchFamily="2" charset="2"/>
              <a:buChar char="ü"/>
              <a:tabLst>
                <a:tab pos="241300" algn="l"/>
                <a:tab pos="241935" algn="l"/>
              </a:tabLst>
            </a:pPr>
            <a:r>
              <a:rPr lang="ru-RU" sz="2400" dirty="0">
                <a:latin typeface="Times New Roman"/>
                <a:cs typeface="Times New Roman"/>
              </a:rPr>
              <a:t>в</a:t>
            </a:r>
            <a:r>
              <a:rPr lang="ru-RU" sz="2400" spc="10" dirty="0">
                <a:latin typeface="Times New Roman"/>
                <a:cs typeface="Times New Roman"/>
              </a:rPr>
              <a:t> </a:t>
            </a:r>
            <a:r>
              <a:rPr lang="ru-RU" sz="2400" spc="-15" dirty="0">
                <a:latin typeface="Times New Roman"/>
                <a:cs typeface="Times New Roman"/>
              </a:rPr>
              <a:t>каждом</a:t>
            </a:r>
            <a:r>
              <a:rPr lang="ru-RU" sz="2400" dirty="0">
                <a:latin typeface="Times New Roman"/>
                <a:cs typeface="Times New Roman"/>
              </a:rPr>
              <a:t> из</a:t>
            </a:r>
            <a:r>
              <a:rPr lang="ru-RU" sz="2400" spc="10" dirty="0">
                <a:latin typeface="Times New Roman"/>
                <a:cs typeface="Times New Roman"/>
              </a:rPr>
              <a:t> </a:t>
            </a:r>
            <a:r>
              <a:rPr lang="ru-RU" sz="2400" spc="-5" dirty="0">
                <a:latin typeface="Times New Roman"/>
                <a:cs typeface="Times New Roman"/>
              </a:rPr>
              <a:t>заданий</a:t>
            </a:r>
            <a:r>
              <a:rPr lang="ru-RU" sz="2400" spc="5" dirty="0">
                <a:latin typeface="Times New Roman"/>
                <a:cs typeface="Times New Roman"/>
              </a:rPr>
              <a:t> </a:t>
            </a:r>
            <a:r>
              <a:rPr lang="ru-RU" sz="2400" spc="-5" dirty="0">
                <a:latin typeface="Times New Roman"/>
                <a:cs typeface="Times New Roman"/>
              </a:rPr>
              <a:t>описывается</a:t>
            </a:r>
            <a:r>
              <a:rPr lang="ru-RU" sz="2400" spc="20" dirty="0">
                <a:latin typeface="Times New Roman"/>
                <a:cs typeface="Times New Roman"/>
              </a:rPr>
              <a:t> </a:t>
            </a:r>
            <a:r>
              <a:rPr lang="ru-RU" sz="2400" spc="-5" dirty="0">
                <a:latin typeface="Times New Roman"/>
                <a:cs typeface="Times New Roman"/>
              </a:rPr>
              <a:t>жизненная </a:t>
            </a:r>
            <a:r>
              <a:rPr lang="ru-RU" sz="2400" spc="-10" dirty="0">
                <a:latin typeface="Times New Roman"/>
                <a:cs typeface="Times New Roman"/>
              </a:rPr>
              <a:t>ситуация</a:t>
            </a:r>
            <a:endParaRPr lang="ru-RU" sz="2400" dirty="0">
              <a:latin typeface="Times New Roman"/>
              <a:cs typeface="Times New Roman"/>
            </a:endParaRPr>
          </a:p>
          <a:p>
            <a:pPr marL="354965" marR="5080" indent="-342900">
              <a:spcBef>
                <a:spcPts val="1795"/>
              </a:spcBef>
              <a:buSzPct val="41666"/>
              <a:buFont typeface="Wingdings" panose="05000000000000000000" pitchFamily="2" charset="2"/>
              <a:buChar char="ü"/>
              <a:tabLst>
                <a:tab pos="241300" algn="l"/>
                <a:tab pos="241935" algn="l"/>
                <a:tab pos="1626235" algn="l"/>
                <a:tab pos="2923540" algn="l"/>
                <a:tab pos="4066540" algn="l"/>
                <a:tab pos="4475480" algn="l"/>
                <a:tab pos="6394450" algn="l"/>
              </a:tabLst>
            </a:pPr>
            <a:r>
              <a:rPr lang="ru-RU" sz="2400" spc="-125" dirty="0">
                <a:latin typeface="Times New Roman"/>
                <a:cs typeface="Times New Roman"/>
              </a:rPr>
              <a:t>к</a:t>
            </a:r>
            <a:r>
              <a:rPr lang="ru-RU" sz="2400" dirty="0">
                <a:latin typeface="Times New Roman"/>
                <a:cs typeface="Times New Roman"/>
              </a:rPr>
              <a:t>онте</a:t>
            </a:r>
            <a:r>
              <a:rPr lang="ru-RU" sz="2400" spc="-60" dirty="0">
                <a:latin typeface="Times New Roman"/>
                <a:cs typeface="Times New Roman"/>
              </a:rPr>
              <a:t>к</a:t>
            </a:r>
            <a:r>
              <a:rPr lang="ru-RU" sz="2400" dirty="0">
                <a:latin typeface="Times New Roman"/>
                <a:cs typeface="Times New Roman"/>
              </a:rPr>
              <a:t>ст	зад</a:t>
            </a:r>
            <a:r>
              <a:rPr lang="ru-RU" sz="2400" spc="5" dirty="0">
                <a:latin typeface="Times New Roman"/>
                <a:cs typeface="Times New Roman"/>
              </a:rPr>
              <a:t>а</a:t>
            </a:r>
            <a:r>
              <a:rPr lang="ru-RU" sz="2400" spc="-5" dirty="0">
                <a:latin typeface="Times New Roman"/>
                <a:cs typeface="Times New Roman"/>
              </a:rPr>
              <a:t>ни</a:t>
            </a:r>
            <a:r>
              <a:rPr lang="ru-RU" sz="2400" dirty="0">
                <a:latin typeface="Times New Roman"/>
                <a:cs typeface="Times New Roman"/>
              </a:rPr>
              <a:t>й	</a:t>
            </a:r>
            <a:r>
              <a:rPr lang="ru-RU" sz="2400" spc="-55" dirty="0">
                <a:latin typeface="Times New Roman"/>
                <a:cs typeface="Times New Roman"/>
              </a:rPr>
              <a:t>б</a:t>
            </a:r>
            <a:r>
              <a:rPr lang="ru-RU" sz="2400" spc="-5" dirty="0">
                <a:latin typeface="Times New Roman"/>
                <a:cs typeface="Times New Roman"/>
              </a:rPr>
              <a:t>лизо</a:t>
            </a:r>
            <a:r>
              <a:rPr lang="ru-RU" sz="2400" dirty="0">
                <a:latin typeface="Times New Roman"/>
                <a:cs typeface="Times New Roman"/>
              </a:rPr>
              <a:t>к	к	</a:t>
            </a:r>
            <a:r>
              <a:rPr lang="ru-RU" sz="2400" spc="-5" dirty="0">
                <a:latin typeface="Times New Roman"/>
                <a:cs typeface="Times New Roman"/>
              </a:rPr>
              <a:t>пр</a:t>
            </a:r>
            <a:r>
              <a:rPr lang="ru-RU" sz="2400" dirty="0">
                <a:latin typeface="Times New Roman"/>
                <a:cs typeface="Times New Roman"/>
              </a:rPr>
              <a:t>о</a:t>
            </a:r>
            <a:r>
              <a:rPr lang="ru-RU" sz="2400" spc="-55" dirty="0">
                <a:latin typeface="Times New Roman"/>
                <a:cs typeface="Times New Roman"/>
              </a:rPr>
              <a:t>б</a:t>
            </a:r>
            <a:r>
              <a:rPr lang="ru-RU" sz="2400" spc="-5" dirty="0">
                <a:latin typeface="Times New Roman"/>
                <a:cs typeface="Times New Roman"/>
              </a:rPr>
              <a:t>ле</a:t>
            </a:r>
            <a:r>
              <a:rPr lang="ru-RU" sz="2400" spc="10" dirty="0">
                <a:latin typeface="Times New Roman"/>
                <a:cs typeface="Times New Roman"/>
              </a:rPr>
              <a:t>м</a:t>
            </a:r>
            <a:r>
              <a:rPr lang="ru-RU" sz="2400" spc="-5" dirty="0">
                <a:latin typeface="Times New Roman"/>
                <a:cs typeface="Times New Roman"/>
              </a:rPr>
              <a:t>ны</a:t>
            </a:r>
            <a:r>
              <a:rPr lang="ru-RU" sz="2400" dirty="0">
                <a:latin typeface="Times New Roman"/>
                <a:cs typeface="Times New Roman"/>
              </a:rPr>
              <a:t>м	си</a:t>
            </a:r>
            <a:r>
              <a:rPr lang="ru-RU" sz="2400" spc="-40" dirty="0">
                <a:latin typeface="Times New Roman"/>
                <a:cs typeface="Times New Roman"/>
              </a:rPr>
              <a:t>т</a:t>
            </a:r>
            <a:r>
              <a:rPr lang="ru-RU" sz="2400" spc="-25" dirty="0">
                <a:latin typeface="Times New Roman"/>
                <a:cs typeface="Times New Roman"/>
              </a:rPr>
              <a:t>у</a:t>
            </a:r>
            <a:r>
              <a:rPr lang="ru-RU" sz="2400" dirty="0">
                <a:latin typeface="Times New Roman"/>
                <a:cs typeface="Times New Roman"/>
              </a:rPr>
              <a:t>ац</a:t>
            </a:r>
            <a:r>
              <a:rPr lang="ru-RU" sz="2400" spc="5" dirty="0">
                <a:latin typeface="Times New Roman"/>
                <a:cs typeface="Times New Roman"/>
              </a:rPr>
              <a:t>и</a:t>
            </a:r>
            <a:r>
              <a:rPr lang="ru-RU" sz="2400" spc="-15" dirty="0">
                <a:latin typeface="Times New Roman"/>
                <a:cs typeface="Times New Roman"/>
              </a:rPr>
              <a:t>я</a:t>
            </a:r>
            <a:r>
              <a:rPr lang="ru-RU" sz="2400" dirty="0">
                <a:latin typeface="Times New Roman"/>
                <a:cs typeface="Times New Roman"/>
              </a:rPr>
              <a:t>м,  возникающим </a:t>
            </a:r>
            <a:r>
              <a:rPr lang="ru-RU" sz="2400" spc="-5" dirty="0">
                <a:latin typeface="Times New Roman"/>
                <a:cs typeface="Times New Roman"/>
              </a:rPr>
              <a:t>повседневной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жизни</a:t>
            </a:r>
          </a:p>
          <a:p>
            <a:pPr marL="354965" indent="-342900">
              <a:spcBef>
                <a:spcPts val="100"/>
              </a:spcBef>
              <a:buSzPct val="41666"/>
              <a:buFont typeface="Wingdings" panose="05000000000000000000" pitchFamily="2" charset="2"/>
              <a:buChar char="ü"/>
              <a:tabLst>
                <a:tab pos="241300" algn="l"/>
                <a:tab pos="241935" algn="l"/>
              </a:tabLst>
            </a:pPr>
            <a:r>
              <a:rPr lang="ru-RU" sz="2400" spc="-10" dirty="0">
                <a:latin typeface="Times New Roman"/>
                <a:cs typeface="Times New Roman"/>
              </a:rPr>
              <a:t>ситуация</a:t>
            </a:r>
            <a:r>
              <a:rPr lang="ru-RU" sz="2400" spc="-25" dirty="0">
                <a:latin typeface="Times New Roman"/>
                <a:cs typeface="Times New Roman"/>
              </a:rPr>
              <a:t> </a:t>
            </a:r>
            <a:r>
              <a:rPr lang="ru-RU" sz="2400" spc="-15" dirty="0">
                <a:latin typeface="Times New Roman"/>
                <a:cs typeface="Times New Roman"/>
              </a:rPr>
              <a:t>требует</a:t>
            </a:r>
            <a:r>
              <a:rPr lang="ru-RU" sz="2400" spc="-2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осознанного </a:t>
            </a:r>
            <a:r>
              <a:rPr lang="ru-RU" sz="2400" spc="-5" dirty="0">
                <a:latin typeface="Times New Roman"/>
                <a:cs typeface="Times New Roman"/>
              </a:rPr>
              <a:t>выбора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модели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поведения</a:t>
            </a:r>
            <a:endParaRPr lang="ru-RU" sz="2400" dirty="0">
              <a:latin typeface="Times New Roman"/>
              <a:cs typeface="Times New Roman"/>
            </a:endParaRPr>
          </a:p>
          <a:p>
            <a:pPr marL="354965" indent="-342900">
              <a:spcBef>
                <a:spcPts val="2085"/>
              </a:spcBef>
              <a:buSzPct val="41666"/>
              <a:buFont typeface="Wingdings" panose="05000000000000000000" pitchFamily="2" charset="2"/>
              <a:buChar char="ü"/>
              <a:tabLst>
                <a:tab pos="241300" algn="l"/>
                <a:tab pos="241935" algn="l"/>
              </a:tabLst>
            </a:pPr>
            <a:r>
              <a:rPr lang="ru-RU" sz="2400" spc="5" dirty="0">
                <a:latin typeface="Times New Roman"/>
                <a:cs typeface="Times New Roman"/>
              </a:rPr>
              <a:t>вопросы</a:t>
            </a:r>
            <a:r>
              <a:rPr lang="ru-RU" sz="2400" spc="-15" dirty="0">
                <a:latin typeface="Times New Roman"/>
                <a:cs typeface="Times New Roman"/>
              </a:rPr>
              <a:t> изложены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spc="5" dirty="0">
                <a:latin typeface="Times New Roman"/>
                <a:cs typeface="Times New Roman"/>
              </a:rPr>
              <a:t>простым</a:t>
            </a:r>
            <a:r>
              <a:rPr lang="ru-RU" sz="2400" spc="-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и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ясным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spc="-30" dirty="0">
                <a:latin typeface="Times New Roman"/>
                <a:cs typeface="Times New Roman"/>
              </a:rPr>
              <a:t>языком</a:t>
            </a:r>
            <a:endParaRPr lang="ru-RU" sz="2400" dirty="0">
              <a:latin typeface="Times New Roman"/>
              <a:cs typeface="Times New Roman"/>
            </a:endParaRPr>
          </a:p>
          <a:p>
            <a:pPr marL="354965" indent="-342900">
              <a:spcBef>
                <a:spcPts val="2090"/>
              </a:spcBef>
              <a:buSzPct val="41666"/>
              <a:buFont typeface="Wingdings" panose="05000000000000000000" pitchFamily="2" charset="2"/>
              <a:buChar char="ü"/>
              <a:tabLst>
                <a:tab pos="241300" algn="l"/>
                <a:tab pos="241935" algn="l"/>
              </a:tabLst>
            </a:pPr>
            <a:r>
              <a:rPr lang="ru-RU" sz="2400" spc="-10" dirty="0">
                <a:latin typeface="Times New Roman"/>
                <a:cs typeface="Times New Roman"/>
              </a:rPr>
              <a:t>используются</a:t>
            </a:r>
            <a:r>
              <a:rPr lang="ru-RU" sz="2400" spc="-1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иллюстрации, </a:t>
            </a:r>
            <a:r>
              <a:rPr lang="ru-RU" sz="2400" spc="-10" dirty="0">
                <a:latin typeface="Times New Roman"/>
                <a:cs typeface="Times New Roman"/>
              </a:rPr>
              <a:t>таблицы,</a:t>
            </a:r>
            <a:r>
              <a:rPr lang="ru-RU" sz="2400" spc="-5" dirty="0">
                <a:latin typeface="Times New Roman"/>
                <a:cs typeface="Times New Roman"/>
              </a:rPr>
              <a:t> </a:t>
            </a:r>
            <a:r>
              <a:rPr lang="ru-RU" sz="2400" spc="-15" dirty="0">
                <a:latin typeface="Times New Roman"/>
                <a:cs typeface="Times New Roman"/>
              </a:rPr>
              <a:t>схемы,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latin typeface="Times New Roman"/>
                <a:cs typeface="Times New Roman"/>
              </a:rPr>
              <a:t>диаграммы</a:t>
            </a:r>
            <a:endParaRPr lang="ru-RU" sz="2400" dirty="0">
              <a:latin typeface="Times New Roman"/>
              <a:cs typeface="Times New Roman"/>
            </a:endParaRPr>
          </a:p>
        </p:txBody>
      </p:sp>
      <p:grpSp>
        <p:nvGrpSpPr>
          <p:cNvPr id="10" name="object 3"/>
          <p:cNvGrpSpPr/>
          <p:nvPr/>
        </p:nvGrpSpPr>
        <p:grpSpPr>
          <a:xfrm>
            <a:off x="571500" y="1871353"/>
            <a:ext cx="381000" cy="339274"/>
            <a:chOff x="200863" y="79559"/>
            <a:chExt cx="923925" cy="640715"/>
          </a:xfrm>
        </p:grpSpPr>
        <p:sp>
          <p:nvSpPr>
            <p:cNvPr id="11" name="object 4"/>
            <p:cNvSpPr/>
            <p:nvPr/>
          </p:nvSpPr>
          <p:spPr>
            <a:xfrm>
              <a:off x="207213" y="199504"/>
              <a:ext cx="911225" cy="487680"/>
            </a:xfrm>
            <a:custGeom>
              <a:avLst/>
              <a:gdLst/>
              <a:ahLst/>
              <a:cxnLst/>
              <a:rect l="l" t="t" r="r" b="b"/>
              <a:pathLst>
                <a:path w="911225" h="487680">
                  <a:moveTo>
                    <a:pt x="0" y="487057"/>
                  </a:moveTo>
                  <a:lnTo>
                    <a:pt x="910983" y="487057"/>
                  </a:lnTo>
                  <a:lnTo>
                    <a:pt x="910983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865886" y="0"/>
                  </a:moveTo>
                  <a:lnTo>
                    <a:pt x="0" y="0"/>
                  </a:lnTo>
                  <a:lnTo>
                    <a:pt x="0" y="487057"/>
                  </a:lnTo>
                  <a:lnTo>
                    <a:pt x="865886" y="487057"/>
                  </a:lnTo>
                  <a:lnTo>
                    <a:pt x="865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0" y="487057"/>
                  </a:moveTo>
                  <a:lnTo>
                    <a:pt x="865886" y="487057"/>
                  </a:lnTo>
                  <a:lnTo>
                    <a:pt x="865886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294342" y="0"/>
                  </a:moveTo>
                  <a:lnTo>
                    <a:pt x="243607" y="2129"/>
                  </a:lnTo>
                  <a:lnTo>
                    <a:pt x="194886" y="7610"/>
                  </a:lnTo>
                  <a:lnTo>
                    <a:pt x="147171" y="16441"/>
                  </a:lnTo>
                  <a:lnTo>
                    <a:pt x="99457" y="28626"/>
                  </a:lnTo>
                  <a:lnTo>
                    <a:pt x="50735" y="44165"/>
                  </a:lnTo>
                  <a:lnTo>
                    <a:pt x="0" y="63061"/>
                  </a:lnTo>
                  <a:lnTo>
                    <a:pt x="0" y="577284"/>
                  </a:lnTo>
                  <a:lnTo>
                    <a:pt x="44855" y="556426"/>
                  </a:lnTo>
                  <a:lnTo>
                    <a:pt x="92018" y="539486"/>
                  </a:lnTo>
                  <a:lnTo>
                    <a:pt x="141109" y="526331"/>
                  </a:lnTo>
                  <a:lnTo>
                    <a:pt x="191752" y="516832"/>
                  </a:lnTo>
                  <a:lnTo>
                    <a:pt x="243570" y="510857"/>
                  </a:lnTo>
                  <a:lnTo>
                    <a:pt x="296185" y="508275"/>
                  </a:lnTo>
                  <a:lnTo>
                    <a:pt x="349220" y="508956"/>
                  </a:lnTo>
                  <a:lnTo>
                    <a:pt x="402297" y="512768"/>
                  </a:lnTo>
                  <a:lnTo>
                    <a:pt x="405879" y="5784"/>
                  </a:lnTo>
                  <a:lnTo>
                    <a:pt x="348097" y="1218"/>
                  </a:lnTo>
                  <a:lnTo>
                    <a:pt x="294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0" y="63061"/>
                  </a:moveTo>
                  <a:lnTo>
                    <a:pt x="50735" y="44165"/>
                  </a:lnTo>
                  <a:lnTo>
                    <a:pt x="99457" y="28626"/>
                  </a:lnTo>
                  <a:lnTo>
                    <a:pt x="147171" y="16441"/>
                  </a:lnTo>
                  <a:lnTo>
                    <a:pt x="194886" y="7610"/>
                  </a:lnTo>
                  <a:lnTo>
                    <a:pt x="243607" y="2129"/>
                  </a:lnTo>
                  <a:lnTo>
                    <a:pt x="294342" y="0"/>
                  </a:lnTo>
                  <a:lnTo>
                    <a:pt x="348097" y="1218"/>
                  </a:lnTo>
                  <a:lnTo>
                    <a:pt x="405879" y="5784"/>
                  </a:lnTo>
                  <a:lnTo>
                    <a:pt x="402297" y="512768"/>
                  </a:lnTo>
                  <a:lnTo>
                    <a:pt x="349220" y="508956"/>
                  </a:lnTo>
                  <a:lnTo>
                    <a:pt x="296185" y="508275"/>
                  </a:lnTo>
                  <a:lnTo>
                    <a:pt x="243570" y="510857"/>
                  </a:lnTo>
                  <a:lnTo>
                    <a:pt x="191752" y="516832"/>
                  </a:lnTo>
                  <a:lnTo>
                    <a:pt x="141109" y="526331"/>
                  </a:lnTo>
                  <a:lnTo>
                    <a:pt x="92018" y="539486"/>
                  </a:lnTo>
                  <a:lnTo>
                    <a:pt x="44855" y="556426"/>
                  </a:lnTo>
                  <a:lnTo>
                    <a:pt x="0" y="577284"/>
                  </a:lnTo>
                  <a:lnTo>
                    <a:pt x="0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111539" y="0"/>
                  </a:move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405891" y="63061"/>
                  </a:move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96913" y="0"/>
                  </a:moveTo>
                  <a:lnTo>
                    <a:pt x="0" y="0"/>
                  </a:lnTo>
                  <a:lnTo>
                    <a:pt x="3807" y="17899"/>
                  </a:lnTo>
                  <a:lnTo>
                    <a:pt x="14192" y="32512"/>
                  </a:lnTo>
                  <a:lnTo>
                    <a:pt x="29596" y="42362"/>
                  </a:lnTo>
                  <a:lnTo>
                    <a:pt x="48463" y="45974"/>
                  </a:lnTo>
                  <a:lnTo>
                    <a:pt x="67322" y="42362"/>
                  </a:lnTo>
                  <a:lnTo>
                    <a:pt x="82723" y="32512"/>
                  </a:lnTo>
                  <a:lnTo>
                    <a:pt x="93106" y="17899"/>
                  </a:lnTo>
                  <a:lnTo>
                    <a:pt x="969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0" y="0"/>
                  </a:moveTo>
                  <a:lnTo>
                    <a:pt x="96913" y="0"/>
                  </a:lnTo>
                  <a:lnTo>
                    <a:pt x="93106" y="17899"/>
                  </a:lnTo>
                  <a:lnTo>
                    <a:pt x="82723" y="32512"/>
                  </a:lnTo>
                  <a:lnTo>
                    <a:pt x="67322" y="42362"/>
                  </a:lnTo>
                  <a:lnTo>
                    <a:pt x="48463" y="45974"/>
                  </a:lnTo>
                  <a:lnTo>
                    <a:pt x="29596" y="42362"/>
                  </a:lnTo>
                  <a:lnTo>
                    <a:pt x="14192" y="32512"/>
                  </a:lnTo>
                  <a:lnTo>
                    <a:pt x="3807" y="178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3"/>
          <p:cNvGrpSpPr/>
          <p:nvPr/>
        </p:nvGrpSpPr>
        <p:grpSpPr>
          <a:xfrm>
            <a:off x="558496" y="2697103"/>
            <a:ext cx="381000" cy="339274"/>
            <a:chOff x="200863" y="79559"/>
            <a:chExt cx="923925" cy="640715"/>
          </a:xfrm>
        </p:grpSpPr>
        <p:sp>
          <p:nvSpPr>
            <p:cNvPr id="21" name="object 4"/>
            <p:cNvSpPr/>
            <p:nvPr/>
          </p:nvSpPr>
          <p:spPr>
            <a:xfrm>
              <a:off x="207213" y="199504"/>
              <a:ext cx="911225" cy="487680"/>
            </a:xfrm>
            <a:custGeom>
              <a:avLst/>
              <a:gdLst/>
              <a:ahLst/>
              <a:cxnLst/>
              <a:rect l="l" t="t" r="r" b="b"/>
              <a:pathLst>
                <a:path w="911225" h="487680">
                  <a:moveTo>
                    <a:pt x="0" y="487057"/>
                  </a:moveTo>
                  <a:lnTo>
                    <a:pt x="910983" y="487057"/>
                  </a:lnTo>
                  <a:lnTo>
                    <a:pt x="910983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865886" y="0"/>
                  </a:moveTo>
                  <a:lnTo>
                    <a:pt x="0" y="0"/>
                  </a:lnTo>
                  <a:lnTo>
                    <a:pt x="0" y="487057"/>
                  </a:lnTo>
                  <a:lnTo>
                    <a:pt x="865886" y="487057"/>
                  </a:lnTo>
                  <a:lnTo>
                    <a:pt x="865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0" y="487057"/>
                  </a:moveTo>
                  <a:lnTo>
                    <a:pt x="865886" y="487057"/>
                  </a:lnTo>
                  <a:lnTo>
                    <a:pt x="865886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294342" y="0"/>
                  </a:moveTo>
                  <a:lnTo>
                    <a:pt x="243607" y="2129"/>
                  </a:lnTo>
                  <a:lnTo>
                    <a:pt x="194886" y="7610"/>
                  </a:lnTo>
                  <a:lnTo>
                    <a:pt x="147171" y="16441"/>
                  </a:lnTo>
                  <a:lnTo>
                    <a:pt x="99457" y="28626"/>
                  </a:lnTo>
                  <a:lnTo>
                    <a:pt x="50735" y="44165"/>
                  </a:lnTo>
                  <a:lnTo>
                    <a:pt x="0" y="63061"/>
                  </a:lnTo>
                  <a:lnTo>
                    <a:pt x="0" y="577284"/>
                  </a:lnTo>
                  <a:lnTo>
                    <a:pt x="44855" y="556426"/>
                  </a:lnTo>
                  <a:lnTo>
                    <a:pt x="92018" y="539486"/>
                  </a:lnTo>
                  <a:lnTo>
                    <a:pt x="141109" y="526331"/>
                  </a:lnTo>
                  <a:lnTo>
                    <a:pt x="191752" y="516832"/>
                  </a:lnTo>
                  <a:lnTo>
                    <a:pt x="243570" y="510857"/>
                  </a:lnTo>
                  <a:lnTo>
                    <a:pt x="296185" y="508275"/>
                  </a:lnTo>
                  <a:lnTo>
                    <a:pt x="349220" y="508956"/>
                  </a:lnTo>
                  <a:lnTo>
                    <a:pt x="402297" y="512768"/>
                  </a:lnTo>
                  <a:lnTo>
                    <a:pt x="405879" y="5784"/>
                  </a:lnTo>
                  <a:lnTo>
                    <a:pt x="348097" y="1218"/>
                  </a:lnTo>
                  <a:lnTo>
                    <a:pt x="294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0" y="63061"/>
                  </a:moveTo>
                  <a:lnTo>
                    <a:pt x="50735" y="44165"/>
                  </a:lnTo>
                  <a:lnTo>
                    <a:pt x="99457" y="28626"/>
                  </a:lnTo>
                  <a:lnTo>
                    <a:pt x="147171" y="16441"/>
                  </a:lnTo>
                  <a:lnTo>
                    <a:pt x="194886" y="7610"/>
                  </a:lnTo>
                  <a:lnTo>
                    <a:pt x="243607" y="2129"/>
                  </a:lnTo>
                  <a:lnTo>
                    <a:pt x="294342" y="0"/>
                  </a:lnTo>
                  <a:lnTo>
                    <a:pt x="348097" y="1218"/>
                  </a:lnTo>
                  <a:lnTo>
                    <a:pt x="405879" y="5784"/>
                  </a:lnTo>
                  <a:lnTo>
                    <a:pt x="402297" y="512768"/>
                  </a:lnTo>
                  <a:lnTo>
                    <a:pt x="349220" y="508956"/>
                  </a:lnTo>
                  <a:lnTo>
                    <a:pt x="296185" y="508275"/>
                  </a:lnTo>
                  <a:lnTo>
                    <a:pt x="243570" y="510857"/>
                  </a:lnTo>
                  <a:lnTo>
                    <a:pt x="191752" y="516832"/>
                  </a:lnTo>
                  <a:lnTo>
                    <a:pt x="141109" y="526331"/>
                  </a:lnTo>
                  <a:lnTo>
                    <a:pt x="92018" y="539486"/>
                  </a:lnTo>
                  <a:lnTo>
                    <a:pt x="44855" y="556426"/>
                  </a:lnTo>
                  <a:lnTo>
                    <a:pt x="0" y="577284"/>
                  </a:lnTo>
                  <a:lnTo>
                    <a:pt x="0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9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111539" y="0"/>
                  </a:move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0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405891" y="63061"/>
                  </a:move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1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96913" y="0"/>
                  </a:moveTo>
                  <a:lnTo>
                    <a:pt x="0" y="0"/>
                  </a:lnTo>
                  <a:lnTo>
                    <a:pt x="3807" y="17899"/>
                  </a:lnTo>
                  <a:lnTo>
                    <a:pt x="14192" y="32512"/>
                  </a:lnTo>
                  <a:lnTo>
                    <a:pt x="29596" y="42362"/>
                  </a:lnTo>
                  <a:lnTo>
                    <a:pt x="48463" y="45974"/>
                  </a:lnTo>
                  <a:lnTo>
                    <a:pt x="67322" y="42362"/>
                  </a:lnTo>
                  <a:lnTo>
                    <a:pt x="82723" y="32512"/>
                  </a:lnTo>
                  <a:lnTo>
                    <a:pt x="93106" y="17899"/>
                  </a:lnTo>
                  <a:lnTo>
                    <a:pt x="969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2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0" y="0"/>
                  </a:moveTo>
                  <a:lnTo>
                    <a:pt x="96913" y="0"/>
                  </a:lnTo>
                  <a:lnTo>
                    <a:pt x="93106" y="17899"/>
                  </a:lnTo>
                  <a:lnTo>
                    <a:pt x="82723" y="32512"/>
                  </a:lnTo>
                  <a:lnTo>
                    <a:pt x="67322" y="42362"/>
                  </a:lnTo>
                  <a:lnTo>
                    <a:pt x="48463" y="45974"/>
                  </a:lnTo>
                  <a:lnTo>
                    <a:pt x="29596" y="42362"/>
                  </a:lnTo>
                  <a:lnTo>
                    <a:pt x="14192" y="32512"/>
                  </a:lnTo>
                  <a:lnTo>
                    <a:pt x="3807" y="178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"/>
          <p:cNvGrpSpPr/>
          <p:nvPr/>
        </p:nvGrpSpPr>
        <p:grpSpPr>
          <a:xfrm>
            <a:off x="556783" y="3251206"/>
            <a:ext cx="381000" cy="339274"/>
            <a:chOff x="200863" y="79559"/>
            <a:chExt cx="923925" cy="640715"/>
          </a:xfrm>
        </p:grpSpPr>
        <p:sp>
          <p:nvSpPr>
            <p:cNvPr id="31" name="object 4"/>
            <p:cNvSpPr/>
            <p:nvPr/>
          </p:nvSpPr>
          <p:spPr>
            <a:xfrm>
              <a:off x="207213" y="199504"/>
              <a:ext cx="911225" cy="487680"/>
            </a:xfrm>
            <a:custGeom>
              <a:avLst/>
              <a:gdLst/>
              <a:ahLst/>
              <a:cxnLst/>
              <a:rect l="l" t="t" r="r" b="b"/>
              <a:pathLst>
                <a:path w="911225" h="487680">
                  <a:moveTo>
                    <a:pt x="0" y="487057"/>
                  </a:moveTo>
                  <a:lnTo>
                    <a:pt x="910983" y="487057"/>
                  </a:lnTo>
                  <a:lnTo>
                    <a:pt x="910983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865886" y="0"/>
                  </a:moveTo>
                  <a:lnTo>
                    <a:pt x="0" y="0"/>
                  </a:lnTo>
                  <a:lnTo>
                    <a:pt x="0" y="487057"/>
                  </a:lnTo>
                  <a:lnTo>
                    <a:pt x="865886" y="487057"/>
                  </a:lnTo>
                  <a:lnTo>
                    <a:pt x="865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0" y="487057"/>
                  </a:moveTo>
                  <a:lnTo>
                    <a:pt x="865886" y="487057"/>
                  </a:lnTo>
                  <a:lnTo>
                    <a:pt x="865886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7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294342" y="0"/>
                  </a:moveTo>
                  <a:lnTo>
                    <a:pt x="243607" y="2129"/>
                  </a:lnTo>
                  <a:lnTo>
                    <a:pt x="194886" y="7610"/>
                  </a:lnTo>
                  <a:lnTo>
                    <a:pt x="147171" y="16441"/>
                  </a:lnTo>
                  <a:lnTo>
                    <a:pt x="99457" y="28626"/>
                  </a:lnTo>
                  <a:lnTo>
                    <a:pt x="50735" y="44165"/>
                  </a:lnTo>
                  <a:lnTo>
                    <a:pt x="0" y="63061"/>
                  </a:lnTo>
                  <a:lnTo>
                    <a:pt x="0" y="577284"/>
                  </a:lnTo>
                  <a:lnTo>
                    <a:pt x="44855" y="556426"/>
                  </a:lnTo>
                  <a:lnTo>
                    <a:pt x="92018" y="539486"/>
                  </a:lnTo>
                  <a:lnTo>
                    <a:pt x="141109" y="526331"/>
                  </a:lnTo>
                  <a:lnTo>
                    <a:pt x="191752" y="516832"/>
                  </a:lnTo>
                  <a:lnTo>
                    <a:pt x="243570" y="510857"/>
                  </a:lnTo>
                  <a:lnTo>
                    <a:pt x="296185" y="508275"/>
                  </a:lnTo>
                  <a:lnTo>
                    <a:pt x="349220" y="508956"/>
                  </a:lnTo>
                  <a:lnTo>
                    <a:pt x="402297" y="512768"/>
                  </a:lnTo>
                  <a:lnTo>
                    <a:pt x="405879" y="5784"/>
                  </a:lnTo>
                  <a:lnTo>
                    <a:pt x="348097" y="1218"/>
                  </a:lnTo>
                  <a:lnTo>
                    <a:pt x="294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0" y="63061"/>
                  </a:moveTo>
                  <a:lnTo>
                    <a:pt x="50735" y="44165"/>
                  </a:lnTo>
                  <a:lnTo>
                    <a:pt x="99457" y="28626"/>
                  </a:lnTo>
                  <a:lnTo>
                    <a:pt x="147171" y="16441"/>
                  </a:lnTo>
                  <a:lnTo>
                    <a:pt x="194886" y="7610"/>
                  </a:lnTo>
                  <a:lnTo>
                    <a:pt x="243607" y="2129"/>
                  </a:lnTo>
                  <a:lnTo>
                    <a:pt x="294342" y="0"/>
                  </a:lnTo>
                  <a:lnTo>
                    <a:pt x="348097" y="1218"/>
                  </a:lnTo>
                  <a:lnTo>
                    <a:pt x="405879" y="5784"/>
                  </a:lnTo>
                  <a:lnTo>
                    <a:pt x="402297" y="512768"/>
                  </a:lnTo>
                  <a:lnTo>
                    <a:pt x="349220" y="508956"/>
                  </a:lnTo>
                  <a:lnTo>
                    <a:pt x="296185" y="508275"/>
                  </a:lnTo>
                  <a:lnTo>
                    <a:pt x="243570" y="510857"/>
                  </a:lnTo>
                  <a:lnTo>
                    <a:pt x="191752" y="516832"/>
                  </a:lnTo>
                  <a:lnTo>
                    <a:pt x="141109" y="526331"/>
                  </a:lnTo>
                  <a:lnTo>
                    <a:pt x="92018" y="539486"/>
                  </a:lnTo>
                  <a:lnTo>
                    <a:pt x="44855" y="556426"/>
                  </a:lnTo>
                  <a:lnTo>
                    <a:pt x="0" y="577284"/>
                  </a:lnTo>
                  <a:lnTo>
                    <a:pt x="0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9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111539" y="0"/>
                  </a:move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0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405891" y="63061"/>
                  </a:move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1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96913" y="0"/>
                  </a:moveTo>
                  <a:lnTo>
                    <a:pt x="0" y="0"/>
                  </a:lnTo>
                  <a:lnTo>
                    <a:pt x="3807" y="17899"/>
                  </a:lnTo>
                  <a:lnTo>
                    <a:pt x="14192" y="32512"/>
                  </a:lnTo>
                  <a:lnTo>
                    <a:pt x="29596" y="42362"/>
                  </a:lnTo>
                  <a:lnTo>
                    <a:pt x="48463" y="45974"/>
                  </a:lnTo>
                  <a:lnTo>
                    <a:pt x="67322" y="42362"/>
                  </a:lnTo>
                  <a:lnTo>
                    <a:pt x="82723" y="32512"/>
                  </a:lnTo>
                  <a:lnTo>
                    <a:pt x="93106" y="17899"/>
                  </a:lnTo>
                  <a:lnTo>
                    <a:pt x="969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2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0" y="0"/>
                  </a:moveTo>
                  <a:lnTo>
                    <a:pt x="96913" y="0"/>
                  </a:lnTo>
                  <a:lnTo>
                    <a:pt x="93106" y="17899"/>
                  </a:lnTo>
                  <a:lnTo>
                    <a:pt x="82723" y="32512"/>
                  </a:lnTo>
                  <a:lnTo>
                    <a:pt x="67322" y="42362"/>
                  </a:lnTo>
                  <a:lnTo>
                    <a:pt x="48463" y="45974"/>
                  </a:lnTo>
                  <a:lnTo>
                    <a:pt x="29596" y="42362"/>
                  </a:lnTo>
                  <a:lnTo>
                    <a:pt x="14192" y="32512"/>
                  </a:lnTo>
                  <a:lnTo>
                    <a:pt x="3807" y="178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3"/>
          <p:cNvGrpSpPr/>
          <p:nvPr/>
        </p:nvGrpSpPr>
        <p:grpSpPr>
          <a:xfrm>
            <a:off x="592595" y="5233378"/>
            <a:ext cx="381000" cy="339274"/>
            <a:chOff x="200863" y="79559"/>
            <a:chExt cx="923925" cy="640715"/>
          </a:xfrm>
        </p:grpSpPr>
        <p:sp>
          <p:nvSpPr>
            <p:cNvPr id="41" name="object 4"/>
            <p:cNvSpPr/>
            <p:nvPr/>
          </p:nvSpPr>
          <p:spPr>
            <a:xfrm>
              <a:off x="207213" y="199504"/>
              <a:ext cx="911225" cy="487680"/>
            </a:xfrm>
            <a:custGeom>
              <a:avLst/>
              <a:gdLst/>
              <a:ahLst/>
              <a:cxnLst/>
              <a:rect l="l" t="t" r="r" b="b"/>
              <a:pathLst>
                <a:path w="911225" h="487680">
                  <a:moveTo>
                    <a:pt x="0" y="487057"/>
                  </a:moveTo>
                  <a:lnTo>
                    <a:pt x="910983" y="487057"/>
                  </a:lnTo>
                  <a:lnTo>
                    <a:pt x="910983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865886" y="0"/>
                  </a:moveTo>
                  <a:lnTo>
                    <a:pt x="0" y="0"/>
                  </a:lnTo>
                  <a:lnTo>
                    <a:pt x="0" y="487057"/>
                  </a:lnTo>
                  <a:lnTo>
                    <a:pt x="865886" y="487057"/>
                  </a:lnTo>
                  <a:lnTo>
                    <a:pt x="865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0" y="487057"/>
                  </a:moveTo>
                  <a:lnTo>
                    <a:pt x="865886" y="487057"/>
                  </a:lnTo>
                  <a:lnTo>
                    <a:pt x="865886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294342" y="0"/>
                  </a:moveTo>
                  <a:lnTo>
                    <a:pt x="243607" y="2129"/>
                  </a:lnTo>
                  <a:lnTo>
                    <a:pt x="194886" y="7610"/>
                  </a:lnTo>
                  <a:lnTo>
                    <a:pt x="147171" y="16441"/>
                  </a:lnTo>
                  <a:lnTo>
                    <a:pt x="99457" y="28626"/>
                  </a:lnTo>
                  <a:lnTo>
                    <a:pt x="50735" y="44165"/>
                  </a:lnTo>
                  <a:lnTo>
                    <a:pt x="0" y="63061"/>
                  </a:lnTo>
                  <a:lnTo>
                    <a:pt x="0" y="577284"/>
                  </a:lnTo>
                  <a:lnTo>
                    <a:pt x="44855" y="556426"/>
                  </a:lnTo>
                  <a:lnTo>
                    <a:pt x="92018" y="539486"/>
                  </a:lnTo>
                  <a:lnTo>
                    <a:pt x="141109" y="526331"/>
                  </a:lnTo>
                  <a:lnTo>
                    <a:pt x="191752" y="516832"/>
                  </a:lnTo>
                  <a:lnTo>
                    <a:pt x="243570" y="510857"/>
                  </a:lnTo>
                  <a:lnTo>
                    <a:pt x="296185" y="508275"/>
                  </a:lnTo>
                  <a:lnTo>
                    <a:pt x="349220" y="508956"/>
                  </a:lnTo>
                  <a:lnTo>
                    <a:pt x="402297" y="512768"/>
                  </a:lnTo>
                  <a:lnTo>
                    <a:pt x="405879" y="5784"/>
                  </a:lnTo>
                  <a:lnTo>
                    <a:pt x="348097" y="1218"/>
                  </a:lnTo>
                  <a:lnTo>
                    <a:pt x="294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0" y="63061"/>
                  </a:moveTo>
                  <a:lnTo>
                    <a:pt x="50735" y="44165"/>
                  </a:lnTo>
                  <a:lnTo>
                    <a:pt x="99457" y="28626"/>
                  </a:lnTo>
                  <a:lnTo>
                    <a:pt x="147171" y="16441"/>
                  </a:lnTo>
                  <a:lnTo>
                    <a:pt x="194886" y="7610"/>
                  </a:lnTo>
                  <a:lnTo>
                    <a:pt x="243607" y="2129"/>
                  </a:lnTo>
                  <a:lnTo>
                    <a:pt x="294342" y="0"/>
                  </a:lnTo>
                  <a:lnTo>
                    <a:pt x="348097" y="1218"/>
                  </a:lnTo>
                  <a:lnTo>
                    <a:pt x="405879" y="5784"/>
                  </a:lnTo>
                  <a:lnTo>
                    <a:pt x="402297" y="512768"/>
                  </a:lnTo>
                  <a:lnTo>
                    <a:pt x="349220" y="508956"/>
                  </a:lnTo>
                  <a:lnTo>
                    <a:pt x="296185" y="508275"/>
                  </a:lnTo>
                  <a:lnTo>
                    <a:pt x="243570" y="510857"/>
                  </a:lnTo>
                  <a:lnTo>
                    <a:pt x="191752" y="516832"/>
                  </a:lnTo>
                  <a:lnTo>
                    <a:pt x="141109" y="526331"/>
                  </a:lnTo>
                  <a:lnTo>
                    <a:pt x="92018" y="539486"/>
                  </a:lnTo>
                  <a:lnTo>
                    <a:pt x="44855" y="556426"/>
                  </a:lnTo>
                  <a:lnTo>
                    <a:pt x="0" y="577284"/>
                  </a:lnTo>
                  <a:lnTo>
                    <a:pt x="0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9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111539" y="0"/>
                  </a:move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0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405891" y="63061"/>
                  </a:move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1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96913" y="0"/>
                  </a:moveTo>
                  <a:lnTo>
                    <a:pt x="0" y="0"/>
                  </a:lnTo>
                  <a:lnTo>
                    <a:pt x="3807" y="17899"/>
                  </a:lnTo>
                  <a:lnTo>
                    <a:pt x="14192" y="32512"/>
                  </a:lnTo>
                  <a:lnTo>
                    <a:pt x="29596" y="42362"/>
                  </a:lnTo>
                  <a:lnTo>
                    <a:pt x="48463" y="45974"/>
                  </a:lnTo>
                  <a:lnTo>
                    <a:pt x="67322" y="42362"/>
                  </a:lnTo>
                  <a:lnTo>
                    <a:pt x="82723" y="32512"/>
                  </a:lnTo>
                  <a:lnTo>
                    <a:pt x="93106" y="17899"/>
                  </a:lnTo>
                  <a:lnTo>
                    <a:pt x="969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2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0" y="0"/>
                  </a:moveTo>
                  <a:lnTo>
                    <a:pt x="96913" y="0"/>
                  </a:lnTo>
                  <a:lnTo>
                    <a:pt x="93106" y="17899"/>
                  </a:lnTo>
                  <a:lnTo>
                    <a:pt x="82723" y="32512"/>
                  </a:lnTo>
                  <a:lnTo>
                    <a:pt x="67322" y="42362"/>
                  </a:lnTo>
                  <a:lnTo>
                    <a:pt x="48463" y="45974"/>
                  </a:lnTo>
                  <a:lnTo>
                    <a:pt x="29596" y="42362"/>
                  </a:lnTo>
                  <a:lnTo>
                    <a:pt x="14192" y="32512"/>
                  </a:lnTo>
                  <a:lnTo>
                    <a:pt x="3807" y="178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"/>
          <p:cNvGrpSpPr/>
          <p:nvPr/>
        </p:nvGrpSpPr>
        <p:grpSpPr>
          <a:xfrm>
            <a:off x="589976" y="4577077"/>
            <a:ext cx="381000" cy="339274"/>
            <a:chOff x="200863" y="79559"/>
            <a:chExt cx="923925" cy="640715"/>
          </a:xfrm>
        </p:grpSpPr>
        <p:sp>
          <p:nvSpPr>
            <p:cNvPr id="51" name="object 4"/>
            <p:cNvSpPr/>
            <p:nvPr/>
          </p:nvSpPr>
          <p:spPr>
            <a:xfrm>
              <a:off x="207213" y="199504"/>
              <a:ext cx="911225" cy="487680"/>
            </a:xfrm>
            <a:custGeom>
              <a:avLst/>
              <a:gdLst/>
              <a:ahLst/>
              <a:cxnLst/>
              <a:rect l="l" t="t" r="r" b="b"/>
              <a:pathLst>
                <a:path w="911225" h="487680">
                  <a:moveTo>
                    <a:pt x="0" y="487057"/>
                  </a:moveTo>
                  <a:lnTo>
                    <a:pt x="910983" y="487057"/>
                  </a:lnTo>
                  <a:lnTo>
                    <a:pt x="910983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865886" y="0"/>
                  </a:moveTo>
                  <a:lnTo>
                    <a:pt x="0" y="0"/>
                  </a:lnTo>
                  <a:lnTo>
                    <a:pt x="0" y="487057"/>
                  </a:lnTo>
                  <a:lnTo>
                    <a:pt x="865886" y="487057"/>
                  </a:lnTo>
                  <a:lnTo>
                    <a:pt x="865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6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0" y="487057"/>
                  </a:moveTo>
                  <a:lnTo>
                    <a:pt x="865886" y="487057"/>
                  </a:lnTo>
                  <a:lnTo>
                    <a:pt x="865886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7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294342" y="0"/>
                  </a:moveTo>
                  <a:lnTo>
                    <a:pt x="243607" y="2129"/>
                  </a:lnTo>
                  <a:lnTo>
                    <a:pt x="194886" y="7610"/>
                  </a:lnTo>
                  <a:lnTo>
                    <a:pt x="147171" y="16441"/>
                  </a:lnTo>
                  <a:lnTo>
                    <a:pt x="99457" y="28626"/>
                  </a:lnTo>
                  <a:lnTo>
                    <a:pt x="50735" y="44165"/>
                  </a:lnTo>
                  <a:lnTo>
                    <a:pt x="0" y="63061"/>
                  </a:lnTo>
                  <a:lnTo>
                    <a:pt x="0" y="577284"/>
                  </a:lnTo>
                  <a:lnTo>
                    <a:pt x="44855" y="556426"/>
                  </a:lnTo>
                  <a:lnTo>
                    <a:pt x="92018" y="539486"/>
                  </a:lnTo>
                  <a:lnTo>
                    <a:pt x="141109" y="526331"/>
                  </a:lnTo>
                  <a:lnTo>
                    <a:pt x="191752" y="516832"/>
                  </a:lnTo>
                  <a:lnTo>
                    <a:pt x="243570" y="510857"/>
                  </a:lnTo>
                  <a:lnTo>
                    <a:pt x="296185" y="508275"/>
                  </a:lnTo>
                  <a:lnTo>
                    <a:pt x="349220" y="508956"/>
                  </a:lnTo>
                  <a:lnTo>
                    <a:pt x="402297" y="512768"/>
                  </a:lnTo>
                  <a:lnTo>
                    <a:pt x="405879" y="5784"/>
                  </a:lnTo>
                  <a:lnTo>
                    <a:pt x="348097" y="1218"/>
                  </a:lnTo>
                  <a:lnTo>
                    <a:pt x="294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8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0" y="63061"/>
                  </a:moveTo>
                  <a:lnTo>
                    <a:pt x="50735" y="44165"/>
                  </a:lnTo>
                  <a:lnTo>
                    <a:pt x="99457" y="28626"/>
                  </a:lnTo>
                  <a:lnTo>
                    <a:pt x="147171" y="16441"/>
                  </a:lnTo>
                  <a:lnTo>
                    <a:pt x="194886" y="7610"/>
                  </a:lnTo>
                  <a:lnTo>
                    <a:pt x="243607" y="2129"/>
                  </a:lnTo>
                  <a:lnTo>
                    <a:pt x="294342" y="0"/>
                  </a:lnTo>
                  <a:lnTo>
                    <a:pt x="348097" y="1218"/>
                  </a:lnTo>
                  <a:lnTo>
                    <a:pt x="405879" y="5784"/>
                  </a:lnTo>
                  <a:lnTo>
                    <a:pt x="402297" y="512768"/>
                  </a:lnTo>
                  <a:lnTo>
                    <a:pt x="349220" y="508956"/>
                  </a:lnTo>
                  <a:lnTo>
                    <a:pt x="296185" y="508275"/>
                  </a:lnTo>
                  <a:lnTo>
                    <a:pt x="243570" y="510857"/>
                  </a:lnTo>
                  <a:lnTo>
                    <a:pt x="191752" y="516832"/>
                  </a:lnTo>
                  <a:lnTo>
                    <a:pt x="141109" y="526331"/>
                  </a:lnTo>
                  <a:lnTo>
                    <a:pt x="92018" y="539486"/>
                  </a:lnTo>
                  <a:lnTo>
                    <a:pt x="44855" y="556426"/>
                  </a:lnTo>
                  <a:lnTo>
                    <a:pt x="0" y="577284"/>
                  </a:lnTo>
                  <a:lnTo>
                    <a:pt x="0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9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111539" y="0"/>
                  </a:move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0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405891" y="63061"/>
                  </a:move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96913" y="0"/>
                  </a:moveTo>
                  <a:lnTo>
                    <a:pt x="0" y="0"/>
                  </a:lnTo>
                  <a:lnTo>
                    <a:pt x="3807" y="17899"/>
                  </a:lnTo>
                  <a:lnTo>
                    <a:pt x="14192" y="32512"/>
                  </a:lnTo>
                  <a:lnTo>
                    <a:pt x="29596" y="42362"/>
                  </a:lnTo>
                  <a:lnTo>
                    <a:pt x="48463" y="45974"/>
                  </a:lnTo>
                  <a:lnTo>
                    <a:pt x="67322" y="42362"/>
                  </a:lnTo>
                  <a:lnTo>
                    <a:pt x="82723" y="32512"/>
                  </a:lnTo>
                  <a:lnTo>
                    <a:pt x="93106" y="17899"/>
                  </a:lnTo>
                  <a:lnTo>
                    <a:pt x="969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2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0" y="0"/>
                  </a:moveTo>
                  <a:lnTo>
                    <a:pt x="96913" y="0"/>
                  </a:lnTo>
                  <a:lnTo>
                    <a:pt x="93106" y="17899"/>
                  </a:lnTo>
                  <a:lnTo>
                    <a:pt x="82723" y="32512"/>
                  </a:lnTo>
                  <a:lnTo>
                    <a:pt x="67322" y="42362"/>
                  </a:lnTo>
                  <a:lnTo>
                    <a:pt x="48463" y="45974"/>
                  </a:lnTo>
                  <a:lnTo>
                    <a:pt x="29596" y="42362"/>
                  </a:lnTo>
                  <a:lnTo>
                    <a:pt x="14192" y="32512"/>
                  </a:lnTo>
                  <a:lnTo>
                    <a:pt x="3807" y="178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3"/>
          <p:cNvGrpSpPr/>
          <p:nvPr/>
        </p:nvGrpSpPr>
        <p:grpSpPr>
          <a:xfrm>
            <a:off x="592594" y="3942514"/>
            <a:ext cx="381000" cy="339274"/>
            <a:chOff x="200863" y="79559"/>
            <a:chExt cx="923925" cy="640715"/>
          </a:xfrm>
        </p:grpSpPr>
        <p:sp>
          <p:nvSpPr>
            <p:cNvPr id="61" name="object 4"/>
            <p:cNvSpPr/>
            <p:nvPr/>
          </p:nvSpPr>
          <p:spPr>
            <a:xfrm>
              <a:off x="207213" y="199504"/>
              <a:ext cx="911225" cy="487680"/>
            </a:xfrm>
            <a:custGeom>
              <a:avLst/>
              <a:gdLst/>
              <a:ahLst/>
              <a:cxnLst/>
              <a:rect l="l" t="t" r="r" b="b"/>
              <a:pathLst>
                <a:path w="911225" h="487680">
                  <a:moveTo>
                    <a:pt x="0" y="487057"/>
                  </a:moveTo>
                  <a:lnTo>
                    <a:pt x="910983" y="487057"/>
                  </a:lnTo>
                  <a:lnTo>
                    <a:pt x="910983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865886" y="0"/>
                  </a:moveTo>
                  <a:lnTo>
                    <a:pt x="0" y="0"/>
                  </a:lnTo>
                  <a:lnTo>
                    <a:pt x="0" y="487057"/>
                  </a:lnTo>
                  <a:lnTo>
                    <a:pt x="865886" y="487057"/>
                  </a:lnTo>
                  <a:lnTo>
                    <a:pt x="865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"/>
            <p:cNvSpPr/>
            <p:nvPr/>
          </p:nvSpPr>
          <p:spPr>
            <a:xfrm>
              <a:off x="227114" y="176136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0" y="487057"/>
                  </a:moveTo>
                  <a:lnTo>
                    <a:pt x="865886" y="487057"/>
                  </a:lnTo>
                  <a:lnTo>
                    <a:pt x="865886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294342" y="0"/>
                  </a:moveTo>
                  <a:lnTo>
                    <a:pt x="243607" y="2129"/>
                  </a:lnTo>
                  <a:lnTo>
                    <a:pt x="194886" y="7610"/>
                  </a:lnTo>
                  <a:lnTo>
                    <a:pt x="147171" y="16441"/>
                  </a:lnTo>
                  <a:lnTo>
                    <a:pt x="99457" y="28626"/>
                  </a:lnTo>
                  <a:lnTo>
                    <a:pt x="50735" y="44165"/>
                  </a:lnTo>
                  <a:lnTo>
                    <a:pt x="0" y="63061"/>
                  </a:lnTo>
                  <a:lnTo>
                    <a:pt x="0" y="577284"/>
                  </a:lnTo>
                  <a:lnTo>
                    <a:pt x="44855" y="556426"/>
                  </a:lnTo>
                  <a:lnTo>
                    <a:pt x="92018" y="539486"/>
                  </a:lnTo>
                  <a:lnTo>
                    <a:pt x="141109" y="526331"/>
                  </a:lnTo>
                  <a:lnTo>
                    <a:pt x="191752" y="516832"/>
                  </a:lnTo>
                  <a:lnTo>
                    <a:pt x="243570" y="510857"/>
                  </a:lnTo>
                  <a:lnTo>
                    <a:pt x="296185" y="508275"/>
                  </a:lnTo>
                  <a:lnTo>
                    <a:pt x="349220" y="508956"/>
                  </a:lnTo>
                  <a:lnTo>
                    <a:pt x="402297" y="512768"/>
                  </a:lnTo>
                  <a:lnTo>
                    <a:pt x="405879" y="5784"/>
                  </a:lnTo>
                  <a:lnTo>
                    <a:pt x="348097" y="1218"/>
                  </a:lnTo>
                  <a:lnTo>
                    <a:pt x="294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"/>
            <p:cNvSpPr/>
            <p:nvPr/>
          </p:nvSpPr>
          <p:spPr>
            <a:xfrm>
              <a:off x="660057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0" y="63061"/>
                  </a:moveTo>
                  <a:lnTo>
                    <a:pt x="50735" y="44165"/>
                  </a:lnTo>
                  <a:lnTo>
                    <a:pt x="99457" y="28626"/>
                  </a:lnTo>
                  <a:lnTo>
                    <a:pt x="147171" y="16441"/>
                  </a:lnTo>
                  <a:lnTo>
                    <a:pt x="194886" y="7610"/>
                  </a:lnTo>
                  <a:lnTo>
                    <a:pt x="243607" y="2129"/>
                  </a:lnTo>
                  <a:lnTo>
                    <a:pt x="294342" y="0"/>
                  </a:lnTo>
                  <a:lnTo>
                    <a:pt x="348097" y="1218"/>
                  </a:lnTo>
                  <a:lnTo>
                    <a:pt x="405879" y="5784"/>
                  </a:lnTo>
                  <a:lnTo>
                    <a:pt x="402297" y="512768"/>
                  </a:lnTo>
                  <a:lnTo>
                    <a:pt x="349220" y="508956"/>
                  </a:lnTo>
                  <a:lnTo>
                    <a:pt x="296185" y="508275"/>
                  </a:lnTo>
                  <a:lnTo>
                    <a:pt x="243570" y="510857"/>
                  </a:lnTo>
                  <a:lnTo>
                    <a:pt x="191752" y="516832"/>
                  </a:lnTo>
                  <a:lnTo>
                    <a:pt x="141109" y="526331"/>
                  </a:lnTo>
                  <a:lnTo>
                    <a:pt x="92018" y="539486"/>
                  </a:lnTo>
                  <a:lnTo>
                    <a:pt x="44855" y="556426"/>
                  </a:lnTo>
                  <a:lnTo>
                    <a:pt x="0" y="577284"/>
                  </a:lnTo>
                  <a:lnTo>
                    <a:pt x="0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111539" y="0"/>
                  </a:move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/>
            <p:cNvSpPr/>
            <p:nvPr/>
          </p:nvSpPr>
          <p:spPr>
            <a:xfrm>
              <a:off x="254165" y="8590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405891" y="63061"/>
                  </a:moveTo>
                  <a:lnTo>
                    <a:pt x="355156" y="44165"/>
                  </a:lnTo>
                  <a:lnTo>
                    <a:pt x="306432" y="28626"/>
                  </a:lnTo>
                  <a:lnTo>
                    <a:pt x="258716" y="16441"/>
                  </a:lnTo>
                  <a:lnTo>
                    <a:pt x="210999" y="7610"/>
                  </a:lnTo>
                  <a:lnTo>
                    <a:pt x="162275" y="2129"/>
                  </a:lnTo>
                  <a:lnTo>
                    <a:pt x="111539" y="0"/>
                  </a:lnTo>
                  <a:lnTo>
                    <a:pt x="57782" y="1218"/>
                  </a:lnTo>
                  <a:lnTo>
                    <a:pt x="0" y="5784"/>
                  </a:lnTo>
                  <a:lnTo>
                    <a:pt x="3581" y="512768"/>
                  </a:lnTo>
                  <a:lnTo>
                    <a:pt x="56659" y="508956"/>
                  </a:lnTo>
                  <a:lnTo>
                    <a:pt x="109696" y="508275"/>
                  </a:lnTo>
                  <a:lnTo>
                    <a:pt x="162313" y="510857"/>
                  </a:lnTo>
                  <a:lnTo>
                    <a:pt x="214133" y="516832"/>
                  </a:lnTo>
                  <a:lnTo>
                    <a:pt x="264778" y="526331"/>
                  </a:lnTo>
                  <a:lnTo>
                    <a:pt x="313871" y="539486"/>
                  </a:lnTo>
                  <a:lnTo>
                    <a:pt x="361035" y="556426"/>
                  </a:lnTo>
                  <a:lnTo>
                    <a:pt x="405891" y="577284"/>
                  </a:lnTo>
                  <a:lnTo>
                    <a:pt x="405891" y="6306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1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96913" y="0"/>
                  </a:moveTo>
                  <a:lnTo>
                    <a:pt x="0" y="0"/>
                  </a:lnTo>
                  <a:lnTo>
                    <a:pt x="3807" y="17899"/>
                  </a:lnTo>
                  <a:lnTo>
                    <a:pt x="14192" y="32512"/>
                  </a:lnTo>
                  <a:lnTo>
                    <a:pt x="29596" y="42362"/>
                  </a:lnTo>
                  <a:lnTo>
                    <a:pt x="48463" y="45974"/>
                  </a:lnTo>
                  <a:lnTo>
                    <a:pt x="67322" y="42362"/>
                  </a:lnTo>
                  <a:lnTo>
                    <a:pt x="82723" y="32512"/>
                  </a:lnTo>
                  <a:lnTo>
                    <a:pt x="93106" y="17899"/>
                  </a:lnTo>
                  <a:lnTo>
                    <a:pt x="969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2"/>
            <p:cNvSpPr/>
            <p:nvPr/>
          </p:nvSpPr>
          <p:spPr>
            <a:xfrm>
              <a:off x="610095" y="667893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4" h="46354">
                  <a:moveTo>
                    <a:pt x="0" y="0"/>
                  </a:moveTo>
                  <a:lnTo>
                    <a:pt x="96913" y="0"/>
                  </a:lnTo>
                  <a:lnTo>
                    <a:pt x="93106" y="17899"/>
                  </a:lnTo>
                  <a:lnTo>
                    <a:pt x="82723" y="32512"/>
                  </a:lnTo>
                  <a:lnTo>
                    <a:pt x="67322" y="42362"/>
                  </a:lnTo>
                  <a:lnTo>
                    <a:pt x="48463" y="45974"/>
                  </a:lnTo>
                  <a:lnTo>
                    <a:pt x="29596" y="42362"/>
                  </a:lnTo>
                  <a:lnTo>
                    <a:pt x="14192" y="32512"/>
                  </a:lnTo>
                  <a:lnTo>
                    <a:pt x="3807" y="178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9400" y="275336"/>
            <a:ext cx="723899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2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Warming-up</a:t>
            </a:r>
            <a:r>
              <a:rPr sz="4400" b="1" spc="-4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2000" y="1524000"/>
            <a:ext cx="11049000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302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sz="2600" b="1" spc="-5" dirty="0" err="1" smtClean="0">
                <a:latin typeface="Times New Roman"/>
                <a:cs typeface="Times New Roman"/>
              </a:rPr>
              <a:t>Задай</a:t>
            </a:r>
            <a:r>
              <a:rPr sz="2600" b="1" spc="-5" dirty="0" smtClean="0">
                <a:latin typeface="Times New Roman"/>
                <a:cs typeface="Times New Roman"/>
              </a:rPr>
              <a:t> </a:t>
            </a:r>
            <a:r>
              <a:rPr sz="2600" b="1" spc="-25" dirty="0" err="1" smtClean="0">
                <a:latin typeface="Times New Roman"/>
                <a:cs typeface="Times New Roman"/>
              </a:rPr>
              <a:t>как</a:t>
            </a:r>
            <a:r>
              <a:rPr sz="2600" b="1" spc="5" dirty="0" smtClean="0">
                <a:latin typeface="Times New Roman"/>
                <a:cs typeface="Times New Roman"/>
              </a:rPr>
              <a:t> </a:t>
            </a:r>
            <a:r>
              <a:rPr sz="2600" b="1" spc="-30" dirty="0" err="1" smtClean="0">
                <a:latin typeface="Times New Roman"/>
                <a:cs typeface="Times New Roman"/>
              </a:rPr>
              <a:t>можно</a:t>
            </a:r>
            <a:r>
              <a:rPr sz="2600" b="1" spc="-5" dirty="0" smtClean="0">
                <a:latin typeface="Times New Roman"/>
                <a:cs typeface="Times New Roman"/>
              </a:rPr>
              <a:t> </a:t>
            </a:r>
            <a:r>
              <a:rPr sz="2600" b="1" spc="-20" dirty="0" err="1" smtClean="0">
                <a:latin typeface="Times New Roman"/>
                <a:cs typeface="Times New Roman"/>
              </a:rPr>
              <a:t>больше</a:t>
            </a:r>
            <a:r>
              <a:rPr sz="2600" b="1" spc="-5" dirty="0" smtClean="0">
                <a:latin typeface="Times New Roman"/>
                <a:cs typeface="Times New Roman"/>
              </a:rPr>
              <a:t> </a:t>
            </a:r>
            <a:r>
              <a:rPr sz="2600" b="1" spc="-15" dirty="0" err="1" smtClean="0">
                <a:latin typeface="Times New Roman"/>
                <a:cs typeface="Times New Roman"/>
              </a:rPr>
              <a:t>вопросов</a:t>
            </a:r>
            <a:r>
              <a:rPr sz="2600" b="1" spc="-15" dirty="0" smtClean="0">
                <a:latin typeface="Times New Roman"/>
                <a:cs typeface="Times New Roman"/>
              </a:rPr>
              <a:t>,</a:t>
            </a:r>
            <a:r>
              <a:rPr lang="ru-RU" sz="2600" dirty="0">
                <a:latin typeface="Times New Roman"/>
                <a:cs typeface="Times New Roman"/>
              </a:rPr>
              <a:t> </a:t>
            </a:r>
            <a:r>
              <a:rPr sz="2600" b="1" spc="-35" dirty="0" err="1" smtClean="0">
                <a:latin typeface="Times New Roman"/>
                <a:cs typeface="Times New Roman"/>
              </a:rPr>
              <a:t>соблюдая</a:t>
            </a:r>
            <a:r>
              <a:rPr sz="2600" b="1" spc="-5" dirty="0" smtClean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предложенные</a:t>
            </a:r>
            <a:r>
              <a:rPr sz="2600" b="1" spc="1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условия </a:t>
            </a:r>
            <a:r>
              <a:rPr sz="2600" b="1" spc="-68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(например,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-25" dirty="0" err="1">
                <a:latin typeface="Times New Roman"/>
                <a:cs typeface="Times New Roman"/>
              </a:rPr>
              <a:t>используя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-25" dirty="0" err="1" smtClean="0">
                <a:latin typeface="Times New Roman"/>
                <a:cs typeface="Times New Roman"/>
              </a:rPr>
              <a:t>только</a:t>
            </a:r>
            <a:r>
              <a:rPr lang="ru-RU" sz="2600" dirty="0">
                <a:latin typeface="Times New Roman"/>
                <a:cs typeface="Times New Roman"/>
              </a:rPr>
              <a:t> </a:t>
            </a:r>
            <a:r>
              <a:rPr lang="ru-RU" sz="2600" dirty="0" smtClean="0">
                <a:latin typeface="Times New Roman"/>
                <a:cs typeface="Times New Roman"/>
              </a:rPr>
              <a:t>о</a:t>
            </a:r>
            <a:r>
              <a:rPr sz="2600" b="1" spc="-10" dirty="0" err="1" smtClean="0">
                <a:latin typeface="Times New Roman"/>
                <a:cs typeface="Times New Roman"/>
              </a:rPr>
              <a:t>пределенные</a:t>
            </a:r>
            <a:r>
              <a:rPr sz="2600" b="1" dirty="0" smtClean="0">
                <a:latin typeface="Times New Roman"/>
                <a:cs typeface="Times New Roman"/>
              </a:rPr>
              <a:t> </a:t>
            </a:r>
            <a:r>
              <a:rPr sz="2600" b="1" spc="-10" dirty="0" err="1">
                <a:latin typeface="Times New Roman"/>
                <a:cs typeface="Times New Roman"/>
              </a:rPr>
              <a:t>временные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-15" dirty="0" err="1" smtClean="0">
                <a:latin typeface="Times New Roman"/>
                <a:cs typeface="Times New Roman"/>
              </a:rPr>
              <a:t>формы</a:t>
            </a:r>
            <a:r>
              <a:rPr lang="ru-RU" sz="2600" b="1" spc="-15" dirty="0" smtClean="0">
                <a:latin typeface="Times New Roman"/>
                <a:cs typeface="Times New Roman"/>
              </a:rPr>
              <a:t>, сравнительную/ превосходную степень прилагательных</a:t>
            </a:r>
            <a:r>
              <a:rPr sz="2600" b="1" spc="-15" dirty="0" smtClean="0">
                <a:latin typeface="Times New Roman"/>
                <a:cs typeface="Times New Roman"/>
              </a:rPr>
              <a:t>)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Times New Roman"/>
                <a:cs typeface="Times New Roman"/>
              </a:rPr>
              <a:t>E.g.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Ask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me/ 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10" dirty="0" smtClean="0">
                <a:latin typeface="Times New Roman"/>
                <a:cs typeface="Times New Roman"/>
              </a:rPr>
              <a:t>your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classmates </a:t>
            </a:r>
            <a:r>
              <a:rPr sz="2800" spc="-5" dirty="0" smtClean="0">
                <a:latin typeface="Times New Roman"/>
                <a:cs typeface="Times New Roman"/>
              </a:rPr>
              <a:t>questions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4029"/>
              </a:lnSpc>
              <a:spcBef>
                <a:spcPts val="90"/>
              </a:spcBef>
            </a:pPr>
            <a:r>
              <a:rPr sz="2800" dirty="0">
                <a:latin typeface="Times New Roman"/>
                <a:cs typeface="Times New Roman"/>
              </a:rPr>
              <a:t>using </a:t>
            </a:r>
            <a:r>
              <a:rPr sz="2800" spc="-5" dirty="0">
                <a:latin typeface="Times New Roman"/>
                <a:cs typeface="Times New Roman"/>
              </a:rPr>
              <a:t>only Present Simple</a:t>
            </a:r>
            <a:r>
              <a:rPr sz="2800" spc="-5" dirty="0" smtClean="0">
                <a:latin typeface="Times New Roman"/>
                <a:cs typeface="Times New Roman"/>
              </a:rPr>
              <a:t>/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Present </a:t>
            </a:r>
            <a:r>
              <a:rPr sz="2800" dirty="0">
                <a:latin typeface="Times New Roman"/>
                <a:cs typeface="Times New Roman"/>
              </a:rPr>
              <a:t>Continuous/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Present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Perfect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314182"/>
            <a:ext cx="859282" cy="1066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" y="157310"/>
            <a:ext cx="1434596" cy="13805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62000" y="457200"/>
            <a:ext cx="9906000" cy="5641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4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Читательская</a:t>
            </a:r>
            <a:r>
              <a:rPr sz="4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грамотность</a:t>
            </a:r>
            <a:r>
              <a:rPr sz="44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endParaRPr sz="4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</a:pPr>
            <a:r>
              <a:rPr lang="ru-RU" sz="2800" spc="1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     </a:t>
            </a:r>
            <a:r>
              <a:rPr sz="2800" spc="10" dirty="0" err="1" smtClean="0">
                <a:solidFill>
                  <a:srgbClr val="333333"/>
                </a:solidFill>
                <a:latin typeface="Times New Roman"/>
                <a:cs typeface="Times New Roman"/>
              </a:rPr>
              <a:t>способность</a:t>
            </a:r>
            <a:r>
              <a:rPr sz="2800" spc="-3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человека</a:t>
            </a:r>
            <a:r>
              <a:rPr sz="280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понимать</a:t>
            </a:r>
            <a:r>
              <a:rPr sz="28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28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использовать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письменные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тексты,</a:t>
            </a:r>
            <a:r>
              <a:rPr sz="28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размышлять</a:t>
            </a:r>
            <a:r>
              <a:rPr sz="28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о них и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заниматься</a:t>
            </a:r>
            <a:r>
              <a:rPr sz="28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чтением</a:t>
            </a:r>
            <a:r>
              <a:rPr sz="2800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для</a:t>
            </a: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33333"/>
                </a:solidFill>
                <a:latin typeface="Times New Roman"/>
                <a:cs typeface="Times New Roman"/>
              </a:rPr>
              <a:t>того,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чтобы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333333"/>
                </a:solidFill>
                <a:latin typeface="Times New Roman"/>
                <a:cs typeface="Times New Roman"/>
              </a:rPr>
              <a:t>достигать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своих</a:t>
            </a:r>
            <a:r>
              <a:rPr sz="28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целей,</a:t>
            </a:r>
            <a:r>
              <a:rPr sz="2800" b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расширять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свои</a:t>
            </a:r>
            <a:r>
              <a:rPr sz="2800" b="1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знания</a:t>
            </a:r>
            <a:r>
              <a:rPr sz="2800" b="1" spc="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28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возможности, </a:t>
            </a:r>
            <a:r>
              <a:rPr sz="2800" b="1" spc="-6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участвовать</a:t>
            </a:r>
            <a:r>
              <a:rPr sz="28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8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социальной</a:t>
            </a:r>
            <a:r>
              <a:rPr sz="2800" b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жизни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sz="2800" spc="-5" dirty="0">
                <a:solidFill>
                  <a:srgbClr val="C00000"/>
                </a:solidFill>
                <a:latin typeface="Times New Roman"/>
                <a:cs typeface="Times New Roman"/>
              </a:rPr>
              <a:t>В УМК</a:t>
            </a:r>
            <a:r>
              <a:rPr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“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Английский язык</a:t>
            </a:r>
            <a:r>
              <a:rPr sz="2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”</a:t>
            </a:r>
            <a:r>
              <a:rPr sz="2800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(Комарова Ю.А., Ларионова И.В.) </a:t>
            </a:r>
            <a:r>
              <a:rPr sz="2800" spc="-10" dirty="0" err="1" smtClean="0">
                <a:latin typeface="Times New Roman"/>
                <a:cs typeface="Times New Roman"/>
              </a:rPr>
              <a:t>представлены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разные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жанры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виды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текстов</a:t>
            </a:r>
            <a:r>
              <a:rPr sz="2800" spc="-20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Times New Roman"/>
                <a:cs typeface="Times New Roman"/>
              </a:rPr>
              <a:t>художественные,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научно-популярные,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dirty="0">
                <a:latin typeface="Times New Roman"/>
                <a:cs typeface="Times New Roman"/>
              </a:rPr>
              <a:t>диалогические,</a:t>
            </a:r>
          </a:p>
          <a:p>
            <a:pPr marL="241300" marR="295275" indent="-229235">
              <a:lnSpc>
                <a:spcPts val="3020"/>
              </a:lnSpc>
              <a:spcBef>
                <a:spcPts val="105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нелинейные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(графики,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диаграммы,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таблицы,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афиши,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рекламы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т.д.)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rot="10800000" flipV="1">
            <a:off x="2514599" y="387694"/>
            <a:ext cx="731519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r>
              <a:rPr sz="4400" b="1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" y="1078269"/>
            <a:ext cx="11277600" cy="540019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Pre-reading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Предскажите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содержание </a:t>
            </a:r>
            <a:r>
              <a:rPr sz="2400" spc="-10" dirty="0" err="1">
                <a:latin typeface="Times New Roman"/>
                <a:cs typeface="Times New Roman"/>
              </a:rPr>
              <a:t>текста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по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latin typeface="Times New Roman"/>
                <a:cs typeface="Times New Roman"/>
              </a:rPr>
              <a:t>заголовку</a:t>
            </a:r>
            <a:r>
              <a:rPr sz="2400" spc="-1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Предскажите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содержание текста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иллюстрациям.</a:t>
            </a:r>
            <a:endParaRPr sz="24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Предскажите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содержание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текста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иллюстрациям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словам</a:t>
            </a:r>
            <a:r>
              <a:rPr lang="ru-RU" sz="2400" spc="-10" dirty="0" smtClean="0">
                <a:latin typeface="Times New Roman"/>
                <a:cs typeface="Times New Roman"/>
              </a:rPr>
              <a:t> на картинке</a:t>
            </a:r>
            <a:r>
              <a:rPr sz="2400" spc="-10" dirty="0" smtClean="0">
                <a:latin typeface="Times New Roman"/>
                <a:cs typeface="Times New Roman"/>
              </a:rPr>
              <a:t>.</a:t>
            </a:r>
            <a:endParaRPr lang="ru-RU" sz="2400" spc="-10" dirty="0" smtClean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660"/>
              </a:spcBef>
              <a:tabLst>
                <a:tab pos="527685" algn="l"/>
                <a:tab pos="528320" algn="l"/>
              </a:tabLst>
            </a:pPr>
            <a:r>
              <a:rPr lang="en-US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While-reading</a:t>
            </a:r>
            <a:endParaRPr lang="ru-RU" sz="2400" b="1" spc="-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Верные/ неверные утверждения.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Вопросы по содержанию прочитанного.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Прочитай и выбери нужное слово (из нескольких предложенных вариантов)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Заполнение пропусков в предложениях/ таблицы/ данные графика/ расположите предложения в правильном порядке/ сделайте подписи к картинкам/ графикам и т.п.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304800"/>
            <a:ext cx="11125200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ctr">
              <a:spcBef>
                <a:spcPts val="660"/>
              </a:spcBef>
              <a:tabLst>
                <a:tab pos="527685" algn="l"/>
                <a:tab pos="528320" algn="l"/>
              </a:tabLst>
            </a:pPr>
            <a:r>
              <a:rPr lang="ru-RU" sz="44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Читательская</a:t>
            </a:r>
            <a:r>
              <a:rPr lang="ru-RU" sz="4400" b="1" spc="-65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4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грамотность</a:t>
            </a:r>
            <a:endParaRPr lang="ru-RU" sz="2800" b="1" spc="-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065">
              <a:spcBef>
                <a:spcPts val="660"/>
              </a:spcBef>
              <a:tabLst>
                <a:tab pos="527685" algn="l"/>
                <a:tab pos="528320" algn="l"/>
              </a:tabLst>
            </a:pPr>
            <a:r>
              <a:rPr lang="en-US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Post </a:t>
            </a:r>
            <a:r>
              <a:rPr lang="en-US"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–reading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Обсуждение прочитанного, включая вопросы </a:t>
            </a:r>
            <a:r>
              <a:rPr lang="ru-RU" sz="2400" dirty="0">
                <a:latin typeface="Times New Roman"/>
                <a:cs typeface="Times New Roman"/>
              </a:rPr>
              <a:t>личного </a:t>
            </a:r>
            <a:r>
              <a:rPr lang="ru-RU" sz="2400" dirty="0" smtClean="0">
                <a:latin typeface="Times New Roman"/>
                <a:cs typeface="Times New Roman"/>
              </a:rPr>
              <a:t>характера, </a:t>
            </a:r>
            <a:r>
              <a:rPr lang="ru-RU" sz="2400" dirty="0">
                <a:latin typeface="Times New Roman"/>
                <a:cs typeface="Times New Roman"/>
              </a:rPr>
              <a:t>связанные с тематикой прочитанного (</a:t>
            </a:r>
            <a:r>
              <a:rPr lang="ru-RU" sz="2400" dirty="0" smtClean="0">
                <a:latin typeface="Times New Roman"/>
                <a:cs typeface="Times New Roman"/>
              </a:rPr>
              <a:t>обсуждение/ дискуссия)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Составление диалога (с опорой на образец/ без опоры на образец)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Заполнение анкеты личного характера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Составление анкеты, проведение опроса (сбор данных)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Выполнение проекта (индивидуального/ в паре/ группового)</a:t>
            </a: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endParaRPr lang="ru-RU" sz="2400" dirty="0" smtClean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ü"/>
              <a:tabLst>
                <a:tab pos="527685" algn="l"/>
                <a:tab pos="528320" algn="l"/>
              </a:tabLst>
            </a:pPr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45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520" y="495045"/>
            <a:ext cx="6901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Читательская</a:t>
            </a:r>
            <a:r>
              <a:rPr sz="4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грамотность</a:t>
            </a:r>
            <a:endParaRPr sz="4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191640"/>
            <a:ext cx="10210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Look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at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pictures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and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guess</a:t>
            </a:r>
            <a:r>
              <a:rPr sz="2800" b="1" spc="-10" dirty="0">
                <a:latin typeface="Times New Roman"/>
                <a:cs typeface="Times New Roman"/>
              </a:rPr>
              <a:t> what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we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are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going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read</a:t>
            </a:r>
            <a:r>
              <a:rPr sz="2800" b="1" dirty="0">
                <a:latin typeface="Times New Roman"/>
                <a:cs typeface="Times New Roman"/>
              </a:rPr>
              <a:t> about.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 rot="10800000" flipV="1">
            <a:off x="1600199" y="6286500"/>
            <a:ext cx="24492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6,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Unit 3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r>
              <a:rPr sz="2400" dirty="0" smtClean="0">
                <a:latin typeface="Times New Roman"/>
                <a:cs typeface="Times New Roman"/>
              </a:rPr>
              <a:t> p.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lang="ru-RU" sz="2400" spc="-5" dirty="0" smtClean="0">
                <a:latin typeface="Times New Roman"/>
                <a:cs typeface="Times New Roman"/>
              </a:rPr>
              <a:t>35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70" y="1650417"/>
            <a:ext cx="3205215" cy="44984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5" y="1628772"/>
            <a:ext cx="3256715" cy="4520095"/>
          </a:xfrm>
          <a:prstGeom prst="rect">
            <a:avLst/>
          </a:prstGeom>
        </p:spPr>
      </p:pic>
      <p:sp>
        <p:nvSpPr>
          <p:cNvPr id="21" name="object 7"/>
          <p:cNvSpPr txBox="1"/>
          <p:nvPr/>
        </p:nvSpPr>
        <p:spPr>
          <a:xfrm rot="10800000" flipV="1">
            <a:off x="5334000" y="6249556"/>
            <a:ext cx="21947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6,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Unit 4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r>
              <a:rPr sz="2400" dirty="0" smtClean="0">
                <a:latin typeface="Times New Roman"/>
                <a:cs typeface="Times New Roman"/>
              </a:rPr>
              <a:t> p.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51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11" y="1693958"/>
            <a:ext cx="3123394" cy="4454909"/>
          </a:xfrm>
          <a:prstGeom prst="rect">
            <a:avLst/>
          </a:prstGeom>
        </p:spPr>
      </p:pic>
      <p:sp>
        <p:nvSpPr>
          <p:cNvPr id="23" name="object 7"/>
          <p:cNvSpPr txBox="1"/>
          <p:nvPr/>
        </p:nvSpPr>
        <p:spPr>
          <a:xfrm rot="10800000" flipV="1">
            <a:off x="8813245" y="6276171"/>
            <a:ext cx="24447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7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Unit 4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r>
              <a:rPr sz="2400" dirty="0" smtClean="0">
                <a:latin typeface="Times New Roman"/>
                <a:cs typeface="Times New Roman"/>
              </a:rPr>
              <a:t> p.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54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4520" y="614552"/>
            <a:ext cx="76424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r>
              <a:rPr sz="4400" b="1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1432363"/>
            <a:ext cx="7010399" cy="570027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n-US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Pre</a:t>
            </a:r>
            <a:r>
              <a:rPr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-reading</a:t>
            </a:r>
            <a:r>
              <a:rPr lang="en-US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/ listening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41935" marR="375285" indent="-241935">
              <a:lnSpc>
                <a:spcPct val="1196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b="1" spc="-5" dirty="0" smtClean="0">
                <a:latin typeface="Times New Roman"/>
                <a:cs typeface="Times New Roman"/>
              </a:rPr>
              <a:t>What do you know about…</a:t>
            </a:r>
            <a:r>
              <a:rPr lang="ru-RU" sz="2800" b="1" spc="-5" dirty="0" smtClean="0">
                <a:latin typeface="Times New Roman"/>
                <a:cs typeface="Times New Roman"/>
              </a:rPr>
              <a:t>? </a:t>
            </a:r>
            <a:r>
              <a:rPr lang="en-US" sz="2800" b="1" spc="-5" dirty="0" smtClean="0">
                <a:latin typeface="Times New Roman"/>
                <a:cs typeface="Times New Roman"/>
              </a:rPr>
              <a:t>Guess the answers</a:t>
            </a:r>
            <a:r>
              <a:rPr lang="ru-RU" sz="2800" b="1" spc="-5" dirty="0" smtClean="0">
                <a:latin typeface="Times New Roman"/>
                <a:cs typeface="Times New Roman"/>
              </a:rPr>
              <a:t>. </a:t>
            </a:r>
            <a:r>
              <a:rPr lang="en-US" sz="2800" b="1" spc="-5" dirty="0" smtClean="0">
                <a:latin typeface="Times New Roman"/>
                <a:cs typeface="Times New Roman"/>
              </a:rPr>
              <a:t>Then listen and check.</a:t>
            </a:r>
          </a:p>
          <a:p>
            <a:pPr marR="375285">
              <a:lnSpc>
                <a:spcPct val="119600"/>
              </a:lnSpc>
              <a:spcBef>
                <a:spcPts val="5"/>
              </a:spcBef>
              <a:tabLst>
                <a:tab pos="241935" algn="l"/>
              </a:tabLst>
            </a:pPr>
            <a:r>
              <a:rPr lang="en-US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While-reading/ listening</a:t>
            </a:r>
            <a:endParaRPr lang="en-US" sz="28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241935" marR="375285" indent="-241935">
              <a:lnSpc>
                <a:spcPct val="1196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lang="en-US" sz="2800" b="1" spc="-5" dirty="0" smtClean="0">
                <a:latin typeface="Times New Roman"/>
                <a:cs typeface="Times New Roman"/>
              </a:rPr>
              <a:t>Read the text and answer the questions.</a:t>
            </a:r>
          </a:p>
          <a:p>
            <a:pPr marR="375285">
              <a:lnSpc>
                <a:spcPct val="119600"/>
              </a:lnSpc>
              <a:spcBef>
                <a:spcPts val="5"/>
              </a:spcBef>
              <a:tabLst>
                <a:tab pos="241935" algn="l"/>
              </a:tabLst>
            </a:pPr>
            <a:r>
              <a:rPr lang="en-US" sz="28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Post –reading</a:t>
            </a:r>
          </a:p>
          <a:p>
            <a:pPr marL="457200" marR="375285" indent="-457200">
              <a:lnSpc>
                <a:spcPct val="1196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r>
              <a:rPr lang="en-US" sz="2800" b="1" i="1" spc="-5" dirty="0" smtClean="0">
                <a:latin typeface="Times New Roman"/>
                <a:cs typeface="Times New Roman"/>
              </a:rPr>
              <a:t>Your voice </a:t>
            </a:r>
            <a:r>
              <a:rPr lang="en-US" sz="2800" b="1" spc="-5" dirty="0" smtClean="0">
                <a:latin typeface="Times New Roman"/>
                <a:cs typeface="Times New Roman"/>
              </a:rPr>
              <a:t>Answer the questions.</a:t>
            </a:r>
          </a:p>
          <a:p>
            <a:pPr marL="457200" marR="375285" indent="-457200">
              <a:lnSpc>
                <a:spcPct val="1196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endParaRPr lang="en-US" sz="2800" b="1" spc="-5" dirty="0" smtClean="0">
              <a:latin typeface="Times New Roman"/>
              <a:cs typeface="Times New Roman"/>
            </a:endParaRPr>
          </a:p>
          <a:p>
            <a:pPr marL="457200" marR="375285" indent="-457200">
              <a:lnSpc>
                <a:spcPct val="1196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41935" algn="l"/>
              </a:tabLst>
            </a:pPr>
            <a:endParaRPr lang="en-US" sz="2800" b="1" i="1" spc="-5" dirty="0" smtClean="0">
              <a:latin typeface="Times New Roman"/>
              <a:cs typeface="Times New Roman"/>
            </a:endParaRPr>
          </a:p>
          <a:p>
            <a:pPr marL="241935" marR="375285" indent="-241935">
              <a:lnSpc>
                <a:spcPct val="1196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endParaRPr lang="en-US" sz="2800" b="1" spc="-5" dirty="0" smtClean="0">
              <a:latin typeface="Times New Roman"/>
              <a:cs typeface="Times New Roman"/>
            </a:endParaRPr>
          </a:p>
          <a:p>
            <a:pPr marL="241935" marR="375285" indent="-241935">
              <a:lnSpc>
                <a:spcPct val="1196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endParaRPr lang="en-US" sz="2800" b="1" spc="-5" dirty="0" smtClean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01" y="1432363"/>
            <a:ext cx="3352800" cy="4758673"/>
          </a:xfrm>
          <a:prstGeom prst="rect">
            <a:avLst/>
          </a:prstGeom>
        </p:spPr>
      </p:pic>
      <p:sp>
        <p:nvSpPr>
          <p:cNvPr id="28" name="object 7"/>
          <p:cNvSpPr txBox="1"/>
          <p:nvPr/>
        </p:nvSpPr>
        <p:spPr>
          <a:xfrm rot="10800000" flipV="1">
            <a:off x="8813245" y="6276171"/>
            <a:ext cx="24447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7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Unit 2</a:t>
            </a:r>
            <a:r>
              <a:rPr sz="2400" spc="-5" dirty="0" smtClean="0">
                <a:latin typeface="Times New Roman"/>
                <a:cs typeface="Times New Roman"/>
              </a:rPr>
              <a:t>,</a:t>
            </a:r>
            <a:r>
              <a:rPr sz="2400" dirty="0" smtClean="0">
                <a:latin typeface="Times New Roman"/>
                <a:cs typeface="Times New Roman"/>
              </a:rPr>
              <a:t> p.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26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029637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4001058" cy="60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58" y="533400"/>
            <a:ext cx="3431654" cy="5486400"/>
          </a:xfrm>
          <a:prstGeom prst="rect">
            <a:avLst/>
          </a:prstGeom>
        </p:spPr>
      </p:pic>
      <p:sp>
        <p:nvSpPr>
          <p:cNvPr id="8" name="object 7"/>
          <p:cNvSpPr txBox="1"/>
          <p:nvPr/>
        </p:nvSpPr>
        <p:spPr>
          <a:xfrm rot="10800000" flipV="1">
            <a:off x="10058400" y="6198192"/>
            <a:ext cx="17525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 Form 7</a:t>
            </a:r>
            <a:r>
              <a:rPr lang="ru-RU" sz="2400" spc="-5" dirty="0" smtClean="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211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41" y="1198905"/>
            <a:ext cx="11982071" cy="50104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2400" y="542470"/>
            <a:ext cx="432473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C00000"/>
                </a:solidFill>
              </a:rPr>
              <a:t>Bloom’s</a:t>
            </a:r>
            <a:r>
              <a:rPr spc="-120" dirty="0">
                <a:solidFill>
                  <a:srgbClr val="C00000"/>
                </a:solidFill>
              </a:rPr>
              <a:t> </a:t>
            </a:r>
            <a:r>
              <a:rPr spc="-50" dirty="0">
                <a:solidFill>
                  <a:srgbClr val="C00000"/>
                </a:solidFill>
              </a:rPr>
              <a:t>Taxonomy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57200"/>
            <a:ext cx="10439400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Cluster (a cluster of grapes) –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пучок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гроздь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«Кластер», графический приём систематизации материала, мысли не громоздятся, а располагаются в определённом порядке.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Вокруг ключевого слова, располагаются слова, тематически связанные с ним, каждое новое слово образует ядро, которое вызывает дальнейшие ассоциации. Кластер необходим при введении новой лексики, при систематизации материала по какому-либо принципу, служат опорой для составления монологического высказывания.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685800"/>
            <a:ext cx="8915400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Как говорит руководитель проекта «Мониторинг формирования и оценки функциональной грамотности» Ковалева Г.С. необходимо в первую очередь не слепо включать в учебный процесс «задания в формате международных исследований», а последовательно претворять в жизнь множество системных изменений, а именно: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 на уроке с информацией, представленной в разной форме (рисунок, текст, таблица, диаграмма);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 с реальными данными, величинами и единицами измерений;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поощрять проявление учащимися самостоятельности, использование учебного и жизненного опыта;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 разрабатывать «PISA-подобные» задания и разворачивать программы повышения квалификации учителей.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включать задачи по функциональной грамотности в каждый предмет и обыденный учебный процесс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[8].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разными формами информации, умение выполнять различные учебно-познавательные, учебно-практические задачи, умение переносить полученные знания в реальную жизнь являются истоками формирования функциональной грамотности.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74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rot="10800000" flipV="1">
            <a:off x="2852674" y="772251"/>
            <a:ext cx="751052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r>
              <a:rPr sz="4400" b="1" spc="-6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1552998"/>
            <a:ext cx="11353800" cy="115095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55625" indent="-555625">
              <a:spcBef>
                <a:spcPts val="775"/>
              </a:spcBef>
            </a:pPr>
            <a:r>
              <a:rPr sz="2000" spc="-5" dirty="0">
                <a:latin typeface="Times New Roman"/>
                <a:cs typeface="Times New Roman"/>
              </a:rPr>
              <a:t>Работа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 </a:t>
            </a:r>
            <a:r>
              <a:rPr sz="2000" spc="-20" dirty="0" err="1">
                <a:latin typeface="Times New Roman"/>
                <a:cs typeface="Times New Roman"/>
              </a:rPr>
              <a:t>научно-популярными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latin typeface="Times New Roman"/>
                <a:cs typeface="Times New Roman"/>
              </a:rPr>
              <a:t>текстами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(</a:t>
            </a:r>
            <a:r>
              <a:rPr sz="2000" spc="-10" dirty="0" err="1" smtClean="0">
                <a:latin typeface="Times New Roman"/>
                <a:cs typeface="Times New Roman"/>
              </a:rPr>
              <a:t>например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тексты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разделов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“</a:t>
            </a:r>
            <a:r>
              <a:rPr lang="en-US" sz="2000" spc="-5" dirty="0" smtClean="0">
                <a:latin typeface="Times New Roman"/>
                <a:cs typeface="Times New Roman"/>
              </a:rPr>
              <a:t>CLIL</a:t>
            </a:r>
            <a:r>
              <a:rPr sz="2000" spc="-10" dirty="0" smtClean="0">
                <a:latin typeface="Times New Roman"/>
                <a:cs typeface="Times New Roman"/>
              </a:rPr>
              <a:t>”,</a:t>
            </a:r>
            <a:r>
              <a:rPr sz="2000" spc="2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“Across </a:t>
            </a:r>
            <a:r>
              <a:rPr sz="2000" dirty="0" smtClean="0">
                <a:latin typeface="Times New Roman"/>
                <a:cs typeface="Times New Roman"/>
              </a:rPr>
              <a:t>the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Curriculum</a:t>
            </a:r>
            <a:r>
              <a:rPr sz="2000" spc="-5" dirty="0">
                <a:latin typeface="Times New Roman"/>
                <a:cs typeface="Times New Roman"/>
              </a:rPr>
              <a:t>”)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spcBef>
                <a:spcPts val="1005"/>
              </a:spcBef>
            </a:pPr>
            <a:r>
              <a:rPr sz="2000" spc="-15" dirty="0">
                <a:latin typeface="Times New Roman"/>
                <a:cs typeface="Times New Roman"/>
              </a:rPr>
              <a:t>«Фишбоун» </a:t>
            </a:r>
            <a:r>
              <a:rPr sz="2000" spc="-25" dirty="0">
                <a:latin typeface="Times New Roman"/>
                <a:cs typeface="Times New Roman"/>
              </a:rPr>
              <a:t>(голова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проблема/вопрос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теме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урока,</a:t>
            </a:r>
            <a:r>
              <a:rPr sz="2000" spc="-5" dirty="0">
                <a:latin typeface="Times New Roman"/>
                <a:cs typeface="Times New Roman"/>
              </a:rPr>
              <a:t> верхние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косточки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–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причины,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нижние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факты,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хвост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ответ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вывод).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07363" y="704709"/>
            <a:ext cx="923925" cy="640715"/>
            <a:chOff x="1507363" y="704709"/>
            <a:chExt cx="923925" cy="640715"/>
          </a:xfrm>
        </p:grpSpPr>
        <p:sp>
          <p:nvSpPr>
            <p:cNvPr id="10" name="object 10"/>
            <p:cNvSpPr/>
            <p:nvPr/>
          </p:nvSpPr>
          <p:spPr>
            <a:xfrm>
              <a:off x="1513713" y="824725"/>
              <a:ext cx="911225" cy="487680"/>
            </a:xfrm>
            <a:custGeom>
              <a:avLst/>
              <a:gdLst/>
              <a:ahLst/>
              <a:cxnLst/>
              <a:rect l="l" t="t" r="r" b="b"/>
              <a:pathLst>
                <a:path w="911225" h="487680">
                  <a:moveTo>
                    <a:pt x="910983" y="0"/>
                  </a:moveTo>
                  <a:lnTo>
                    <a:pt x="0" y="0"/>
                  </a:lnTo>
                  <a:lnTo>
                    <a:pt x="0" y="487057"/>
                  </a:lnTo>
                  <a:lnTo>
                    <a:pt x="910983" y="487057"/>
                  </a:lnTo>
                  <a:lnTo>
                    <a:pt x="910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3713" y="824725"/>
              <a:ext cx="911225" cy="487680"/>
            </a:xfrm>
            <a:custGeom>
              <a:avLst/>
              <a:gdLst/>
              <a:ahLst/>
              <a:cxnLst/>
              <a:rect l="l" t="t" r="r" b="b"/>
              <a:pathLst>
                <a:path w="911225" h="487680">
                  <a:moveTo>
                    <a:pt x="0" y="487057"/>
                  </a:moveTo>
                  <a:lnTo>
                    <a:pt x="910983" y="487057"/>
                  </a:lnTo>
                  <a:lnTo>
                    <a:pt x="910983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3652" y="801230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39" h="487680">
                  <a:moveTo>
                    <a:pt x="865885" y="0"/>
                  </a:moveTo>
                  <a:lnTo>
                    <a:pt x="0" y="0"/>
                  </a:lnTo>
                  <a:lnTo>
                    <a:pt x="0" y="487057"/>
                  </a:lnTo>
                  <a:lnTo>
                    <a:pt x="865885" y="487057"/>
                  </a:lnTo>
                  <a:lnTo>
                    <a:pt x="86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3652" y="801230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39" h="487680">
                  <a:moveTo>
                    <a:pt x="0" y="487057"/>
                  </a:moveTo>
                  <a:lnTo>
                    <a:pt x="865885" y="487057"/>
                  </a:lnTo>
                  <a:lnTo>
                    <a:pt x="865885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6595" y="71105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294322" y="0"/>
                  </a:moveTo>
                  <a:lnTo>
                    <a:pt x="243577" y="2112"/>
                  </a:lnTo>
                  <a:lnTo>
                    <a:pt x="194849" y="7586"/>
                  </a:lnTo>
                  <a:lnTo>
                    <a:pt x="147134" y="16423"/>
                  </a:lnTo>
                  <a:lnTo>
                    <a:pt x="99425" y="28626"/>
                  </a:lnTo>
                  <a:lnTo>
                    <a:pt x="50715" y="44195"/>
                  </a:lnTo>
                  <a:lnTo>
                    <a:pt x="0" y="63132"/>
                  </a:lnTo>
                  <a:lnTo>
                    <a:pt x="0" y="577228"/>
                  </a:lnTo>
                  <a:lnTo>
                    <a:pt x="44853" y="556407"/>
                  </a:lnTo>
                  <a:lnTo>
                    <a:pt x="92011" y="539484"/>
                  </a:lnTo>
                  <a:lnTo>
                    <a:pt x="141097" y="526331"/>
                  </a:lnTo>
                  <a:lnTo>
                    <a:pt x="191738" y="516824"/>
                  </a:lnTo>
                  <a:lnTo>
                    <a:pt x="243557" y="510835"/>
                  </a:lnTo>
                  <a:lnTo>
                    <a:pt x="296179" y="508238"/>
                  </a:lnTo>
                  <a:lnTo>
                    <a:pt x="349231" y="508906"/>
                  </a:lnTo>
                  <a:lnTo>
                    <a:pt x="402336" y="512712"/>
                  </a:lnTo>
                  <a:lnTo>
                    <a:pt x="405892" y="5855"/>
                  </a:lnTo>
                  <a:lnTo>
                    <a:pt x="348092" y="1248"/>
                  </a:lnTo>
                  <a:lnTo>
                    <a:pt x="294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66595" y="71105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0" y="63132"/>
                  </a:moveTo>
                  <a:lnTo>
                    <a:pt x="50715" y="44195"/>
                  </a:lnTo>
                  <a:lnTo>
                    <a:pt x="99425" y="28626"/>
                  </a:lnTo>
                  <a:lnTo>
                    <a:pt x="147134" y="16423"/>
                  </a:lnTo>
                  <a:lnTo>
                    <a:pt x="194849" y="7586"/>
                  </a:lnTo>
                  <a:lnTo>
                    <a:pt x="243577" y="2112"/>
                  </a:lnTo>
                  <a:lnTo>
                    <a:pt x="294322" y="0"/>
                  </a:lnTo>
                  <a:lnTo>
                    <a:pt x="348092" y="1248"/>
                  </a:lnTo>
                  <a:lnTo>
                    <a:pt x="405892" y="5855"/>
                  </a:lnTo>
                  <a:lnTo>
                    <a:pt x="402336" y="512712"/>
                  </a:lnTo>
                  <a:lnTo>
                    <a:pt x="349231" y="508906"/>
                  </a:lnTo>
                  <a:lnTo>
                    <a:pt x="296179" y="508238"/>
                  </a:lnTo>
                  <a:lnTo>
                    <a:pt x="243557" y="510835"/>
                  </a:lnTo>
                  <a:lnTo>
                    <a:pt x="191738" y="516824"/>
                  </a:lnTo>
                  <a:lnTo>
                    <a:pt x="141097" y="526331"/>
                  </a:lnTo>
                  <a:lnTo>
                    <a:pt x="92011" y="539484"/>
                  </a:lnTo>
                  <a:lnTo>
                    <a:pt x="44853" y="556407"/>
                  </a:lnTo>
                  <a:lnTo>
                    <a:pt x="0" y="577228"/>
                  </a:lnTo>
                  <a:lnTo>
                    <a:pt x="0" y="631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60703" y="71105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111551" y="0"/>
                  </a:moveTo>
                  <a:lnTo>
                    <a:pt x="57794" y="1248"/>
                  </a:lnTo>
                  <a:lnTo>
                    <a:pt x="0" y="5855"/>
                  </a:lnTo>
                  <a:lnTo>
                    <a:pt x="3556" y="512712"/>
                  </a:lnTo>
                  <a:lnTo>
                    <a:pt x="56624" y="508906"/>
                  </a:lnTo>
                  <a:lnTo>
                    <a:pt x="109658" y="508238"/>
                  </a:lnTo>
                  <a:lnTo>
                    <a:pt x="162278" y="510835"/>
                  </a:lnTo>
                  <a:lnTo>
                    <a:pt x="214106" y="516824"/>
                  </a:lnTo>
                  <a:lnTo>
                    <a:pt x="264760" y="526331"/>
                  </a:lnTo>
                  <a:lnTo>
                    <a:pt x="313862" y="539484"/>
                  </a:lnTo>
                  <a:lnTo>
                    <a:pt x="361032" y="556407"/>
                  </a:lnTo>
                  <a:lnTo>
                    <a:pt x="405891" y="577228"/>
                  </a:lnTo>
                  <a:lnTo>
                    <a:pt x="405891" y="63132"/>
                  </a:lnTo>
                  <a:lnTo>
                    <a:pt x="355139" y="44195"/>
                  </a:lnTo>
                  <a:lnTo>
                    <a:pt x="306413" y="28626"/>
                  </a:lnTo>
                  <a:lnTo>
                    <a:pt x="258701" y="16423"/>
                  </a:lnTo>
                  <a:lnTo>
                    <a:pt x="210994" y="7586"/>
                  </a:lnTo>
                  <a:lnTo>
                    <a:pt x="162281" y="2112"/>
                  </a:lnTo>
                  <a:lnTo>
                    <a:pt x="111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0703" y="71105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405891" y="63132"/>
                  </a:moveTo>
                  <a:lnTo>
                    <a:pt x="355139" y="44195"/>
                  </a:lnTo>
                  <a:lnTo>
                    <a:pt x="306413" y="28626"/>
                  </a:lnTo>
                  <a:lnTo>
                    <a:pt x="258701" y="16423"/>
                  </a:lnTo>
                  <a:lnTo>
                    <a:pt x="210994" y="7586"/>
                  </a:lnTo>
                  <a:lnTo>
                    <a:pt x="162281" y="2112"/>
                  </a:lnTo>
                  <a:lnTo>
                    <a:pt x="111551" y="0"/>
                  </a:lnTo>
                  <a:lnTo>
                    <a:pt x="57794" y="1248"/>
                  </a:lnTo>
                  <a:lnTo>
                    <a:pt x="0" y="5855"/>
                  </a:lnTo>
                  <a:lnTo>
                    <a:pt x="3556" y="512712"/>
                  </a:lnTo>
                  <a:lnTo>
                    <a:pt x="56624" y="508906"/>
                  </a:lnTo>
                  <a:lnTo>
                    <a:pt x="109658" y="508238"/>
                  </a:lnTo>
                  <a:lnTo>
                    <a:pt x="162278" y="510835"/>
                  </a:lnTo>
                  <a:lnTo>
                    <a:pt x="214106" y="516824"/>
                  </a:lnTo>
                  <a:lnTo>
                    <a:pt x="264760" y="526331"/>
                  </a:lnTo>
                  <a:lnTo>
                    <a:pt x="313862" y="539484"/>
                  </a:lnTo>
                  <a:lnTo>
                    <a:pt x="361032" y="556407"/>
                  </a:lnTo>
                  <a:lnTo>
                    <a:pt x="405891" y="577228"/>
                  </a:lnTo>
                  <a:lnTo>
                    <a:pt x="405891" y="631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6684" y="1292987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5" h="46355">
                  <a:moveTo>
                    <a:pt x="96901" y="0"/>
                  </a:moveTo>
                  <a:lnTo>
                    <a:pt x="0" y="0"/>
                  </a:lnTo>
                  <a:lnTo>
                    <a:pt x="3792" y="17899"/>
                  </a:lnTo>
                  <a:lnTo>
                    <a:pt x="14144" y="32512"/>
                  </a:lnTo>
                  <a:lnTo>
                    <a:pt x="29521" y="42362"/>
                  </a:lnTo>
                  <a:lnTo>
                    <a:pt x="48387" y="45974"/>
                  </a:lnTo>
                  <a:lnTo>
                    <a:pt x="67272" y="42362"/>
                  </a:lnTo>
                  <a:lnTo>
                    <a:pt x="82692" y="32512"/>
                  </a:lnTo>
                  <a:lnTo>
                    <a:pt x="93089" y="17899"/>
                  </a:lnTo>
                  <a:lnTo>
                    <a:pt x="969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16684" y="1292987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5" h="46355">
                  <a:moveTo>
                    <a:pt x="0" y="0"/>
                  </a:moveTo>
                  <a:lnTo>
                    <a:pt x="96901" y="0"/>
                  </a:lnTo>
                  <a:lnTo>
                    <a:pt x="93089" y="17899"/>
                  </a:lnTo>
                  <a:lnTo>
                    <a:pt x="82692" y="32512"/>
                  </a:lnTo>
                  <a:lnTo>
                    <a:pt x="67272" y="42362"/>
                  </a:lnTo>
                  <a:lnTo>
                    <a:pt x="48387" y="45974"/>
                  </a:lnTo>
                  <a:lnTo>
                    <a:pt x="29521" y="42362"/>
                  </a:lnTo>
                  <a:lnTo>
                    <a:pt x="14144" y="32512"/>
                  </a:lnTo>
                  <a:lnTo>
                    <a:pt x="3792" y="1789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2590800"/>
            <a:ext cx="5715000" cy="1219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0" y="4114800"/>
            <a:ext cx="1043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Графическая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«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(название метода японского учёного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Каору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Исикавы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позволяет наглядно видеть ход анализа какой либо проблемы через выявление причин и следствий.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Работая в парах или группах, учащиеся визуализируют причинно-следственные связи, дают оценку данного явления. Голова рыбы – проблема, верхние кости скелета – причины данной проблемы, нижние кости – факты, подтверждающие их наличие,  хвост – обобщение, вывод.</a:t>
            </a: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6320" y="518236"/>
            <a:ext cx="69030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r>
              <a:rPr sz="44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656" y="1447801"/>
            <a:ext cx="7800912" cy="340734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u="sng" spc="-10" dirty="0">
                <a:latin typeface="Times New Roman"/>
                <a:cs typeface="Times New Roman"/>
              </a:rPr>
              <a:t>Работа</a:t>
            </a:r>
            <a:r>
              <a:rPr sz="2800" b="1" u="sng" spc="-15" dirty="0">
                <a:latin typeface="Times New Roman"/>
                <a:cs typeface="Times New Roman"/>
              </a:rPr>
              <a:t> </a:t>
            </a:r>
            <a:r>
              <a:rPr sz="2800" b="1" u="sng" spc="-5" dirty="0">
                <a:latin typeface="Times New Roman"/>
                <a:cs typeface="Times New Roman"/>
              </a:rPr>
              <a:t>с</a:t>
            </a:r>
            <a:r>
              <a:rPr sz="2800" b="1" u="sng" spc="-15" dirty="0">
                <a:latin typeface="Times New Roman"/>
                <a:cs typeface="Times New Roman"/>
              </a:rPr>
              <a:t> </a:t>
            </a:r>
            <a:r>
              <a:rPr sz="2800" b="1" u="sng" spc="-10" dirty="0">
                <a:latin typeface="Times New Roman"/>
                <a:cs typeface="Times New Roman"/>
              </a:rPr>
              <a:t>нелинейными</a:t>
            </a:r>
            <a:r>
              <a:rPr sz="2800" b="1" u="sng" spc="30" dirty="0">
                <a:latin typeface="Times New Roman"/>
                <a:cs typeface="Times New Roman"/>
              </a:rPr>
              <a:t> </a:t>
            </a:r>
            <a:r>
              <a:rPr sz="2800" b="1" u="sng" spc="-15" dirty="0">
                <a:latin typeface="Times New Roman"/>
                <a:cs typeface="Times New Roman"/>
              </a:rPr>
              <a:t>текстами</a:t>
            </a:r>
            <a:endParaRPr sz="2800" b="1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u="sng" spc="-15" dirty="0">
                <a:latin typeface="Times New Roman"/>
                <a:cs typeface="Times New Roman"/>
              </a:rPr>
              <a:t>Возможные</a:t>
            </a:r>
            <a:r>
              <a:rPr sz="2800" b="1" u="sng" spc="-50" dirty="0">
                <a:latin typeface="Times New Roman"/>
                <a:cs typeface="Times New Roman"/>
              </a:rPr>
              <a:t> </a:t>
            </a:r>
            <a:r>
              <a:rPr sz="2800" b="1" u="sng" spc="-5" dirty="0">
                <a:latin typeface="Times New Roman"/>
                <a:cs typeface="Times New Roman"/>
              </a:rPr>
              <a:t>приѐмы:</a:t>
            </a:r>
            <a:endParaRPr sz="2800" b="1" u="sng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преобразование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текста</a:t>
            </a:r>
            <a:r>
              <a:rPr sz="2800" b="1" spc="-5" dirty="0">
                <a:latin typeface="Times New Roman"/>
                <a:cs typeface="Times New Roman"/>
              </a:rPr>
              <a:t> или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отдельных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его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элементов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 линейный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текст;</a:t>
            </a:r>
            <a:endParaRPr sz="2800" b="1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преобразование</a:t>
            </a:r>
            <a:r>
              <a:rPr sz="2800" b="1" spc="-15" dirty="0">
                <a:latin typeface="Times New Roman"/>
                <a:cs typeface="Times New Roman"/>
              </a:rPr>
              <a:t> текста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другой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нелинейный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текст;</a:t>
            </a:r>
            <a:endParaRPr sz="2800" b="1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создание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собственного</a:t>
            </a:r>
            <a:r>
              <a:rPr sz="2800" b="1" spc="-15" dirty="0">
                <a:latin typeface="Times New Roman"/>
                <a:cs typeface="Times New Roman"/>
              </a:rPr>
              <a:t> нелинейного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текста.</a:t>
            </a:r>
            <a:endParaRPr sz="2800" b="1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2424" y="591679"/>
            <a:ext cx="923925" cy="640715"/>
            <a:chOff x="452424" y="591679"/>
            <a:chExt cx="923925" cy="640715"/>
          </a:xfrm>
        </p:grpSpPr>
        <p:sp>
          <p:nvSpPr>
            <p:cNvPr id="7" name="object 7"/>
            <p:cNvSpPr/>
            <p:nvPr/>
          </p:nvSpPr>
          <p:spPr>
            <a:xfrm>
              <a:off x="458774" y="711695"/>
              <a:ext cx="911225" cy="487680"/>
            </a:xfrm>
            <a:custGeom>
              <a:avLst/>
              <a:gdLst/>
              <a:ahLst/>
              <a:cxnLst/>
              <a:rect l="l" t="t" r="r" b="b"/>
              <a:pathLst>
                <a:path w="911225" h="487680">
                  <a:moveTo>
                    <a:pt x="0" y="487057"/>
                  </a:moveTo>
                  <a:lnTo>
                    <a:pt x="910983" y="487057"/>
                  </a:lnTo>
                  <a:lnTo>
                    <a:pt x="910983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675" y="688200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865886" y="0"/>
                  </a:moveTo>
                  <a:lnTo>
                    <a:pt x="0" y="0"/>
                  </a:lnTo>
                  <a:lnTo>
                    <a:pt x="0" y="487057"/>
                  </a:lnTo>
                  <a:lnTo>
                    <a:pt x="865886" y="487057"/>
                  </a:lnTo>
                  <a:lnTo>
                    <a:pt x="865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8675" y="688200"/>
              <a:ext cx="866140" cy="487680"/>
            </a:xfrm>
            <a:custGeom>
              <a:avLst/>
              <a:gdLst/>
              <a:ahLst/>
              <a:cxnLst/>
              <a:rect l="l" t="t" r="r" b="b"/>
              <a:pathLst>
                <a:path w="866140" h="487680">
                  <a:moveTo>
                    <a:pt x="0" y="487057"/>
                  </a:moveTo>
                  <a:lnTo>
                    <a:pt x="865886" y="487057"/>
                  </a:lnTo>
                  <a:lnTo>
                    <a:pt x="865886" y="0"/>
                  </a:lnTo>
                  <a:lnTo>
                    <a:pt x="0" y="0"/>
                  </a:lnTo>
                  <a:lnTo>
                    <a:pt x="0" y="48705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1618" y="59802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294342" y="0"/>
                  </a:moveTo>
                  <a:lnTo>
                    <a:pt x="243607" y="2112"/>
                  </a:lnTo>
                  <a:lnTo>
                    <a:pt x="194886" y="7586"/>
                  </a:lnTo>
                  <a:lnTo>
                    <a:pt x="147171" y="16423"/>
                  </a:lnTo>
                  <a:lnTo>
                    <a:pt x="99457" y="28626"/>
                  </a:lnTo>
                  <a:lnTo>
                    <a:pt x="50735" y="44195"/>
                  </a:lnTo>
                  <a:lnTo>
                    <a:pt x="0" y="63132"/>
                  </a:lnTo>
                  <a:lnTo>
                    <a:pt x="0" y="577228"/>
                  </a:lnTo>
                  <a:lnTo>
                    <a:pt x="44855" y="556407"/>
                  </a:lnTo>
                  <a:lnTo>
                    <a:pt x="92018" y="539484"/>
                  </a:lnTo>
                  <a:lnTo>
                    <a:pt x="141110" y="526331"/>
                  </a:lnTo>
                  <a:lnTo>
                    <a:pt x="191755" y="516824"/>
                  </a:lnTo>
                  <a:lnTo>
                    <a:pt x="243576" y="510835"/>
                  </a:lnTo>
                  <a:lnTo>
                    <a:pt x="296195" y="508238"/>
                  </a:lnTo>
                  <a:lnTo>
                    <a:pt x="349237" y="508906"/>
                  </a:lnTo>
                  <a:lnTo>
                    <a:pt x="402323" y="512712"/>
                  </a:lnTo>
                  <a:lnTo>
                    <a:pt x="405879" y="5855"/>
                  </a:lnTo>
                  <a:lnTo>
                    <a:pt x="348097" y="1248"/>
                  </a:lnTo>
                  <a:lnTo>
                    <a:pt x="294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1618" y="59802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0" y="63132"/>
                  </a:moveTo>
                  <a:lnTo>
                    <a:pt x="50735" y="44195"/>
                  </a:lnTo>
                  <a:lnTo>
                    <a:pt x="99457" y="28626"/>
                  </a:lnTo>
                  <a:lnTo>
                    <a:pt x="147171" y="16423"/>
                  </a:lnTo>
                  <a:lnTo>
                    <a:pt x="194886" y="7586"/>
                  </a:lnTo>
                  <a:lnTo>
                    <a:pt x="243607" y="2112"/>
                  </a:lnTo>
                  <a:lnTo>
                    <a:pt x="294342" y="0"/>
                  </a:lnTo>
                  <a:lnTo>
                    <a:pt x="348097" y="1248"/>
                  </a:lnTo>
                  <a:lnTo>
                    <a:pt x="405879" y="5855"/>
                  </a:lnTo>
                  <a:lnTo>
                    <a:pt x="402323" y="512712"/>
                  </a:lnTo>
                  <a:lnTo>
                    <a:pt x="349237" y="508906"/>
                  </a:lnTo>
                  <a:lnTo>
                    <a:pt x="296195" y="508238"/>
                  </a:lnTo>
                  <a:lnTo>
                    <a:pt x="243576" y="510835"/>
                  </a:lnTo>
                  <a:lnTo>
                    <a:pt x="191755" y="516824"/>
                  </a:lnTo>
                  <a:lnTo>
                    <a:pt x="141110" y="526331"/>
                  </a:lnTo>
                  <a:lnTo>
                    <a:pt x="92018" y="539484"/>
                  </a:lnTo>
                  <a:lnTo>
                    <a:pt x="44855" y="556407"/>
                  </a:lnTo>
                  <a:lnTo>
                    <a:pt x="0" y="577228"/>
                  </a:lnTo>
                  <a:lnTo>
                    <a:pt x="0" y="631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726" y="59802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111539" y="0"/>
                  </a:moveTo>
                  <a:lnTo>
                    <a:pt x="57782" y="1248"/>
                  </a:lnTo>
                  <a:lnTo>
                    <a:pt x="0" y="5855"/>
                  </a:lnTo>
                  <a:lnTo>
                    <a:pt x="3581" y="512712"/>
                  </a:lnTo>
                  <a:lnTo>
                    <a:pt x="56659" y="508906"/>
                  </a:lnTo>
                  <a:lnTo>
                    <a:pt x="109696" y="508238"/>
                  </a:lnTo>
                  <a:lnTo>
                    <a:pt x="162313" y="510835"/>
                  </a:lnTo>
                  <a:lnTo>
                    <a:pt x="214133" y="516824"/>
                  </a:lnTo>
                  <a:lnTo>
                    <a:pt x="264778" y="526331"/>
                  </a:lnTo>
                  <a:lnTo>
                    <a:pt x="313871" y="539484"/>
                  </a:lnTo>
                  <a:lnTo>
                    <a:pt x="361035" y="556407"/>
                  </a:lnTo>
                  <a:lnTo>
                    <a:pt x="405892" y="577228"/>
                  </a:lnTo>
                  <a:lnTo>
                    <a:pt x="405892" y="63132"/>
                  </a:lnTo>
                  <a:lnTo>
                    <a:pt x="355156" y="44195"/>
                  </a:lnTo>
                  <a:lnTo>
                    <a:pt x="306432" y="28626"/>
                  </a:lnTo>
                  <a:lnTo>
                    <a:pt x="258716" y="16423"/>
                  </a:lnTo>
                  <a:lnTo>
                    <a:pt x="210999" y="7586"/>
                  </a:lnTo>
                  <a:lnTo>
                    <a:pt x="162275" y="2112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726" y="598029"/>
              <a:ext cx="406400" cy="577850"/>
            </a:xfrm>
            <a:custGeom>
              <a:avLst/>
              <a:gdLst/>
              <a:ahLst/>
              <a:cxnLst/>
              <a:rect l="l" t="t" r="r" b="b"/>
              <a:pathLst>
                <a:path w="406400" h="577850">
                  <a:moveTo>
                    <a:pt x="405892" y="63132"/>
                  </a:moveTo>
                  <a:lnTo>
                    <a:pt x="355156" y="44195"/>
                  </a:lnTo>
                  <a:lnTo>
                    <a:pt x="306432" y="28626"/>
                  </a:lnTo>
                  <a:lnTo>
                    <a:pt x="258716" y="16423"/>
                  </a:lnTo>
                  <a:lnTo>
                    <a:pt x="210999" y="7586"/>
                  </a:lnTo>
                  <a:lnTo>
                    <a:pt x="162275" y="2112"/>
                  </a:lnTo>
                  <a:lnTo>
                    <a:pt x="111539" y="0"/>
                  </a:lnTo>
                  <a:lnTo>
                    <a:pt x="57782" y="1248"/>
                  </a:lnTo>
                  <a:lnTo>
                    <a:pt x="0" y="5855"/>
                  </a:lnTo>
                  <a:lnTo>
                    <a:pt x="3581" y="512712"/>
                  </a:lnTo>
                  <a:lnTo>
                    <a:pt x="56659" y="508906"/>
                  </a:lnTo>
                  <a:lnTo>
                    <a:pt x="109696" y="508238"/>
                  </a:lnTo>
                  <a:lnTo>
                    <a:pt x="162313" y="510835"/>
                  </a:lnTo>
                  <a:lnTo>
                    <a:pt x="214133" y="516824"/>
                  </a:lnTo>
                  <a:lnTo>
                    <a:pt x="264778" y="526331"/>
                  </a:lnTo>
                  <a:lnTo>
                    <a:pt x="313871" y="539484"/>
                  </a:lnTo>
                  <a:lnTo>
                    <a:pt x="361035" y="556407"/>
                  </a:lnTo>
                  <a:lnTo>
                    <a:pt x="405892" y="577228"/>
                  </a:lnTo>
                  <a:lnTo>
                    <a:pt x="405892" y="631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656" y="1179956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5" h="46355">
                  <a:moveTo>
                    <a:pt x="96913" y="0"/>
                  </a:moveTo>
                  <a:lnTo>
                    <a:pt x="0" y="0"/>
                  </a:lnTo>
                  <a:lnTo>
                    <a:pt x="3807" y="17899"/>
                  </a:lnTo>
                  <a:lnTo>
                    <a:pt x="14192" y="32511"/>
                  </a:lnTo>
                  <a:lnTo>
                    <a:pt x="29596" y="42362"/>
                  </a:lnTo>
                  <a:lnTo>
                    <a:pt x="48463" y="45973"/>
                  </a:lnTo>
                  <a:lnTo>
                    <a:pt x="67322" y="42362"/>
                  </a:lnTo>
                  <a:lnTo>
                    <a:pt x="82723" y="32512"/>
                  </a:lnTo>
                  <a:lnTo>
                    <a:pt x="93106" y="17899"/>
                  </a:lnTo>
                  <a:lnTo>
                    <a:pt x="969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1656" y="1179956"/>
              <a:ext cx="97155" cy="46355"/>
            </a:xfrm>
            <a:custGeom>
              <a:avLst/>
              <a:gdLst/>
              <a:ahLst/>
              <a:cxnLst/>
              <a:rect l="l" t="t" r="r" b="b"/>
              <a:pathLst>
                <a:path w="97155" h="46355">
                  <a:moveTo>
                    <a:pt x="0" y="0"/>
                  </a:moveTo>
                  <a:lnTo>
                    <a:pt x="96913" y="0"/>
                  </a:lnTo>
                  <a:lnTo>
                    <a:pt x="93106" y="17899"/>
                  </a:lnTo>
                  <a:lnTo>
                    <a:pt x="82723" y="32512"/>
                  </a:lnTo>
                  <a:lnTo>
                    <a:pt x="67322" y="42362"/>
                  </a:lnTo>
                  <a:lnTo>
                    <a:pt x="48463" y="45973"/>
                  </a:lnTo>
                  <a:lnTo>
                    <a:pt x="29596" y="42362"/>
                  </a:lnTo>
                  <a:lnTo>
                    <a:pt x="14192" y="32511"/>
                  </a:lnTo>
                  <a:lnTo>
                    <a:pt x="3807" y="178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8580" y="0"/>
            <a:ext cx="3213989" cy="685799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410705" y="6349695"/>
            <a:ext cx="2393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Spotlight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6,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p.43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3400" y="381000"/>
            <a:ext cx="10820400" cy="564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511300">
              <a:tabLst>
                <a:tab pos="10582275" algn="l"/>
              </a:tabLs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b="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Несплошные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тексты –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реклама  в  СМИ,  ценники 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продуктов,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этикетки  на 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товарах, инструкции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к  товарам,  различная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реклама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 буклеты,  объявления  в  библиотеке, посты в блогах,  документы, удостоверяющие личность  и  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т.п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Именно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работы с такими текстами формируется способность решать стандартные жизненные задачи в различных сферах жизнедеятельности: прочитать и понять объявление (рекламу, афишу т.д.), заполнить бланк (миграционную карту, анкету и т.д.), написать письмо, e-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т.д.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данных текстов спроектированы учебные задачи, направленные на формирование функциональной грамотности в области чтения.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данного упражнения:</a:t>
            </a:r>
            <a:endParaRPr lang="ru-RU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 Развитие умений ознакомительного чтения.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 Развитие умений устной речи на основе прочитанного текста (с переносом на личный опыт).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Какие из приведённых выше упражнений можно предложить учащимся?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составить кластер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Emergency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выписать ключевые слова;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составить список вопросов к тексту;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дать совет туристу, что делать, в случае если он стал свидетелем какой- либо чрезвычайной ситуации;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 рассказать о подобных службах в России (создать  постер);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составить и разыграть диалог.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1447800"/>
            <a:ext cx="8610600" cy="402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проанализировать ошибки, допускаемые участниками экзамена при выполнении экзаменационных заданий раздела «Чтение», можно выявить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данных ошибок, а именно: непонимание смысла высказывания, неумение выделять общие и отличительные характеристики, неправильная интерпретация текста и, конечно же, ограниченный словарный запас учащихся.      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Именно технология развития критического мышления предлагает упражнения, которые помогут решить эти проблемы.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16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2394" y="626745"/>
            <a:ext cx="614400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</a:t>
            </a:r>
            <a:r>
              <a:rPr sz="44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467992"/>
            <a:ext cx="945896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Раздел</a:t>
            </a:r>
            <a:r>
              <a:rPr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Portfolio: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учащимся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предлагается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создать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презентации,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доклады, </a:t>
            </a:r>
            <a:r>
              <a:rPr sz="2800" b="1" spc="5" dirty="0">
                <a:latin typeface="Times New Roman"/>
                <a:cs typeface="Times New Roman"/>
              </a:rPr>
              <a:t>постеры,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альбомы,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коллажи.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94865" y="1090929"/>
            <a:ext cx="305435" cy="229870"/>
          </a:xfrm>
          <a:custGeom>
            <a:avLst/>
            <a:gdLst/>
            <a:ahLst/>
            <a:cxnLst/>
            <a:rect l="l" t="t" r="r" b="b"/>
            <a:pathLst>
              <a:path w="305435" h="229869">
                <a:moveTo>
                  <a:pt x="266954" y="201422"/>
                </a:moveTo>
                <a:lnTo>
                  <a:pt x="264756" y="190525"/>
                </a:lnTo>
                <a:lnTo>
                  <a:pt x="258787" y="181648"/>
                </a:lnTo>
                <a:lnTo>
                  <a:pt x="249910" y="175679"/>
                </a:lnTo>
                <a:lnTo>
                  <a:pt x="239014" y="173482"/>
                </a:lnTo>
                <a:lnTo>
                  <a:pt x="66167" y="173482"/>
                </a:lnTo>
                <a:lnTo>
                  <a:pt x="55245" y="175679"/>
                </a:lnTo>
                <a:lnTo>
                  <a:pt x="46316" y="181648"/>
                </a:lnTo>
                <a:lnTo>
                  <a:pt x="40297" y="190525"/>
                </a:lnTo>
                <a:lnTo>
                  <a:pt x="38100" y="201422"/>
                </a:lnTo>
                <a:lnTo>
                  <a:pt x="40297" y="212280"/>
                </a:lnTo>
                <a:lnTo>
                  <a:pt x="46316" y="221157"/>
                </a:lnTo>
                <a:lnTo>
                  <a:pt x="55245" y="227164"/>
                </a:lnTo>
                <a:lnTo>
                  <a:pt x="66167" y="229362"/>
                </a:lnTo>
                <a:lnTo>
                  <a:pt x="239014" y="229362"/>
                </a:lnTo>
                <a:lnTo>
                  <a:pt x="249910" y="227164"/>
                </a:lnTo>
                <a:lnTo>
                  <a:pt x="258787" y="221157"/>
                </a:lnTo>
                <a:lnTo>
                  <a:pt x="264756" y="212280"/>
                </a:lnTo>
                <a:lnTo>
                  <a:pt x="266954" y="201422"/>
                </a:lnTo>
                <a:close/>
              </a:path>
              <a:path w="305435" h="229869">
                <a:moveTo>
                  <a:pt x="292481" y="114681"/>
                </a:moveTo>
                <a:lnTo>
                  <a:pt x="290271" y="103784"/>
                </a:lnTo>
                <a:lnTo>
                  <a:pt x="284251" y="94907"/>
                </a:lnTo>
                <a:lnTo>
                  <a:pt x="275336" y="88938"/>
                </a:lnTo>
                <a:lnTo>
                  <a:pt x="264414" y="86741"/>
                </a:lnTo>
                <a:lnTo>
                  <a:pt x="40767" y="86741"/>
                </a:lnTo>
                <a:lnTo>
                  <a:pt x="29845" y="88938"/>
                </a:lnTo>
                <a:lnTo>
                  <a:pt x="20916" y="94907"/>
                </a:lnTo>
                <a:lnTo>
                  <a:pt x="14897" y="103784"/>
                </a:lnTo>
                <a:lnTo>
                  <a:pt x="12700" y="114681"/>
                </a:lnTo>
                <a:lnTo>
                  <a:pt x="14897" y="125590"/>
                </a:lnTo>
                <a:lnTo>
                  <a:pt x="20916" y="134467"/>
                </a:lnTo>
                <a:lnTo>
                  <a:pt x="29832" y="140436"/>
                </a:lnTo>
                <a:lnTo>
                  <a:pt x="40767" y="142621"/>
                </a:lnTo>
                <a:lnTo>
                  <a:pt x="264414" y="142621"/>
                </a:lnTo>
                <a:lnTo>
                  <a:pt x="275336" y="140436"/>
                </a:lnTo>
                <a:lnTo>
                  <a:pt x="284251" y="134467"/>
                </a:lnTo>
                <a:lnTo>
                  <a:pt x="290271" y="125590"/>
                </a:lnTo>
                <a:lnTo>
                  <a:pt x="292481" y="114681"/>
                </a:lnTo>
                <a:close/>
              </a:path>
              <a:path w="305435" h="229869">
                <a:moveTo>
                  <a:pt x="305181" y="27940"/>
                </a:moveTo>
                <a:lnTo>
                  <a:pt x="302971" y="17094"/>
                </a:lnTo>
                <a:lnTo>
                  <a:pt x="296964" y="8216"/>
                </a:lnTo>
                <a:lnTo>
                  <a:pt x="288086" y="2209"/>
                </a:lnTo>
                <a:lnTo>
                  <a:pt x="277241" y="0"/>
                </a:lnTo>
                <a:lnTo>
                  <a:pt x="27940" y="0"/>
                </a:lnTo>
                <a:lnTo>
                  <a:pt x="17081" y="2209"/>
                </a:lnTo>
                <a:lnTo>
                  <a:pt x="8204" y="8216"/>
                </a:lnTo>
                <a:lnTo>
                  <a:pt x="2197" y="17094"/>
                </a:lnTo>
                <a:lnTo>
                  <a:pt x="0" y="27940"/>
                </a:lnTo>
                <a:lnTo>
                  <a:pt x="2197" y="38874"/>
                </a:lnTo>
                <a:lnTo>
                  <a:pt x="8204" y="47790"/>
                </a:lnTo>
                <a:lnTo>
                  <a:pt x="17081" y="53809"/>
                </a:lnTo>
                <a:lnTo>
                  <a:pt x="27940" y="56007"/>
                </a:lnTo>
                <a:lnTo>
                  <a:pt x="277241" y="56007"/>
                </a:lnTo>
                <a:lnTo>
                  <a:pt x="288086" y="53809"/>
                </a:lnTo>
                <a:lnTo>
                  <a:pt x="296964" y="47790"/>
                </a:lnTo>
                <a:lnTo>
                  <a:pt x="302971" y="38874"/>
                </a:lnTo>
                <a:lnTo>
                  <a:pt x="305181" y="2794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28152" y="74802"/>
            <a:ext cx="1189990" cy="952500"/>
            <a:chOff x="1728152" y="74802"/>
            <a:chExt cx="1189990" cy="9525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8152" y="232759"/>
              <a:ext cx="140843" cy="1409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6530" y="74802"/>
              <a:ext cx="69595" cy="1531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43834" y="573277"/>
              <a:ext cx="173990" cy="61594"/>
            </a:xfrm>
            <a:custGeom>
              <a:avLst/>
              <a:gdLst/>
              <a:ahLst/>
              <a:cxnLst/>
              <a:rect l="l" t="t" r="r" b="b"/>
              <a:pathLst>
                <a:path w="173989" h="61595">
                  <a:moveTo>
                    <a:pt x="143256" y="0"/>
                  </a:moveTo>
                  <a:lnTo>
                    <a:pt x="30606" y="0"/>
                  </a:lnTo>
                  <a:lnTo>
                    <a:pt x="18645" y="2407"/>
                  </a:lnTo>
                  <a:lnTo>
                    <a:pt x="8921" y="8969"/>
                  </a:lnTo>
                  <a:lnTo>
                    <a:pt x="2389" y="18698"/>
                  </a:lnTo>
                  <a:lnTo>
                    <a:pt x="0" y="30607"/>
                  </a:lnTo>
                  <a:lnTo>
                    <a:pt x="2389" y="42515"/>
                  </a:lnTo>
                  <a:lnTo>
                    <a:pt x="8921" y="52244"/>
                  </a:lnTo>
                  <a:lnTo>
                    <a:pt x="18645" y="58806"/>
                  </a:lnTo>
                  <a:lnTo>
                    <a:pt x="30606" y="61213"/>
                  </a:lnTo>
                  <a:lnTo>
                    <a:pt x="143256" y="61213"/>
                  </a:lnTo>
                  <a:lnTo>
                    <a:pt x="155164" y="58806"/>
                  </a:lnTo>
                  <a:lnTo>
                    <a:pt x="164893" y="52244"/>
                  </a:lnTo>
                  <a:lnTo>
                    <a:pt x="171455" y="42515"/>
                  </a:lnTo>
                  <a:lnTo>
                    <a:pt x="173862" y="30607"/>
                  </a:lnTo>
                  <a:lnTo>
                    <a:pt x="171455" y="18698"/>
                  </a:lnTo>
                  <a:lnTo>
                    <a:pt x="164893" y="8969"/>
                  </a:lnTo>
                  <a:lnTo>
                    <a:pt x="155164" y="2407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9952" y="232759"/>
              <a:ext cx="861885" cy="794416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584960" y="573277"/>
            <a:ext cx="173990" cy="61594"/>
          </a:xfrm>
          <a:custGeom>
            <a:avLst/>
            <a:gdLst/>
            <a:ahLst/>
            <a:cxnLst/>
            <a:rect l="l" t="t" r="r" b="b"/>
            <a:pathLst>
              <a:path w="173989" h="61595">
                <a:moveTo>
                  <a:pt x="143383" y="0"/>
                </a:moveTo>
                <a:lnTo>
                  <a:pt x="30606" y="0"/>
                </a:lnTo>
                <a:lnTo>
                  <a:pt x="18698" y="2407"/>
                </a:lnTo>
                <a:lnTo>
                  <a:pt x="8969" y="8969"/>
                </a:lnTo>
                <a:lnTo>
                  <a:pt x="2407" y="18698"/>
                </a:lnTo>
                <a:lnTo>
                  <a:pt x="0" y="30607"/>
                </a:lnTo>
                <a:lnTo>
                  <a:pt x="2407" y="42515"/>
                </a:lnTo>
                <a:lnTo>
                  <a:pt x="8969" y="52244"/>
                </a:lnTo>
                <a:lnTo>
                  <a:pt x="18698" y="58806"/>
                </a:lnTo>
                <a:lnTo>
                  <a:pt x="30606" y="61213"/>
                </a:lnTo>
                <a:lnTo>
                  <a:pt x="143383" y="61213"/>
                </a:lnTo>
                <a:lnTo>
                  <a:pt x="155291" y="58806"/>
                </a:lnTo>
                <a:lnTo>
                  <a:pt x="165020" y="52244"/>
                </a:lnTo>
                <a:lnTo>
                  <a:pt x="171582" y="42515"/>
                </a:lnTo>
                <a:lnTo>
                  <a:pt x="173990" y="30607"/>
                </a:lnTo>
                <a:lnTo>
                  <a:pt x="171582" y="18698"/>
                </a:lnTo>
                <a:lnTo>
                  <a:pt x="165020" y="8969"/>
                </a:lnTo>
                <a:lnTo>
                  <a:pt x="155291" y="2407"/>
                </a:lnTo>
                <a:lnTo>
                  <a:pt x="14338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70569" y="5009133"/>
            <a:ext cx="154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Spotlight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p.91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9714" y="5009133"/>
            <a:ext cx="154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Spotlight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p.53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8151" y="2744469"/>
            <a:ext cx="86477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Креативное мышление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- это новый компонент функциональной грамотности. Способность к креативному мышлению базируется на знаниях и опыте и может быть предметом целенаправленного формирования. Таким образом, нам важно сделать акцент на «малой» ежедневной, бытовой креативности, а не на ярко выраженном таланте. Важно предлагать задания, которые могут постепенно стимулировать привычку креативно мыслить и отзываться на проблемы. Самый большой спектр возможностей для развития творческого потенциала учащихся, у раздела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Project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86054"/>
            <a:ext cx="10716953" cy="52457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44673" y="429895"/>
            <a:ext cx="83616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C00000"/>
                </a:solidFill>
              </a:rPr>
              <a:t>Глобальные</a:t>
            </a:r>
            <a:r>
              <a:rPr sz="4400" spc="-70" dirty="0">
                <a:solidFill>
                  <a:srgbClr val="C00000"/>
                </a:solidFill>
              </a:rPr>
              <a:t> </a:t>
            </a:r>
            <a:r>
              <a:rPr sz="4400" spc="-15" dirty="0">
                <a:solidFill>
                  <a:srgbClr val="C00000"/>
                </a:solidFill>
              </a:rPr>
              <a:t>компетенции </a:t>
            </a:r>
            <a:r>
              <a:rPr sz="4400" dirty="0">
                <a:solidFill>
                  <a:srgbClr val="C00000"/>
                </a:solidFill>
              </a:rPr>
              <a:t>(PISA)</a:t>
            </a:r>
          </a:p>
        </p:txBody>
      </p:sp>
      <p:sp>
        <p:nvSpPr>
          <p:cNvPr id="7" name="object 7"/>
          <p:cNvSpPr/>
          <p:nvPr/>
        </p:nvSpPr>
        <p:spPr>
          <a:xfrm>
            <a:off x="1300581" y="256413"/>
            <a:ext cx="833119" cy="929640"/>
          </a:xfrm>
          <a:custGeom>
            <a:avLst/>
            <a:gdLst/>
            <a:ahLst/>
            <a:cxnLst/>
            <a:rect l="l" t="t" r="r" b="b"/>
            <a:pathLst>
              <a:path w="833119" h="929640">
                <a:moveTo>
                  <a:pt x="579524" y="728980"/>
                </a:moveTo>
                <a:lnTo>
                  <a:pt x="163093" y="728980"/>
                </a:lnTo>
                <a:lnTo>
                  <a:pt x="202076" y="744220"/>
                </a:lnTo>
                <a:lnTo>
                  <a:pt x="242262" y="756920"/>
                </a:lnTo>
                <a:lnTo>
                  <a:pt x="283376" y="765810"/>
                </a:lnTo>
                <a:lnTo>
                  <a:pt x="325145" y="770890"/>
                </a:lnTo>
                <a:lnTo>
                  <a:pt x="325145" y="876300"/>
                </a:lnTo>
                <a:lnTo>
                  <a:pt x="258046" y="880110"/>
                </a:lnTo>
                <a:lnTo>
                  <a:pt x="201390" y="889000"/>
                </a:lnTo>
                <a:lnTo>
                  <a:pt x="157938" y="900430"/>
                </a:lnTo>
                <a:lnTo>
                  <a:pt x="121691" y="929640"/>
                </a:lnTo>
                <a:lnTo>
                  <a:pt x="606958" y="929640"/>
                </a:lnTo>
                <a:lnTo>
                  <a:pt x="568220" y="900430"/>
                </a:lnTo>
                <a:lnTo>
                  <a:pt x="523949" y="889000"/>
                </a:lnTo>
                <a:lnTo>
                  <a:pt x="466766" y="880110"/>
                </a:lnTo>
                <a:lnTo>
                  <a:pt x="399440" y="876300"/>
                </a:lnTo>
                <a:lnTo>
                  <a:pt x="393090" y="876300"/>
                </a:lnTo>
                <a:lnTo>
                  <a:pt x="393090" y="772160"/>
                </a:lnTo>
                <a:lnTo>
                  <a:pt x="444959" y="768350"/>
                </a:lnTo>
                <a:lnTo>
                  <a:pt x="496198" y="758190"/>
                </a:lnTo>
                <a:lnTo>
                  <a:pt x="546270" y="742950"/>
                </a:lnTo>
                <a:lnTo>
                  <a:pt x="579524" y="728980"/>
                </a:lnTo>
                <a:close/>
              </a:path>
              <a:path w="833119" h="929640">
                <a:moveTo>
                  <a:pt x="397281" y="875030"/>
                </a:moveTo>
                <a:lnTo>
                  <a:pt x="395249" y="875030"/>
                </a:lnTo>
                <a:lnTo>
                  <a:pt x="393090" y="876300"/>
                </a:lnTo>
                <a:lnTo>
                  <a:pt x="399440" y="876300"/>
                </a:lnTo>
                <a:lnTo>
                  <a:pt x="397281" y="875030"/>
                </a:lnTo>
                <a:close/>
              </a:path>
              <a:path w="833119" h="929640">
                <a:moveTo>
                  <a:pt x="147853" y="651510"/>
                </a:moveTo>
                <a:lnTo>
                  <a:pt x="130027" y="654050"/>
                </a:lnTo>
                <a:lnTo>
                  <a:pt x="115452" y="662940"/>
                </a:lnTo>
                <a:lnTo>
                  <a:pt x="105615" y="675640"/>
                </a:lnTo>
                <a:lnTo>
                  <a:pt x="102006" y="690880"/>
                </a:lnTo>
                <a:lnTo>
                  <a:pt x="105615" y="707390"/>
                </a:lnTo>
                <a:lnTo>
                  <a:pt x="115452" y="720090"/>
                </a:lnTo>
                <a:lnTo>
                  <a:pt x="130027" y="728980"/>
                </a:lnTo>
                <a:lnTo>
                  <a:pt x="147853" y="731520"/>
                </a:lnTo>
                <a:lnTo>
                  <a:pt x="153314" y="731520"/>
                </a:lnTo>
                <a:lnTo>
                  <a:pt x="158521" y="730250"/>
                </a:lnTo>
                <a:lnTo>
                  <a:pt x="163093" y="728980"/>
                </a:lnTo>
                <a:lnTo>
                  <a:pt x="579524" y="728980"/>
                </a:lnTo>
                <a:lnTo>
                  <a:pt x="594639" y="722630"/>
                </a:lnTo>
                <a:lnTo>
                  <a:pt x="596884" y="721360"/>
                </a:lnTo>
                <a:lnTo>
                  <a:pt x="379136" y="721360"/>
                </a:lnTo>
                <a:lnTo>
                  <a:pt x="330997" y="720090"/>
                </a:lnTo>
                <a:lnTo>
                  <a:pt x="283408" y="712470"/>
                </a:lnTo>
                <a:lnTo>
                  <a:pt x="236910" y="701040"/>
                </a:lnTo>
                <a:lnTo>
                  <a:pt x="192049" y="683260"/>
                </a:lnTo>
                <a:lnTo>
                  <a:pt x="186893" y="670560"/>
                </a:lnTo>
                <a:lnTo>
                  <a:pt x="177095" y="660400"/>
                </a:lnTo>
                <a:lnTo>
                  <a:pt x="163724" y="654050"/>
                </a:lnTo>
                <a:lnTo>
                  <a:pt x="147853" y="651510"/>
                </a:lnTo>
                <a:close/>
              </a:path>
              <a:path w="833119" h="929640">
                <a:moveTo>
                  <a:pt x="690858" y="78740"/>
                </a:moveTo>
                <a:lnTo>
                  <a:pt x="597687" y="78740"/>
                </a:lnTo>
                <a:lnTo>
                  <a:pt x="641775" y="109220"/>
                </a:lnTo>
                <a:lnTo>
                  <a:pt x="680256" y="143510"/>
                </a:lnTo>
                <a:lnTo>
                  <a:pt x="712717" y="181610"/>
                </a:lnTo>
                <a:lnTo>
                  <a:pt x="738744" y="224790"/>
                </a:lnTo>
                <a:lnTo>
                  <a:pt x="757924" y="269240"/>
                </a:lnTo>
                <a:lnTo>
                  <a:pt x="769843" y="317500"/>
                </a:lnTo>
                <a:lnTo>
                  <a:pt x="774090" y="367030"/>
                </a:lnTo>
                <a:lnTo>
                  <a:pt x="770621" y="415290"/>
                </a:lnTo>
                <a:lnTo>
                  <a:pt x="759985" y="461010"/>
                </a:lnTo>
                <a:lnTo>
                  <a:pt x="742550" y="505460"/>
                </a:lnTo>
                <a:lnTo>
                  <a:pt x="718686" y="547370"/>
                </a:lnTo>
                <a:lnTo>
                  <a:pt x="688762" y="585470"/>
                </a:lnTo>
                <a:lnTo>
                  <a:pt x="653146" y="621030"/>
                </a:lnTo>
                <a:lnTo>
                  <a:pt x="612209" y="651510"/>
                </a:lnTo>
                <a:lnTo>
                  <a:pt x="566318" y="676910"/>
                </a:lnTo>
                <a:lnTo>
                  <a:pt x="521415" y="695960"/>
                </a:lnTo>
                <a:lnTo>
                  <a:pt x="474888" y="709930"/>
                </a:lnTo>
                <a:lnTo>
                  <a:pt x="427280" y="718820"/>
                </a:lnTo>
                <a:lnTo>
                  <a:pt x="379136" y="721360"/>
                </a:lnTo>
                <a:lnTo>
                  <a:pt x="596884" y="721360"/>
                </a:lnTo>
                <a:lnTo>
                  <a:pt x="641777" y="695960"/>
                </a:lnTo>
                <a:lnTo>
                  <a:pt x="684443" y="665480"/>
                </a:lnTo>
                <a:lnTo>
                  <a:pt x="722340" y="631190"/>
                </a:lnTo>
                <a:lnTo>
                  <a:pt x="755172" y="593090"/>
                </a:lnTo>
                <a:lnTo>
                  <a:pt x="782645" y="552450"/>
                </a:lnTo>
                <a:lnTo>
                  <a:pt x="804462" y="508000"/>
                </a:lnTo>
                <a:lnTo>
                  <a:pt x="820327" y="462280"/>
                </a:lnTo>
                <a:lnTo>
                  <a:pt x="829944" y="415290"/>
                </a:lnTo>
                <a:lnTo>
                  <a:pt x="832939" y="367030"/>
                </a:lnTo>
                <a:lnTo>
                  <a:pt x="832825" y="363220"/>
                </a:lnTo>
                <a:lnTo>
                  <a:pt x="829353" y="317500"/>
                </a:lnTo>
                <a:lnTo>
                  <a:pt x="819225" y="270510"/>
                </a:lnTo>
                <a:lnTo>
                  <a:pt x="802932" y="224790"/>
                </a:lnTo>
                <a:lnTo>
                  <a:pt x="780773" y="182880"/>
                </a:lnTo>
                <a:lnTo>
                  <a:pt x="753049" y="142240"/>
                </a:lnTo>
                <a:lnTo>
                  <a:pt x="720057" y="104140"/>
                </a:lnTo>
                <a:lnTo>
                  <a:pt x="690858" y="78740"/>
                </a:lnTo>
                <a:close/>
              </a:path>
              <a:path w="833119" h="929640">
                <a:moveTo>
                  <a:pt x="425221" y="596900"/>
                </a:moveTo>
                <a:lnTo>
                  <a:pt x="361870" y="626110"/>
                </a:lnTo>
                <a:lnTo>
                  <a:pt x="308651" y="641350"/>
                </a:lnTo>
                <a:lnTo>
                  <a:pt x="254408" y="650240"/>
                </a:lnTo>
                <a:lnTo>
                  <a:pt x="199796" y="652780"/>
                </a:lnTo>
                <a:lnTo>
                  <a:pt x="239856" y="669290"/>
                </a:lnTo>
                <a:lnTo>
                  <a:pt x="282441" y="681990"/>
                </a:lnTo>
                <a:lnTo>
                  <a:pt x="327169" y="688340"/>
                </a:lnTo>
                <a:lnTo>
                  <a:pt x="373659" y="690880"/>
                </a:lnTo>
                <a:lnTo>
                  <a:pt x="395340" y="690880"/>
                </a:lnTo>
                <a:lnTo>
                  <a:pt x="416712" y="689610"/>
                </a:lnTo>
                <a:lnTo>
                  <a:pt x="437703" y="687070"/>
                </a:lnTo>
                <a:lnTo>
                  <a:pt x="458241" y="683260"/>
                </a:lnTo>
                <a:lnTo>
                  <a:pt x="455197" y="669290"/>
                </a:lnTo>
                <a:lnTo>
                  <a:pt x="451415" y="656590"/>
                </a:lnTo>
                <a:lnTo>
                  <a:pt x="446918" y="643890"/>
                </a:lnTo>
                <a:lnTo>
                  <a:pt x="441731" y="629920"/>
                </a:lnTo>
                <a:lnTo>
                  <a:pt x="437990" y="622300"/>
                </a:lnTo>
                <a:lnTo>
                  <a:pt x="434000" y="613410"/>
                </a:lnTo>
                <a:lnTo>
                  <a:pt x="429747" y="604520"/>
                </a:lnTo>
                <a:lnTo>
                  <a:pt x="425221" y="596900"/>
                </a:lnTo>
                <a:close/>
              </a:path>
              <a:path w="833119" h="929640">
                <a:moveTo>
                  <a:pt x="553364" y="488950"/>
                </a:moveTo>
                <a:lnTo>
                  <a:pt x="529659" y="516890"/>
                </a:lnTo>
                <a:lnTo>
                  <a:pt x="502596" y="543560"/>
                </a:lnTo>
                <a:lnTo>
                  <a:pt x="472247" y="567690"/>
                </a:lnTo>
                <a:lnTo>
                  <a:pt x="438683" y="589280"/>
                </a:lnTo>
                <a:lnTo>
                  <a:pt x="443737" y="598170"/>
                </a:lnTo>
                <a:lnTo>
                  <a:pt x="462204" y="638810"/>
                </a:lnTo>
                <a:lnTo>
                  <a:pt x="474116" y="679450"/>
                </a:lnTo>
                <a:lnTo>
                  <a:pt x="520357" y="665480"/>
                </a:lnTo>
                <a:lnTo>
                  <a:pt x="563538" y="646430"/>
                </a:lnTo>
                <a:lnTo>
                  <a:pt x="603220" y="622300"/>
                </a:lnTo>
                <a:lnTo>
                  <a:pt x="638964" y="594360"/>
                </a:lnTo>
                <a:lnTo>
                  <a:pt x="670331" y="562610"/>
                </a:lnTo>
                <a:lnTo>
                  <a:pt x="553364" y="488950"/>
                </a:lnTo>
                <a:close/>
              </a:path>
              <a:path w="833119" h="929640">
                <a:moveTo>
                  <a:pt x="307238" y="471170"/>
                </a:moveTo>
                <a:lnTo>
                  <a:pt x="196240" y="638810"/>
                </a:lnTo>
                <a:lnTo>
                  <a:pt x="249657" y="636270"/>
                </a:lnTo>
                <a:lnTo>
                  <a:pt x="302777" y="627380"/>
                </a:lnTo>
                <a:lnTo>
                  <a:pt x="354920" y="613410"/>
                </a:lnTo>
                <a:lnTo>
                  <a:pt x="405409" y="591820"/>
                </a:lnTo>
                <a:lnTo>
                  <a:pt x="413791" y="586740"/>
                </a:lnTo>
                <a:lnTo>
                  <a:pt x="417601" y="584200"/>
                </a:lnTo>
                <a:lnTo>
                  <a:pt x="395106" y="551180"/>
                </a:lnTo>
                <a:lnTo>
                  <a:pt x="368992" y="521970"/>
                </a:lnTo>
                <a:lnTo>
                  <a:pt x="339591" y="495300"/>
                </a:lnTo>
                <a:lnTo>
                  <a:pt x="307238" y="471170"/>
                </a:lnTo>
                <a:close/>
              </a:path>
              <a:path w="833119" h="929640">
                <a:moveTo>
                  <a:pt x="88211" y="396240"/>
                </a:moveTo>
                <a:lnTo>
                  <a:pt x="19377" y="396240"/>
                </a:lnTo>
                <a:lnTo>
                  <a:pt x="2311" y="398780"/>
                </a:lnTo>
                <a:lnTo>
                  <a:pt x="11715" y="445770"/>
                </a:lnTo>
                <a:lnTo>
                  <a:pt x="28609" y="490220"/>
                </a:lnTo>
                <a:lnTo>
                  <a:pt x="52397" y="532130"/>
                </a:lnTo>
                <a:lnTo>
                  <a:pt x="82481" y="568960"/>
                </a:lnTo>
                <a:lnTo>
                  <a:pt x="118266" y="603250"/>
                </a:lnTo>
                <a:lnTo>
                  <a:pt x="159156" y="632460"/>
                </a:lnTo>
                <a:lnTo>
                  <a:pt x="134689" y="590550"/>
                </a:lnTo>
                <a:lnTo>
                  <a:pt x="116770" y="544830"/>
                </a:lnTo>
                <a:lnTo>
                  <a:pt x="105756" y="497840"/>
                </a:lnTo>
                <a:lnTo>
                  <a:pt x="102006" y="448310"/>
                </a:lnTo>
                <a:lnTo>
                  <a:pt x="102246" y="435610"/>
                </a:lnTo>
                <a:lnTo>
                  <a:pt x="102974" y="422910"/>
                </a:lnTo>
                <a:lnTo>
                  <a:pt x="104203" y="410210"/>
                </a:lnTo>
                <a:lnTo>
                  <a:pt x="105943" y="398780"/>
                </a:lnTo>
                <a:lnTo>
                  <a:pt x="88211" y="396240"/>
                </a:lnTo>
                <a:close/>
              </a:path>
              <a:path w="833119" h="929640">
                <a:moveTo>
                  <a:pt x="121945" y="400050"/>
                </a:moveTo>
                <a:lnTo>
                  <a:pt x="120278" y="412750"/>
                </a:lnTo>
                <a:lnTo>
                  <a:pt x="119087" y="424180"/>
                </a:lnTo>
                <a:lnTo>
                  <a:pt x="118373" y="435610"/>
                </a:lnTo>
                <a:lnTo>
                  <a:pt x="118135" y="448310"/>
                </a:lnTo>
                <a:lnTo>
                  <a:pt x="122102" y="497840"/>
                </a:lnTo>
                <a:lnTo>
                  <a:pt x="133677" y="546100"/>
                </a:lnTo>
                <a:lnTo>
                  <a:pt x="152371" y="590550"/>
                </a:lnTo>
                <a:lnTo>
                  <a:pt x="177698" y="632460"/>
                </a:lnTo>
                <a:lnTo>
                  <a:pt x="291490" y="461010"/>
                </a:lnTo>
                <a:lnTo>
                  <a:pt x="252390" y="439420"/>
                </a:lnTo>
                <a:lnTo>
                  <a:pt x="210813" y="421640"/>
                </a:lnTo>
                <a:lnTo>
                  <a:pt x="167189" y="408940"/>
                </a:lnTo>
                <a:lnTo>
                  <a:pt x="121945" y="400050"/>
                </a:lnTo>
                <a:close/>
              </a:path>
              <a:path w="833119" h="929640">
                <a:moveTo>
                  <a:pt x="371373" y="373380"/>
                </a:moveTo>
                <a:lnTo>
                  <a:pt x="315112" y="458470"/>
                </a:lnTo>
                <a:lnTo>
                  <a:pt x="349184" y="483870"/>
                </a:lnTo>
                <a:lnTo>
                  <a:pt x="380136" y="511810"/>
                </a:lnTo>
                <a:lnTo>
                  <a:pt x="407659" y="542290"/>
                </a:lnTo>
                <a:lnTo>
                  <a:pt x="431444" y="576580"/>
                </a:lnTo>
                <a:lnTo>
                  <a:pt x="463273" y="556260"/>
                </a:lnTo>
                <a:lnTo>
                  <a:pt x="492055" y="532130"/>
                </a:lnTo>
                <a:lnTo>
                  <a:pt x="517740" y="508000"/>
                </a:lnTo>
                <a:lnTo>
                  <a:pt x="540283" y="480060"/>
                </a:lnTo>
                <a:lnTo>
                  <a:pt x="371373" y="373380"/>
                </a:lnTo>
                <a:close/>
              </a:path>
              <a:path w="833119" h="929640">
                <a:moveTo>
                  <a:pt x="625500" y="297180"/>
                </a:moveTo>
                <a:lnTo>
                  <a:pt x="619989" y="344170"/>
                </a:lnTo>
                <a:lnTo>
                  <a:pt x="607799" y="389890"/>
                </a:lnTo>
                <a:lnTo>
                  <a:pt x="589156" y="433070"/>
                </a:lnTo>
                <a:lnTo>
                  <a:pt x="564286" y="474980"/>
                </a:lnTo>
                <a:lnTo>
                  <a:pt x="682015" y="548640"/>
                </a:lnTo>
                <a:lnTo>
                  <a:pt x="709647" y="508000"/>
                </a:lnTo>
                <a:lnTo>
                  <a:pt x="730196" y="463550"/>
                </a:lnTo>
                <a:lnTo>
                  <a:pt x="743005" y="415290"/>
                </a:lnTo>
                <a:lnTo>
                  <a:pt x="747310" y="365760"/>
                </a:lnTo>
                <a:lnTo>
                  <a:pt x="747377" y="363220"/>
                </a:lnTo>
                <a:lnTo>
                  <a:pt x="746771" y="345440"/>
                </a:lnTo>
                <a:lnTo>
                  <a:pt x="744801" y="326390"/>
                </a:lnTo>
                <a:lnTo>
                  <a:pt x="741473" y="307340"/>
                </a:lnTo>
                <a:lnTo>
                  <a:pt x="739112" y="298450"/>
                </a:lnTo>
                <a:lnTo>
                  <a:pt x="644296" y="298450"/>
                </a:lnTo>
                <a:lnTo>
                  <a:pt x="625500" y="297180"/>
                </a:lnTo>
                <a:close/>
              </a:path>
              <a:path w="833119" h="929640">
                <a:moveTo>
                  <a:pt x="448843" y="256540"/>
                </a:moveTo>
                <a:lnTo>
                  <a:pt x="381025" y="359410"/>
                </a:lnTo>
                <a:lnTo>
                  <a:pt x="551078" y="466090"/>
                </a:lnTo>
                <a:lnTo>
                  <a:pt x="574759" y="426720"/>
                </a:lnTo>
                <a:lnTo>
                  <a:pt x="592512" y="384810"/>
                </a:lnTo>
                <a:lnTo>
                  <a:pt x="604120" y="341630"/>
                </a:lnTo>
                <a:lnTo>
                  <a:pt x="609371" y="297180"/>
                </a:lnTo>
                <a:lnTo>
                  <a:pt x="566876" y="292100"/>
                </a:lnTo>
                <a:lnTo>
                  <a:pt x="525821" y="283210"/>
                </a:lnTo>
                <a:lnTo>
                  <a:pt x="486409" y="271780"/>
                </a:lnTo>
                <a:lnTo>
                  <a:pt x="448843" y="256540"/>
                </a:lnTo>
                <a:close/>
              </a:path>
              <a:path w="833119" h="929640">
                <a:moveTo>
                  <a:pt x="183540" y="255270"/>
                </a:moveTo>
                <a:lnTo>
                  <a:pt x="163293" y="285750"/>
                </a:lnTo>
                <a:lnTo>
                  <a:pt x="146535" y="317500"/>
                </a:lnTo>
                <a:lnTo>
                  <a:pt x="133516" y="350520"/>
                </a:lnTo>
                <a:lnTo>
                  <a:pt x="124485" y="386080"/>
                </a:lnTo>
                <a:lnTo>
                  <a:pt x="171153" y="394970"/>
                </a:lnTo>
                <a:lnTo>
                  <a:pt x="216179" y="408940"/>
                </a:lnTo>
                <a:lnTo>
                  <a:pt x="259109" y="426720"/>
                </a:lnTo>
                <a:lnTo>
                  <a:pt x="299491" y="448310"/>
                </a:lnTo>
                <a:lnTo>
                  <a:pt x="355498" y="363220"/>
                </a:lnTo>
                <a:lnTo>
                  <a:pt x="183540" y="255270"/>
                </a:lnTo>
                <a:close/>
              </a:path>
              <a:path w="833119" h="929640">
                <a:moveTo>
                  <a:pt x="53460" y="394970"/>
                </a:moveTo>
                <a:lnTo>
                  <a:pt x="36442" y="396240"/>
                </a:lnTo>
                <a:lnTo>
                  <a:pt x="70383" y="396240"/>
                </a:lnTo>
                <a:lnTo>
                  <a:pt x="53460" y="394970"/>
                </a:lnTo>
                <a:close/>
              </a:path>
              <a:path w="833119" h="929640">
                <a:moveTo>
                  <a:pt x="65303" y="180340"/>
                </a:moveTo>
                <a:lnTo>
                  <a:pt x="37670" y="220980"/>
                </a:lnTo>
                <a:lnTo>
                  <a:pt x="17122" y="266700"/>
                </a:lnTo>
                <a:lnTo>
                  <a:pt x="4313" y="313690"/>
                </a:lnTo>
                <a:lnTo>
                  <a:pt x="8" y="363220"/>
                </a:lnTo>
                <a:lnTo>
                  <a:pt x="0" y="373380"/>
                </a:lnTo>
                <a:lnTo>
                  <a:pt x="152" y="377190"/>
                </a:lnTo>
                <a:lnTo>
                  <a:pt x="1295" y="383540"/>
                </a:lnTo>
                <a:lnTo>
                  <a:pt x="35839" y="381000"/>
                </a:lnTo>
                <a:lnTo>
                  <a:pt x="109137" y="381000"/>
                </a:lnTo>
                <a:lnTo>
                  <a:pt x="117968" y="346710"/>
                </a:lnTo>
                <a:lnTo>
                  <a:pt x="131597" y="312420"/>
                </a:lnTo>
                <a:lnTo>
                  <a:pt x="149131" y="278130"/>
                </a:lnTo>
                <a:lnTo>
                  <a:pt x="170332" y="246380"/>
                </a:lnTo>
                <a:lnTo>
                  <a:pt x="65303" y="180340"/>
                </a:lnTo>
                <a:close/>
              </a:path>
              <a:path w="833119" h="929640">
                <a:moveTo>
                  <a:pt x="109137" y="381000"/>
                </a:moveTo>
                <a:lnTo>
                  <a:pt x="73050" y="381000"/>
                </a:lnTo>
                <a:lnTo>
                  <a:pt x="81926" y="382270"/>
                </a:lnTo>
                <a:lnTo>
                  <a:pt x="90814" y="382270"/>
                </a:lnTo>
                <a:lnTo>
                  <a:pt x="99678" y="383540"/>
                </a:lnTo>
                <a:lnTo>
                  <a:pt x="108483" y="383540"/>
                </a:lnTo>
                <a:lnTo>
                  <a:pt x="109137" y="381000"/>
                </a:lnTo>
                <a:close/>
              </a:path>
              <a:path w="833119" h="929640">
                <a:moveTo>
                  <a:pt x="304063" y="148590"/>
                </a:moveTo>
                <a:lnTo>
                  <a:pt x="272916" y="167640"/>
                </a:lnTo>
                <a:lnTo>
                  <a:pt x="244151" y="190500"/>
                </a:lnTo>
                <a:lnTo>
                  <a:pt x="217909" y="214630"/>
                </a:lnTo>
                <a:lnTo>
                  <a:pt x="194335" y="240030"/>
                </a:lnTo>
                <a:lnTo>
                  <a:pt x="365277" y="349250"/>
                </a:lnTo>
                <a:lnTo>
                  <a:pt x="431825" y="247650"/>
                </a:lnTo>
                <a:lnTo>
                  <a:pt x="395556" y="227330"/>
                </a:lnTo>
                <a:lnTo>
                  <a:pt x="361991" y="204470"/>
                </a:lnTo>
                <a:lnTo>
                  <a:pt x="331402" y="177800"/>
                </a:lnTo>
                <a:lnTo>
                  <a:pt x="304063" y="148590"/>
                </a:lnTo>
                <a:close/>
              </a:path>
              <a:path w="833119" h="929640">
                <a:moveTo>
                  <a:pt x="736752" y="289560"/>
                </a:moveTo>
                <a:lnTo>
                  <a:pt x="714233" y="293370"/>
                </a:lnTo>
                <a:lnTo>
                  <a:pt x="691286" y="295910"/>
                </a:lnTo>
                <a:lnTo>
                  <a:pt x="644296" y="298450"/>
                </a:lnTo>
                <a:lnTo>
                  <a:pt x="739112" y="298450"/>
                </a:lnTo>
                <a:lnTo>
                  <a:pt x="736752" y="289560"/>
                </a:lnTo>
                <a:close/>
              </a:path>
              <a:path w="833119" h="929640">
                <a:moveTo>
                  <a:pt x="565048" y="85090"/>
                </a:moveTo>
                <a:lnTo>
                  <a:pt x="594565" y="135890"/>
                </a:lnTo>
                <a:lnTo>
                  <a:pt x="612943" y="184150"/>
                </a:lnTo>
                <a:lnTo>
                  <a:pt x="623533" y="233680"/>
                </a:lnTo>
                <a:lnTo>
                  <a:pt x="626516" y="283210"/>
                </a:lnTo>
                <a:lnTo>
                  <a:pt x="632358" y="283210"/>
                </a:lnTo>
                <a:lnTo>
                  <a:pt x="638327" y="284480"/>
                </a:lnTo>
                <a:lnTo>
                  <a:pt x="644296" y="284480"/>
                </a:lnTo>
                <a:lnTo>
                  <a:pt x="689317" y="281940"/>
                </a:lnTo>
                <a:lnTo>
                  <a:pt x="732815" y="274320"/>
                </a:lnTo>
                <a:lnTo>
                  <a:pt x="713075" y="227330"/>
                </a:lnTo>
                <a:lnTo>
                  <a:pt x="685721" y="185420"/>
                </a:lnTo>
                <a:lnTo>
                  <a:pt x="651461" y="146050"/>
                </a:lnTo>
                <a:lnTo>
                  <a:pt x="611001" y="113030"/>
                </a:lnTo>
                <a:lnTo>
                  <a:pt x="565048" y="85090"/>
                </a:lnTo>
                <a:close/>
              </a:path>
              <a:path w="833119" h="929640">
                <a:moveTo>
                  <a:pt x="554380" y="96520"/>
                </a:moveTo>
                <a:lnTo>
                  <a:pt x="457098" y="243840"/>
                </a:lnTo>
                <a:lnTo>
                  <a:pt x="492924" y="257810"/>
                </a:lnTo>
                <a:lnTo>
                  <a:pt x="530536" y="269240"/>
                </a:lnTo>
                <a:lnTo>
                  <a:pt x="569719" y="278130"/>
                </a:lnTo>
                <a:lnTo>
                  <a:pt x="610260" y="281940"/>
                </a:lnTo>
                <a:lnTo>
                  <a:pt x="607351" y="234950"/>
                </a:lnTo>
                <a:lnTo>
                  <a:pt x="597179" y="187960"/>
                </a:lnTo>
                <a:lnTo>
                  <a:pt x="579577" y="140970"/>
                </a:lnTo>
                <a:lnTo>
                  <a:pt x="554380" y="96520"/>
                </a:lnTo>
                <a:close/>
              </a:path>
              <a:path w="833119" h="929640">
                <a:moveTo>
                  <a:pt x="537616" y="87630"/>
                </a:moveTo>
                <a:lnTo>
                  <a:pt x="534568" y="87630"/>
                </a:lnTo>
                <a:lnTo>
                  <a:pt x="475942" y="91440"/>
                </a:lnTo>
                <a:lnTo>
                  <a:pt x="419887" y="101600"/>
                </a:lnTo>
                <a:lnTo>
                  <a:pt x="366976" y="118110"/>
                </a:lnTo>
                <a:lnTo>
                  <a:pt x="317779" y="140970"/>
                </a:lnTo>
                <a:lnTo>
                  <a:pt x="344036" y="168910"/>
                </a:lnTo>
                <a:lnTo>
                  <a:pt x="373341" y="194310"/>
                </a:lnTo>
                <a:lnTo>
                  <a:pt x="405504" y="215900"/>
                </a:lnTo>
                <a:lnTo>
                  <a:pt x="440334" y="234950"/>
                </a:lnTo>
                <a:lnTo>
                  <a:pt x="537616" y="87630"/>
                </a:lnTo>
                <a:close/>
              </a:path>
              <a:path w="833119" h="929640">
                <a:moveTo>
                  <a:pt x="245897" y="58420"/>
                </a:moveTo>
                <a:lnTo>
                  <a:pt x="196966" y="77470"/>
                </a:lnTo>
                <a:lnTo>
                  <a:pt x="152107" y="101600"/>
                </a:lnTo>
                <a:lnTo>
                  <a:pt x="111916" y="132080"/>
                </a:lnTo>
                <a:lnTo>
                  <a:pt x="76987" y="166370"/>
                </a:lnTo>
                <a:lnTo>
                  <a:pt x="181254" y="232410"/>
                </a:lnTo>
                <a:lnTo>
                  <a:pt x="205731" y="205740"/>
                </a:lnTo>
                <a:lnTo>
                  <a:pt x="232959" y="180340"/>
                </a:lnTo>
                <a:lnTo>
                  <a:pt x="262782" y="157480"/>
                </a:lnTo>
                <a:lnTo>
                  <a:pt x="295046" y="137160"/>
                </a:lnTo>
                <a:lnTo>
                  <a:pt x="280491" y="118110"/>
                </a:lnTo>
                <a:lnTo>
                  <a:pt x="267471" y="99060"/>
                </a:lnTo>
                <a:lnTo>
                  <a:pt x="255952" y="78740"/>
                </a:lnTo>
                <a:lnTo>
                  <a:pt x="245897" y="58420"/>
                </a:lnTo>
                <a:close/>
              </a:path>
              <a:path w="833119" h="929640">
                <a:moveTo>
                  <a:pt x="373659" y="38100"/>
                </a:moveTo>
                <a:lnTo>
                  <a:pt x="344506" y="39370"/>
                </a:lnTo>
                <a:lnTo>
                  <a:pt x="315985" y="41910"/>
                </a:lnTo>
                <a:lnTo>
                  <a:pt x="288202" y="46990"/>
                </a:lnTo>
                <a:lnTo>
                  <a:pt x="261264" y="53340"/>
                </a:lnTo>
                <a:lnTo>
                  <a:pt x="271007" y="73660"/>
                </a:lnTo>
                <a:lnTo>
                  <a:pt x="282155" y="92710"/>
                </a:lnTo>
                <a:lnTo>
                  <a:pt x="294732" y="111760"/>
                </a:lnTo>
                <a:lnTo>
                  <a:pt x="308762" y="129540"/>
                </a:lnTo>
                <a:lnTo>
                  <a:pt x="349400" y="110490"/>
                </a:lnTo>
                <a:lnTo>
                  <a:pt x="392616" y="93980"/>
                </a:lnTo>
                <a:lnTo>
                  <a:pt x="438095" y="82550"/>
                </a:lnTo>
                <a:lnTo>
                  <a:pt x="485517" y="76200"/>
                </a:lnTo>
                <a:lnTo>
                  <a:pt x="534568" y="73660"/>
                </a:lnTo>
                <a:lnTo>
                  <a:pt x="544220" y="73660"/>
                </a:lnTo>
                <a:lnTo>
                  <a:pt x="504675" y="58420"/>
                </a:lnTo>
                <a:lnTo>
                  <a:pt x="462845" y="46990"/>
                </a:lnTo>
                <a:lnTo>
                  <a:pt x="419061" y="40640"/>
                </a:lnTo>
                <a:lnTo>
                  <a:pt x="373659" y="38100"/>
                </a:lnTo>
                <a:close/>
              </a:path>
              <a:path w="833119" h="929640">
                <a:moveTo>
                  <a:pt x="593877" y="0"/>
                </a:moveTo>
                <a:lnTo>
                  <a:pt x="575998" y="2540"/>
                </a:lnTo>
                <a:lnTo>
                  <a:pt x="561428" y="11430"/>
                </a:lnTo>
                <a:lnTo>
                  <a:pt x="551622" y="24130"/>
                </a:lnTo>
                <a:lnTo>
                  <a:pt x="548030" y="39370"/>
                </a:lnTo>
                <a:lnTo>
                  <a:pt x="551622" y="54610"/>
                </a:lnTo>
                <a:lnTo>
                  <a:pt x="561428" y="67310"/>
                </a:lnTo>
                <a:lnTo>
                  <a:pt x="575998" y="76200"/>
                </a:lnTo>
                <a:lnTo>
                  <a:pt x="593877" y="80010"/>
                </a:lnTo>
                <a:lnTo>
                  <a:pt x="596417" y="80010"/>
                </a:lnTo>
                <a:lnTo>
                  <a:pt x="597687" y="78740"/>
                </a:lnTo>
                <a:lnTo>
                  <a:pt x="690858" y="78740"/>
                </a:lnTo>
                <a:lnTo>
                  <a:pt x="682098" y="71120"/>
                </a:lnTo>
                <a:lnTo>
                  <a:pt x="639470" y="40640"/>
                </a:lnTo>
                <a:lnTo>
                  <a:pt x="639851" y="39370"/>
                </a:lnTo>
                <a:lnTo>
                  <a:pt x="636239" y="24130"/>
                </a:lnTo>
                <a:lnTo>
                  <a:pt x="626389" y="11430"/>
                </a:lnTo>
                <a:lnTo>
                  <a:pt x="611776" y="2540"/>
                </a:lnTo>
                <a:lnTo>
                  <a:pt x="593877" y="0"/>
                </a:lnTo>
                <a:close/>
              </a:path>
              <a:path w="833119" h="929640">
                <a:moveTo>
                  <a:pt x="547268" y="74930"/>
                </a:moveTo>
                <a:lnTo>
                  <a:pt x="553999" y="78740"/>
                </a:lnTo>
                <a:lnTo>
                  <a:pt x="547268" y="74930"/>
                </a:lnTo>
                <a:close/>
              </a:path>
              <a:path w="833119" h="929640">
                <a:moveTo>
                  <a:pt x="246659" y="57150"/>
                </a:moveTo>
                <a:lnTo>
                  <a:pt x="245770" y="57150"/>
                </a:lnTo>
                <a:lnTo>
                  <a:pt x="245897" y="58420"/>
                </a:lnTo>
                <a:lnTo>
                  <a:pt x="246659" y="571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8380" y="304800"/>
            <a:ext cx="1028827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4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парной/групповой</a:t>
            </a:r>
            <a:r>
              <a:rPr sz="4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995374"/>
            <a:ext cx="10534650" cy="472629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Объяснение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задания</a:t>
            </a:r>
            <a:r>
              <a:rPr sz="2600" b="1" spc="-10" dirty="0">
                <a:latin typeface="Times New Roman"/>
                <a:cs typeface="Times New Roman"/>
              </a:rPr>
              <a:t> должно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быть ясным и </a:t>
            </a:r>
            <a:r>
              <a:rPr sz="2600" b="1" spc="-10" dirty="0">
                <a:latin typeface="Times New Roman"/>
                <a:cs typeface="Times New Roman"/>
              </a:rPr>
              <a:t>кратким.</a:t>
            </a:r>
            <a:endParaRPr sz="2600" b="1" dirty="0">
              <a:latin typeface="Times New Roman"/>
              <a:cs typeface="Times New Roman"/>
            </a:endParaRPr>
          </a:p>
          <a:p>
            <a:pPr marL="241300" marR="596900" indent="-229235">
              <a:lnSpc>
                <a:spcPts val="281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Всегда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проиллюстрируйте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на собственном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примере,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что</a:t>
            </a:r>
            <a:r>
              <a:rPr sz="2600" b="1" spc="20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конкретно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должны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сделать</a:t>
            </a:r>
            <a:r>
              <a:rPr sz="2600" b="1" dirty="0">
                <a:latin typeface="Times New Roman"/>
                <a:cs typeface="Times New Roman"/>
              </a:rPr>
              <a:t> и </a:t>
            </a:r>
            <a:r>
              <a:rPr sz="2600" b="1" spc="-35" dirty="0">
                <a:latin typeface="Times New Roman"/>
                <a:cs typeface="Times New Roman"/>
              </a:rPr>
              <a:t>какой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результат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должны</a:t>
            </a:r>
            <a:r>
              <a:rPr sz="2600" b="1" dirty="0">
                <a:latin typeface="Times New Roman"/>
                <a:cs typeface="Times New Roman"/>
              </a:rPr>
              <a:t> получить.</a:t>
            </a:r>
          </a:p>
          <a:p>
            <a:pPr marL="241300" indent="-229235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spc="-30" dirty="0">
                <a:latin typeface="Times New Roman"/>
                <a:cs typeface="Times New Roman"/>
              </a:rPr>
              <a:t>Установите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временной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Times New Roman"/>
                <a:cs typeface="Times New Roman"/>
              </a:rPr>
              <a:t>лимит.</a:t>
            </a:r>
            <a:endParaRPr sz="2600" b="1" dirty="0">
              <a:latin typeface="Times New Roman"/>
              <a:cs typeface="Times New Roman"/>
            </a:endParaRPr>
          </a:p>
          <a:p>
            <a:pPr marL="241300" indent="-229235">
              <a:lnSpc>
                <a:spcPts val="2965"/>
              </a:lnSpc>
              <a:spcBef>
                <a:spcPts val="68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spc="-20" dirty="0">
                <a:latin typeface="Times New Roman"/>
                <a:cs typeface="Times New Roman"/>
              </a:rPr>
              <a:t>Приготовьте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задания-филлеры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для</a:t>
            </a:r>
            <a:r>
              <a:rPr sz="2600" b="1" spc="1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учеников,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latin typeface="Times New Roman"/>
                <a:cs typeface="Times New Roman"/>
              </a:rPr>
              <a:t>которые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закончили</a:t>
            </a:r>
            <a:endParaRPr sz="2600" b="1" dirty="0">
              <a:latin typeface="Times New Roman"/>
              <a:cs typeface="Times New Roman"/>
            </a:endParaRPr>
          </a:p>
          <a:p>
            <a:pPr marL="241300" marR="5080">
              <a:lnSpc>
                <a:spcPts val="2810"/>
              </a:lnSpc>
              <a:spcBef>
                <a:spcPts val="195"/>
              </a:spcBef>
            </a:pPr>
            <a:r>
              <a:rPr sz="2600" b="1" dirty="0">
                <a:latin typeface="Times New Roman"/>
                <a:cs typeface="Times New Roman"/>
              </a:rPr>
              <a:t>раньше </a:t>
            </a:r>
            <a:r>
              <a:rPr sz="2600" b="1" spc="-5" dirty="0">
                <a:latin typeface="Times New Roman"/>
                <a:cs typeface="Times New Roman"/>
              </a:rPr>
              <a:t>других, но </a:t>
            </a:r>
            <a:r>
              <a:rPr sz="2600" b="1" spc="-10" dirty="0">
                <a:latin typeface="Times New Roman"/>
                <a:cs typeface="Times New Roman"/>
              </a:rPr>
              <a:t>перед </a:t>
            </a:r>
            <a:r>
              <a:rPr sz="2600" b="1" spc="-5" dirty="0">
                <a:latin typeface="Times New Roman"/>
                <a:cs typeface="Times New Roman"/>
              </a:rPr>
              <a:t>тем, </a:t>
            </a:r>
            <a:r>
              <a:rPr sz="2600" b="1" spc="-15" dirty="0">
                <a:latin typeface="Times New Roman"/>
                <a:cs typeface="Times New Roman"/>
              </a:rPr>
              <a:t>как выдать </a:t>
            </a:r>
            <a:r>
              <a:rPr sz="2600" b="1" spc="5" dirty="0">
                <a:latin typeface="Times New Roman"/>
                <a:cs typeface="Times New Roman"/>
              </a:rPr>
              <a:t>новое </a:t>
            </a:r>
            <a:r>
              <a:rPr sz="2600" b="1" spc="-5" dirty="0">
                <a:latin typeface="Times New Roman"/>
                <a:cs typeface="Times New Roman"/>
              </a:rPr>
              <a:t>задание, убедитесь, </a:t>
            </a:r>
            <a:r>
              <a:rPr sz="2600" b="1" spc="-10" dirty="0">
                <a:latin typeface="Times New Roman"/>
                <a:cs typeface="Times New Roman"/>
              </a:rPr>
              <a:t>что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предыдущее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выполнено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правильно.</a:t>
            </a:r>
            <a:endParaRPr sz="2600" b="1" dirty="0">
              <a:latin typeface="Times New Roman"/>
              <a:cs typeface="Times New Roman"/>
            </a:endParaRPr>
          </a:p>
          <a:p>
            <a:pPr marL="241300" marR="246379" indent="-229235">
              <a:lnSpc>
                <a:spcPts val="281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spc="-25" dirty="0">
                <a:latin typeface="Times New Roman"/>
                <a:cs typeface="Times New Roman"/>
              </a:rPr>
              <a:t>Необходимо </a:t>
            </a:r>
            <a:r>
              <a:rPr sz="2600" b="1" dirty="0">
                <a:latin typeface="Times New Roman"/>
                <a:cs typeface="Times New Roman"/>
              </a:rPr>
              <a:t>отвести </a:t>
            </a:r>
            <a:r>
              <a:rPr sz="2600" b="1" spc="-5" dirty="0">
                <a:latin typeface="Times New Roman"/>
                <a:cs typeface="Times New Roman"/>
              </a:rPr>
              <a:t>достаточное </a:t>
            </a:r>
            <a:r>
              <a:rPr sz="2600" b="1" spc="-15" dirty="0">
                <a:latin typeface="Times New Roman"/>
                <a:cs typeface="Times New Roman"/>
              </a:rPr>
              <a:t>количество </a:t>
            </a:r>
            <a:r>
              <a:rPr sz="2600" b="1" spc="-5" dirty="0">
                <a:latin typeface="Times New Roman"/>
                <a:cs typeface="Times New Roman"/>
              </a:rPr>
              <a:t>времени на </a:t>
            </a:r>
            <a:r>
              <a:rPr sz="2600" b="1" spc="-15" dirty="0">
                <a:latin typeface="Times New Roman"/>
                <a:cs typeface="Times New Roman"/>
              </a:rPr>
              <a:t>контроль </a:t>
            </a:r>
            <a:r>
              <a:rPr sz="2600" b="1" dirty="0">
                <a:latin typeface="Times New Roman"/>
                <a:cs typeface="Times New Roman"/>
              </a:rPr>
              <a:t>и 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-45" dirty="0">
                <a:latin typeface="Times New Roman"/>
                <a:cs typeface="Times New Roman"/>
              </a:rPr>
              <a:t>оценку, </a:t>
            </a:r>
            <a:r>
              <a:rPr sz="2600" b="1" spc="-5" dirty="0">
                <a:latin typeface="Times New Roman"/>
                <a:cs typeface="Times New Roman"/>
              </a:rPr>
              <a:t>чтобы</a:t>
            </a:r>
            <a:r>
              <a:rPr sz="2600" b="1" spc="10" dirty="0">
                <a:latin typeface="Times New Roman"/>
                <a:cs typeface="Times New Roman"/>
              </a:rPr>
              <a:t> учащиеся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не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думали,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что</a:t>
            </a:r>
            <a:r>
              <a:rPr sz="2600" b="1" spc="1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их </a:t>
            </a:r>
            <a:r>
              <a:rPr sz="2600" b="1" spc="5" dirty="0">
                <a:latin typeface="Times New Roman"/>
                <a:cs typeface="Times New Roman"/>
              </a:rPr>
              <a:t>усилия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были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напрасными.</a:t>
            </a:r>
            <a:endParaRPr sz="2600" b="1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b="1" spc="-25" dirty="0">
                <a:latin typeface="Times New Roman"/>
                <a:cs typeface="Times New Roman"/>
              </a:rPr>
              <a:t>Необходимо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ротировать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15" dirty="0">
                <a:latin typeface="Times New Roman"/>
                <a:cs typeface="Times New Roman"/>
              </a:rPr>
              <a:t>состав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пар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 </a:t>
            </a:r>
            <a:r>
              <a:rPr sz="2600" b="1" spc="-5" dirty="0">
                <a:latin typeface="Times New Roman"/>
                <a:cs typeface="Times New Roman"/>
              </a:rPr>
              <a:t>групп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из</a:t>
            </a:r>
            <a:r>
              <a:rPr sz="2600" b="1" dirty="0">
                <a:latin typeface="Times New Roman"/>
                <a:cs typeface="Times New Roman"/>
              </a:rPr>
              <a:t> урока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в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урок.</a:t>
            </a:r>
            <a:endParaRPr sz="2600" b="1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0" y="4572000"/>
            <a:ext cx="1796923" cy="13106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457200"/>
            <a:ext cx="4990663" cy="5758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1220"/>
            <a:ext cx="5549947" cy="557050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685800"/>
            <a:ext cx="763333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Парная</a:t>
            </a:r>
            <a:r>
              <a:rPr sz="44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4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1600200"/>
            <a:ext cx="9982200" cy="233781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dirty="0">
                <a:latin typeface="Times New Roman"/>
                <a:cs typeface="Times New Roman"/>
              </a:rPr>
              <a:t>Jason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Anderson,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Role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plays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today,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Delta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Publishing</a:t>
            </a:r>
          </a:p>
          <a:p>
            <a:pPr marL="241300" marR="5080" indent="-229235">
              <a:lnSpc>
                <a:spcPts val="3030"/>
              </a:lnSpc>
              <a:spcBef>
                <a:spcPts val="105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Meredith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Levy,</a:t>
            </a:r>
            <a:r>
              <a:rPr sz="2800" dirty="0">
                <a:latin typeface="Times New Roman"/>
                <a:cs typeface="Times New Roman"/>
              </a:rPr>
              <a:t> Nicholas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Murqatroyd,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Pairwork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Groupwork,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Cambridge</a:t>
            </a:r>
            <a:endParaRPr sz="2800" dirty="0">
              <a:latin typeface="Times New Roman"/>
              <a:cs typeface="Times New Roman"/>
            </a:endParaRPr>
          </a:p>
          <a:p>
            <a:pPr marL="241300" marR="129539" indent="-229235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Peter </a:t>
            </a:r>
            <a:r>
              <a:rPr sz="2800" spc="-20" dirty="0">
                <a:latin typeface="Times New Roman"/>
                <a:cs typeface="Times New Roman"/>
              </a:rPr>
              <a:t>Watcyn-Jones, </a:t>
            </a:r>
            <a:r>
              <a:rPr sz="2800" spc="-5" dirty="0">
                <a:latin typeface="Times New Roman"/>
                <a:cs typeface="Times New Roman"/>
              </a:rPr>
              <a:t>Deirdre </a:t>
            </a:r>
            <a:r>
              <a:rPr sz="2800" spc="-10" dirty="0">
                <a:latin typeface="Times New Roman"/>
                <a:cs typeface="Times New Roman"/>
              </a:rPr>
              <a:t>Howard-Williams, </a:t>
            </a:r>
            <a:r>
              <a:rPr sz="2800" spc="-5" dirty="0">
                <a:latin typeface="Times New Roman"/>
                <a:cs typeface="Times New Roman"/>
              </a:rPr>
              <a:t>Pair </a:t>
            </a:r>
            <a:r>
              <a:rPr sz="2800" spc="-45" dirty="0">
                <a:latin typeface="Times New Roman"/>
                <a:cs typeface="Times New Roman"/>
              </a:rPr>
              <a:t>Works </a:t>
            </a:r>
            <a:r>
              <a:rPr sz="2800" dirty="0">
                <a:latin typeface="Times New Roman"/>
                <a:cs typeface="Times New Roman"/>
              </a:rPr>
              <a:t>1-3,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Penguin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81400"/>
            <a:ext cx="3257550" cy="306878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380" y="626745"/>
            <a:ext cx="807250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r>
              <a:rPr sz="4400" b="1" spc="-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4021" y="4838445"/>
            <a:ext cx="205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Spotlight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5,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p.20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2971800"/>
            <a:ext cx="4871465" cy="15392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3352800"/>
            <a:ext cx="5739130" cy="2057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1" y="1483487"/>
            <a:ext cx="99822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математической грамотности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начинается, когда обучающиеся работают с числительными на разных этапах обучения.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609676"/>
            <a:ext cx="832078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</a:t>
            </a:r>
            <a:r>
              <a:rPr sz="44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sz="4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804161"/>
            <a:ext cx="10359390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это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способность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человека </a:t>
            </a:r>
            <a:r>
              <a:rPr sz="28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использовать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приобретаемые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в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течение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 жизни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знания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для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решения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333333"/>
                </a:solidFill>
                <a:latin typeface="Times New Roman"/>
                <a:cs typeface="Times New Roman"/>
              </a:rPr>
              <a:t>широкого</a:t>
            </a:r>
            <a:r>
              <a:rPr sz="28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диапазона</a:t>
            </a:r>
            <a:r>
              <a:rPr sz="280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 жизненных </a:t>
            </a:r>
            <a:r>
              <a:rPr sz="2800" b="1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задач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в различных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сферах </a:t>
            </a:r>
            <a:r>
              <a:rPr sz="2800" spc="-15" dirty="0">
                <a:solidFill>
                  <a:srgbClr val="333333"/>
                </a:solidFill>
                <a:latin typeface="Times New Roman"/>
                <a:cs typeface="Times New Roman"/>
              </a:rPr>
              <a:t>человеческой </a:t>
            </a:r>
            <a:r>
              <a:rPr sz="2800" spc="5" dirty="0">
                <a:solidFill>
                  <a:srgbClr val="333333"/>
                </a:solidFill>
                <a:latin typeface="Times New Roman"/>
                <a:cs typeface="Times New Roman"/>
              </a:rPr>
              <a:t>деятельности,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общения и </a:t>
            </a:r>
            <a:r>
              <a:rPr sz="28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Times New Roman"/>
                <a:cs typeface="Times New Roman"/>
              </a:rPr>
              <a:t>социальных </a:t>
            </a:r>
            <a:r>
              <a:rPr sz="2800" spc="-10" dirty="0">
                <a:solidFill>
                  <a:srgbClr val="333333"/>
                </a:solidFill>
                <a:latin typeface="Times New Roman"/>
                <a:cs typeface="Times New Roman"/>
              </a:rPr>
              <a:t>отношений.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9" y="3914696"/>
            <a:ext cx="3581400" cy="2413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52" y="3300258"/>
            <a:ext cx="4269868" cy="30482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rot="10800000" flipV="1">
            <a:off x="2667000" y="304800"/>
            <a:ext cx="8382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C00000"/>
                </a:solidFill>
              </a:rPr>
              <a:t>Финансовая</a:t>
            </a:r>
            <a:r>
              <a:rPr sz="4400" spc="-40" dirty="0">
                <a:solidFill>
                  <a:srgbClr val="C00000"/>
                </a:solidFill>
              </a:rPr>
              <a:t> </a:t>
            </a:r>
            <a:r>
              <a:rPr sz="4400" spc="-15" dirty="0">
                <a:solidFill>
                  <a:srgbClr val="C00000"/>
                </a:solidFill>
              </a:rPr>
              <a:t>грамотность</a:t>
            </a:r>
            <a:endParaRPr sz="4400" dirty="0">
              <a:solidFill>
                <a:srgbClr val="C0000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5090" y="5338178"/>
            <a:ext cx="5493258" cy="8673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372" y="3254082"/>
            <a:ext cx="5455920" cy="34056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528809" y="6420103"/>
            <a:ext cx="2272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Spotlight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5,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113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1219201"/>
            <a:ext cx="9906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способность человека управлять своими доходами и расходами, принимать правильные решения по распределению денежных средств.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0892" y="626745"/>
            <a:ext cx="85699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</a:t>
            </a:r>
            <a:r>
              <a:rPr sz="44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85800" y="3048000"/>
            <a:ext cx="10818812" cy="3751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indent="0">
              <a:lnSpc>
                <a:spcPct val="100000"/>
              </a:lnSpc>
              <a:spcBef>
                <a:spcPts val="95"/>
              </a:spcBef>
              <a:buNone/>
              <a:tabLst>
                <a:tab pos="1477645" algn="l"/>
                <a:tab pos="3056890" algn="l"/>
                <a:tab pos="4934585" algn="l"/>
                <a:tab pos="7134225" algn="l"/>
                <a:tab pos="8557895" algn="l"/>
                <a:tab pos="8873490" algn="l"/>
              </a:tabLst>
            </a:pPr>
            <a:r>
              <a:rPr sz="2400" u="sng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u="sng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u="sng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400" u="sng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елить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sz="2400" u="sng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u="sng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400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ющи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u="sng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u="sng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u="sng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400" u="sng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ские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</a:t>
            </a:r>
            <a:r>
              <a:rPr sz="2400" u="sng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400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u="sng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u="sng" spc="-1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u="sng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u="sng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u="sng" spc="-8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u="sng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u="sng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u="sng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u="sng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u="sng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реализуется естественнонаучная</a:t>
            </a:r>
            <a:r>
              <a:rPr sz="2400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грамотность:</a:t>
            </a:r>
          </a:p>
          <a:p>
            <a:pPr marL="354965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  <a:tabLst>
                <a:tab pos="24257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здоровье;</a:t>
            </a:r>
          </a:p>
          <a:p>
            <a:pPr marL="354965">
              <a:lnSpc>
                <a:spcPct val="100000"/>
              </a:lnSpc>
              <a:spcBef>
                <a:spcPts val="1805"/>
              </a:spcBef>
              <a:buFont typeface="Wingdings" panose="05000000000000000000" pitchFamily="2" charset="2"/>
              <a:buChar char="ü"/>
              <a:tabLst>
                <a:tab pos="24257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ресурсы;</a:t>
            </a:r>
          </a:p>
          <a:p>
            <a:pPr marL="354965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  <a:tabLst>
                <a:tab pos="242570" algn="l"/>
              </a:tabLst>
            </a:pP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окружающая</a:t>
            </a:r>
            <a:r>
              <a:rPr sz="24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4965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  <a:tabLst>
                <a:tab pos="242570" algn="l"/>
              </a:tabLst>
            </a:pPr>
            <a:r>
              <a:rPr sz="24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</a:t>
            </a:r>
            <a:r>
              <a:rPr sz="24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проблемы;</a:t>
            </a:r>
          </a:p>
          <a:p>
            <a:pPr marL="354965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  <a:tabLst>
                <a:tab pos="242570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1323340"/>
            <a:ext cx="99060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естественнонаучной грамотности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изучении проблем экологии в 7 классе, такой вопрос как: «Какова численность слонов в Индии и почему?» Учит учащихся научно объяснять явления, интерпретировать научные данные и использовать научные доказательства для получения выводов. [6]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914400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Глобальные компетенции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8 классе ученики осваивают на практике приемы и подходы для первого шага в общении.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2590800"/>
            <a:ext cx="6172200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умелой организации и благоприятной атмосфере урока это задание требует от учеников вербализации элементарного личностного самоанализа и постановки задач саморазвития. При непонимании смысла и важности этой работы не исключена подмена её простым пересказом текста. А тогда - вне деятельности и личностной составляющей - эта работа нацелена на достижение исключительно предметных результатов (изложение содержания прочитанного) и не имеет ничего общего с работой на развитие личности.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800100"/>
            <a:ext cx="52578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981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5000" y="914401"/>
            <a:ext cx="7239000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на иностранном языке является одним из самых необходимых видов речевой деятельности для большинства людей. Не все из нас имеют возможность общаться с носителями языка (хотя в век высоких технологий это тоже не такая уж большая проблема), но читать могут все.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почему обучение чтению выступает в качестве целевой доминанты. Читающий человек способен мыслить проблемно, схватывать целое и выявлять противоречивые взаимосвязи явлений, адекватно оценивать ситуацию и находить верные решения. Чтение формирует качества социально ценного человека.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53509"/>
            <a:ext cx="12192000" cy="2404745"/>
          </a:xfrm>
          <a:custGeom>
            <a:avLst/>
            <a:gdLst/>
            <a:ahLst/>
            <a:cxnLst/>
            <a:rect l="l" t="t" r="r" b="b"/>
            <a:pathLst>
              <a:path w="12192000" h="2404745">
                <a:moveTo>
                  <a:pt x="0" y="2404490"/>
                </a:moveTo>
                <a:lnTo>
                  <a:pt x="12192000" y="2404490"/>
                </a:lnTo>
                <a:lnTo>
                  <a:pt x="12192000" y="0"/>
                </a:lnTo>
                <a:lnTo>
                  <a:pt x="0" y="0"/>
                </a:lnTo>
                <a:lnTo>
                  <a:pt x="0" y="2404490"/>
                </a:lnTo>
                <a:close/>
              </a:path>
            </a:pathLst>
          </a:custGeom>
          <a:solidFill>
            <a:srgbClr val="FF0000">
              <a:alpha val="8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4535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8217" y="4989982"/>
            <a:ext cx="56584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Спасибо</a:t>
            </a:r>
            <a:r>
              <a:rPr sz="48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за</a:t>
            </a:r>
            <a:r>
              <a:rPr sz="4800" b="0" spc="-11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внимание!</a:t>
            </a:r>
            <a:endParaRPr sz="4800">
              <a:latin typeface="Calibri Light"/>
              <a:cs typeface="Calibri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4450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1" y="624110"/>
            <a:ext cx="10742612" cy="132087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127760" marR="5080" indent="-1115695">
              <a:lnSpc>
                <a:spcPts val="4750"/>
              </a:lnSpc>
              <a:spcBef>
                <a:spcPts val="700"/>
              </a:spcBef>
            </a:pP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sz="4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sz="4400" b="1" spc="-10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sz="4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0" y="1718208"/>
            <a:ext cx="8229600" cy="366638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endParaRPr lang="ru-RU" sz="2800" spc="-15" dirty="0" smtClean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5" dirty="0" err="1" smtClean="0">
                <a:latin typeface="Times New Roman"/>
                <a:cs typeface="Times New Roman"/>
              </a:rPr>
              <a:t>Математическая</a:t>
            </a:r>
            <a:r>
              <a:rPr sz="2800" b="1" spc="20" dirty="0" smtClean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грамотность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Естественнонаучная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грамотность</a:t>
            </a: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Читательская</a:t>
            </a:r>
            <a:r>
              <a:rPr sz="2800" b="1" dirty="0">
                <a:latin typeface="Times New Roman"/>
                <a:cs typeface="Times New Roman"/>
              </a:rPr>
              <a:t> грамотность</a:t>
            </a: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Финансовая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грамотность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Глобальные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компетенции</a:t>
            </a:r>
            <a:endParaRPr sz="2800" b="1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Креативное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мышление</a:t>
            </a:r>
            <a:endParaRPr sz="2800" b="1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39082"/>
            <a:ext cx="3665873" cy="27554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762000"/>
            <a:ext cx="8686800" cy="303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   новейшей   методологии,  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функциональную   грамотность можно представить в виде следующих уровней: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    Поиск необходимой информации в тексте по простому критерию,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    Поиск необходимой информации в тексте по множественному критерию,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    Противоречивая информация и работа с ней и отрывками,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    Скрытая       информация      и       контекст       –       установление последовательности отрывков текста,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    Свободный пересказ текста, в том числе с выводами и гипотезами относительно скрытых смыслов и подтекстов.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3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8274" y="457200"/>
            <a:ext cx="10961726" cy="173573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75"/>
              </a:spcBef>
            </a:pPr>
            <a:r>
              <a:rPr sz="4000" b="1" spc="-35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4000" b="1" spc="-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40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</a:t>
            </a:r>
            <a:r>
              <a:rPr sz="40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sz="40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формированием </a:t>
            </a:r>
            <a:r>
              <a:rPr sz="4000" b="1" spc="-9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sz="40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sz="4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40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sz="4000" b="1" spc="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</a:t>
            </a:r>
            <a:r>
              <a:rPr sz="4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40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 </a:t>
            </a:r>
            <a:r>
              <a:rPr sz="40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</a:t>
            </a:r>
            <a:r>
              <a:rPr sz="4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8274" y="2306523"/>
            <a:ext cx="11121390" cy="14763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70"/>
              </a:spcBef>
            </a:pPr>
            <a:r>
              <a:rPr lang="ru-RU" sz="2800" spc="5" dirty="0" smtClean="0">
                <a:latin typeface="Times New Roman"/>
                <a:cs typeface="Times New Roman"/>
              </a:rPr>
              <a:t>          </a:t>
            </a:r>
            <a:r>
              <a:rPr sz="2800" spc="5" dirty="0" err="1" smtClean="0">
                <a:latin typeface="Times New Roman"/>
                <a:cs typeface="Times New Roman"/>
              </a:rPr>
              <a:t>Иностранные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языки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признаются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средством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общения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ценным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ресурсом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личности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для</a:t>
            </a:r>
            <a:r>
              <a:rPr sz="2800" dirty="0">
                <a:latin typeface="Times New Roman"/>
                <a:cs typeface="Times New Roman"/>
              </a:rPr>
              <a:t> самореализации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социальной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адаптации;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инструментом </a:t>
            </a:r>
            <a:r>
              <a:rPr sz="2800" b="1" spc="-5" dirty="0">
                <a:latin typeface="Times New Roman"/>
                <a:cs typeface="Times New Roman"/>
              </a:rPr>
              <a:t>развития </a:t>
            </a:r>
            <a:r>
              <a:rPr sz="2800" b="1" spc="-10" dirty="0">
                <a:latin typeface="Times New Roman"/>
                <a:cs typeface="Times New Roman"/>
              </a:rPr>
              <a:t>умений </a:t>
            </a:r>
            <a:r>
              <a:rPr sz="2800" b="1" spc="-15" dirty="0">
                <a:latin typeface="Times New Roman"/>
                <a:cs typeface="Times New Roman"/>
              </a:rPr>
              <a:t>поиска, обработки </a:t>
            </a:r>
            <a:r>
              <a:rPr sz="2800" b="1" spc="-5" dirty="0">
                <a:latin typeface="Times New Roman"/>
                <a:cs typeface="Times New Roman"/>
              </a:rPr>
              <a:t>и </a:t>
            </a:r>
            <a:r>
              <a:rPr sz="2800" b="1" spc="-15" dirty="0">
                <a:latin typeface="Times New Roman"/>
                <a:cs typeface="Times New Roman"/>
              </a:rPr>
              <a:t>использования </a:t>
            </a:r>
            <a:r>
              <a:rPr sz="2800" b="1" spc="-10" dirty="0">
                <a:latin typeface="Times New Roman"/>
                <a:cs typeface="Times New Roman"/>
              </a:rPr>
              <a:t> информации</a:t>
            </a:r>
            <a:r>
              <a:rPr sz="2800" b="1" spc="4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4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познавательных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целях,</a:t>
            </a:r>
            <a:r>
              <a:rPr sz="2800" spc="4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одним</a:t>
            </a:r>
            <a:r>
              <a:rPr sz="2800" b="1" spc="4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из</a:t>
            </a:r>
            <a:r>
              <a:rPr sz="2800" b="1" spc="4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средств</a:t>
            </a:r>
            <a:r>
              <a:rPr sz="2800" b="1" spc="4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воспитания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274" y="3672281"/>
            <a:ext cx="81889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6905" algn="l"/>
                <a:tab pos="4586605" algn="l"/>
                <a:tab pos="6689725" algn="l"/>
              </a:tabLst>
            </a:pPr>
            <a:r>
              <a:rPr sz="2800" b="1" spc="-60" dirty="0">
                <a:latin typeface="Times New Roman"/>
                <a:cs typeface="Times New Roman"/>
              </a:rPr>
              <a:t>к</a:t>
            </a:r>
            <a:r>
              <a:rPr sz="2800" b="1" spc="-110" dirty="0">
                <a:latin typeface="Times New Roman"/>
                <a:cs typeface="Times New Roman"/>
              </a:rPr>
              <a:t>а</a:t>
            </a:r>
            <a:r>
              <a:rPr sz="2800" b="1" spc="-5" dirty="0">
                <a:latin typeface="Times New Roman"/>
                <a:cs typeface="Times New Roman"/>
              </a:rPr>
              <a:t>ч</a:t>
            </a:r>
            <a:r>
              <a:rPr sz="2800" b="1" spc="10" dirty="0">
                <a:latin typeface="Times New Roman"/>
                <a:cs typeface="Times New Roman"/>
              </a:rPr>
              <a:t>е</a:t>
            </a:r>
            <a:r>
              <a:rPr sz="2800" b="1" spc="-5" dirty="0">
                <a:latin typeface="Times New Roman"/>
                <a:cs typeface="Times New Roman"/>
              </a:rPr>
              <a:t>с</a:t>
            </a:r>
            <a:r>
              <a:rPr sz="2800" b="1" spc="-20" dirty="0">
                <a:latin typeface="Times New Roman"/>
                <a:cs typeface="Times New Roman"/>
              </a:rPr>
              <a:t>т</a:t>
            </a: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гр</a:t>
            </a:r>
            <a:r>
              <a:rPr sz="2800" b="1" dirty="0">
                <a:latin typeface="Times New Roman"/>
                <a:cs typeface="Times New Roman"/>
              </a:rPr>
              <a:t>а</a:t>
            </a:r>
            <a:r>
              <a:rPr sz="2800" b="1" spc="-10" dirty="0">
                <a:latin typeface="Times New Roman"/>
                <a:cs typeface="Times New Roman"/>
              </a:rPr>
              <a:t>жданин</a:t>
            </a:r>
            <a:r>
              <a:rPr sz="2800" b="1" spc="-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spc="-85" dirty="0">
                <a:latin typeface="Times New Roman"/>
                <a:cs typeface="Times New Roman"/>
              </a:rPr>
              <a:t>а</a:t>
            </a: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ри</a:t>
            </a:r>
            <a:r>
              <a:rPr sz="2800" spc="-30" dirty="0">
                <a:latin typeface="Times New Roman"/>
                <a:cs typeface="Times New Roman"/>
              </a:rPr>
              <a:t>о</a:t>
            </a: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а;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р</a:t>
            </a:r>
            <a:r>
              <a:rPr sz="2800" b="1" dirty="0">
                <a:latin typeface="Times New Roman"/>
                <a:cs typeface="Times New Roman"/>
              </a:rPr>
              <a:t>а</a:t>
            </a:r>
            <a:r>
              <a:rPr sz="2800" b="1" spc="-5" dirty="0">
                <a:latin typeface="Times New Roman"/>
                <a:cs typeface="Times New Roman"/>
              </a:rPr>
              <a:t>звит</a:t>
            </a:r>
            <a:r>
              <a:rPr sz="2800" b="1" spc="-20" dirty="0">
                <a:latin typeface="Times New Roman"/>
                <a:cs typeface="Times New Roman"/>
              </a:rPr>
              <a:t>и</a:t>
            </a:r>
            <a:r>
              <a:rPr sz="2800" b="1" spc="-5" dirty="0">
                <a:latin typeface="Times New Roman"/>
                <a:cs typeface="Times New Roman"/>
              </a:rPr>
              <a:t>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82582" y="3672281"/>
            <a:ext cx="2606040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255" algn="r">
              <a:lnSpc>
                <a:spcPts val="3025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национального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ts val="3025"/>
              </a:lnSpc>
              <a:tabLst>
                <a:tab pos="131635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между	</a:t>
            </a:r>
            <a:r>
              <a:rPr sz="2800" b="1" spc="-35" dirty="0">
                <a:latin typeface="Times New Roman"/>
                <a:cs typeface="Times New Roman"/>
              </a:rPr>
              <a:t>людьми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274" y="4013961"/>
            <a:ext cx="8237855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65"/>
              </a:spcBef>
              <a:tabLst>
                <a:tab pos="2498090" algn="l"/>
                <a:tab pos="4694555" algn="l"/>
                <a:tab pos="5199380" algn="l"/>
              </a:tabLst>
            </a:pPr>
            <a:r>
              <a:rPr sz="2800" spc="20" dirty="0">
                <a:latin typeface="Times New Roman"/>
                <a:cs typeface="Times New Roman"/>
              </a:rPr>
              <a:t>с</a:t>
            </a:r>
            <a:r>
              <a:rPr sz="2800" spc="-5" dirty="0">
                <a:latin typeface="Times New Roman"/>
                <a:cs typeface="Times New Roman"/>
              </a:rPr>
              <a:t>а</a:t>
            </a:r>
            <a:r>
              <a:rPr sz="2800" spc="-20" dirty="0">
                <a:latin typeface="Times New Roman"/>
                <a:cs typeface="Times New Roman"/>
              </a:rPr>
              <a:t>м</a:t>
            </a:r>
            <a:r>
              <a:rPr sz="2800" spc="7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сознания,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с</a:t>
            </a:r>
            <a:r>
              <a:rPr sz="2800" b="1" spc="25" dirty="0">
                <a:latin typeface="Times New Roman"/>
                <a:cs typeface="Times New Roman"/>
              </a:rPr>
              <a:t>т</a:t>
            </a:r>
            <a:r>
              <a:rPr sz="2800" b="1" spc="5" dirty="0">
                <a:latin typeface="Times New Roman"/>
                <a:cs typeface="Times New Roman"/>
              </a:rPr>
              <a:t>р</a:t>
            </a:r>
            <a:r>
              <a:rPr sz="2800" b="1" spc="-5" dirty="0">
                <a:latin typeface="Times New Roman"/>
                <a:cs typeface="Times New Roman"/>
              </a:rPr>
              <a:t>емления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к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вз</a:t>
            </a:r>
            <a:r>
              <a:rPr sz="2800" b="1" dirty="0">
                <a:latin typeface="Times New Roman"/>
                <a:cs typeface="Times New Roman"/>
              </a:rPr>
              <a:t>аи</a:t>
            </a:r>
            <a:r>
              <a:rPr sz="2800" b="1" spc="-40" dirty="0">
                <a:latin typeface="Times New Roman"/>
                <a:cs typeface="Times New Roman"/>
              </a:rPr>
              <a:t>м</a:t>
            </a:r>
            <a:r>
              <a:rPr sz="2800" b="1" spc="-5" dirty="0">
                <a:latin typeface="Times New Roman"/>
                <a:cs typeface="Times New Roman"/>
              </a:rPr>
              <a:t>оп</a:t>
            </a:r>
            <a:r>
              <a:rPr sz="2800" b="1" dirty="0">
                <a:latin typeface="Times New Roman"/>
                <a:cs typeface="Times New Roman"/>
              </a:rPr>
              <a:t>о</a:t>
            </a:r>
            <a:r>
              <a:rPr sz="2800" b="1" spc="-10" dirty="0">
                <a:latin typeface="Times New Roman"/>
                <a:cs typeface="Times New Roman"/>
              </a:rPr>
              <a:t>ниманию  </a:t>
            </a:r>
            <a:r>
              <a:rPr sz="2800" b="1" spc="-5" dirty="0">
                <a:latin typeface="Times New Roman"/>
                <a:cs typeface="Times New Roman"/>
              </a:rPr>
              <a:t>разных</a:t>
            </a:r>
            <a:r>
              <a:rPr sz="2800" b="1" dirty="0">
                <a:latin typeface="Times New Roman"/>
                <a:cs typeface="Times New Roman"/>
              </a:rPr>
              <a:t> стран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8274" y="5809589"/>
            <a:ext cx="10240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Примерная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рабочая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программа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основного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общего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образования.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Английский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язык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(для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5-9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классов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общеобразовательных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учреждений)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 rot="10800000" flipV="1">
            <a:off x="1219200" y="3581400"/>
            <a:ext cx="10622045" cy="225984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20" dirty="0">
                <a:latin typeface="Times New Roman"/>
                <a:cs typeface="Times New Roman"/>
              </a:rPr>
              <a:t>Как </a:t>
            </a:r>
            <a:r>
              <a:rPr sz="2800" b="1" spc="-15" dirty="0">
                <a:latin typeface="Times New Roman"/>
                <a:cs typeface="Times New Roman"/>
              </a:rPr>
              <a:t>организовать работу </a:t>
            </a:r>
            <a:r>
              <a:rPr sz="2800" b="1" spc="-5" dirty="0">
                <a:latin typeface="Times New Roman"/>
                <a:cs typeface="Times New Roman"/>
              </a:rPr>
              <a:t>на </a:t>
            </a:r>
            <a:r>
              <a:rPr sz="2800" b="1" spc="-15" dirty="0">
                <a:latin typeface="Times New Roman"/>
                <a:cs typeface="Times New Roman"/>
              </a:rPr>
              <a:t>уроке </a:t>
            </a:r>
            <a:r>
              <a:rPr sz="2800" b="1" spc="-40" dirty="0">
                <a:latin typeface="Times New Roman"/>
                <a:cs typeface="Times New Roman"/>
              </a:rPr>
              <a:t>английского </a:t>
            </a:r>
            <a:r>
              <a:rPr sz="2800" b="1" spc="-15" dirty="0">
                <a:latin typeface="Times New Roman"/>
                <a:cs typeface="Times New Roman"/>
              </a:rPr>
              <a:t>языка, </a:t>
            </a:r>
            <a:r>
              <a:rPr sz="2800" b="1" spc="-10" dirty="0">
                <a:latin typeface="Times New Roman"/>
                <a:cs typeface="Times New Roman"/>
              </a:rPr>
              <a:t>чтобы </a:t>
            </a:r>
            <a:r>
              <a:rPr sz="2800" b="1" spc="-5" dirty="0">
                <a:latin typeface="Times New Roman"/>
                <a:cs typeface="Times New Roman"/>
              </a:rPr>
              <a:t>в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процессе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обучения</a:t>
            </a:r>
            <a:r>
              <a:rPr sz="2800" b="1" spc="6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была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сформирована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функциональная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грамотность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у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учащихся?</a:t>
            </a:r>
            <a:endParaRPr sz="2800" b="1" dirty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30" dirty="0">
                <a:latin typeface="Times New Roman"/>
                <a:cs typeface="Times New Roman"/>
              </a:rPr>
              <a:t>Поможет</a:t>
            </a:r>
            <a:r>
              <a:rPr sz="2800" b="1" spc="-5" dirty="0">
                <a:latin typeface="Times New Roman"/>
                <a:cs typeface="Times New Roman"/>
              </a:rPr>
              <a:t> ли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УМК?</a:t>
            </a:r>
            <a:endParaRPr sz="2800" b="1" dirty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Какие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дополнительные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ресурсы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использовать?</a:t>
            </a:r>
            <a:endParaRPr sz="2800" b="1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23" y="152400"/>
            <a:ext cx="5638681" cy="32504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715565"/>
            <a:ext cx="9829800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формирования осознанного обучения я применяю в своей работе несколько методов: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(«Виноградная гроздь»),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(«Словесная паутина»), 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Know-Want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 («Знаю-Хочу узнать-Узнал»).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 методы, кроме всего прочего, помогают вычленять частное из общего, таким образом, текст подвергается критическому анализу, ребенок учится работать «изнутри» текста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А рамках метода 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 ученики в нескольких словах (согласно классическому образцу – в пяти словах) описывают текст, самое важное, что им удалось из него узнать. Метод «Виноградная гроздь» позволяет систематизировать различные понятия, которые есть в тексте, в группы-кластеры. Причем, в центре каждого кластера находится ключевое слово. В рамках метода «Словесная паутина» ученики пишут небольшие эссе по мотивам прочитанного текста.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316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1912</Words>
  <Application>Microsoft Office PowerPoint</Application>
  <PresentationFormat>Широкоэкранный</PresentationFormat>
  <Paragraphs>257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4" baseType="lpstr">
      <vt:lpstr>Arial</vt:lpstr>
      <vt:lpstr>Arial MT</vt:lpstr>
      <vt:lpstr>Calibri</vt:lpstr>
      <vt:lpstr>Calibri Light</vt:lpstr>
      <vt:lpstr>Century Gothic</vt:lpstr>
      <vt:lpstr>Symbol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Функциональная грамотность -</vt:lpstr>
      <vt:lpstr>Основные направления формирования  функциональной грамотности</vt:lpstr>
      <vt:lpstr>Презентация PowerPoint</vt:lpstr>
      <vt:lpstr>Можно ли работать над формированием  функциональной грамотности по всем  направлениям на уроке английского  языка?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заданий для формирования  функциональной грамотности</vt:lpstr>
      <vt:lpstr>Warming-up activities</vt:lpstr>
      <vt:lpstr>Презентация PowerPoint</vt:lpstr>
      <vt:lpstr>Читательская грамотность</vt:lpstr>
      <vt:lpstr>Презентация PowerPoint</vt:lpstr>
      <vt:lpstr>Презентация PowerPoint</vt:lpstr>
      <vt:lpstr>Читательская грамотность</vt:lpstr>
      <vt:lpstr>Презентация PowerPoint</vt:lpstr>
      <vt:lpstr>Bloom’s Taxonomy</vt:lpstr>
      <vt:lpstr>Презентация PowerPoint</vt:lpstr>
      <vt:lpstr>Читательская грамотность</vt:lpstr>
      <vt:lpstr>Читательская грамотность</vt:lpstr>
      <vt:lpstr>Презентация PowerPoint</vt:lpstr>
      <vt:lpstr>Презентация PowerPoint</vt:lpstr>
      <vt:lpstr>Креативное мышление</vt:lpstr>
      <vt:lpstr>Глобальные компетенции (PISA)</vt:lpstr>
      <vt:lpstr>Организация парной/групповой работы</vt:lpstr>
      <vt:lpstr>Презентация PowerPoint</vt:lpstr>
      <vt:lpstr>Парная и групповая работа</vt:lpstr>
      <vt:lpstr>Математическая грамотность</vt:lpstr>
      <vt:lpstr>Финансовая грамотность</vt:lpstr>
      <vt:lpstr>Естественнонаучная грамотность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английского языка на основе УМК «Spotlight»</dc:title>
  <dc:creator>Юлия</dc:creator>
  <cp:lastModifiedBy>User</cp:lastModifiedBy>
  <cp:revision>50</cp:revision>
  <dcterms:created xsi:type="dcterms:W3CDTF">2023-01-02T18:31:04Z</dcterms:created>
  <dcterms:modified xsi:type="dcterms:W3CDTF">2023-01-22T21:16:03Z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2023-01-02T00:00:00Z</vt:filetime>
  </property>
</Properties>
</file>