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0"/>
  </p:notesMasterIdLst>
  <p:sldIdLst>
    <p:sldId id="268" r:id="rId3"/>
    <p:sldId id="258" r:id="rId4"/>
    <p:sldId id="260" r:id="rId5"/>
    <p:sldId id="261" r:id="rId6"/>
    <p:sldId id="262" r:id="rId7"/>
    <p:sldId id="270" r:id="rId8"/>
    <p:sldId id="271" r:id="rId9"/>
    <p:sldId id="264" r:id="rId10"/>
    <p:sldId id="265" r:id="rId11"/>
    <p:sldId id="266" r:id="rId12"/>
    <p:sldId id="267" r:id="rId13"/>
    <p:sldId id="269" r:id="rId14"/>
    <p:sldId id="275" r:id="rId15"/>
    <p:sldId id="278" r:id="rId16"/>
    <p:sldId id="279" r:id="rId17"/>
    <p:sldId id="28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6602"/>
    <a:srgbClr val="993300"/>
    <a:srgbClr val="F2D276"/>
    <a:srgbClr val="8DE179"/>
    <a:srgbClr val="66FF33"/>
    <a:srgbClr val="86D9E2"/>
    <a:srgbClr val="CC9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6" autoAdjust="0"/>
  </p:normalViewPr>
  <p:slideViewPr>
    <p:cSldViewPr>
      <p:cViewPr>
        <p:scale>
          <a:sx n="76" d="100"/>
          <a:sy n="76" d="100"/>
        </p:scale>
        <p:origin x="-336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780747-751C-4C17-9A88-84CAA08702CA}" type="doc">
      <dgm:prSet loTypeId="urn:microsoft.com/office/officeart/2005/8/layout/vList5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D3F11E1-AEDA-4C7E-A143-DA93B8B31735}">
      <dgm:prSet phldrT="[Текст]"/>
      <dgm:spPr/>
      <dgm:t>
        <a:bodyPr/>
        <a:lstStyle/>
        <a:p>
          <a:r>
            <a:rPr lang="ru-RU" dirty="0" smtClean="0"/>
            <a:t>Вспомним </a:t>
          </a:r>
          <a:endParaRPr lang="ru-RU" dirty="0"/>
        </a:p>
      </dgm:t>
    </dgm:pt>
    <dgm:pt modelId="{CC147BD4-D296-45BF-92BC-16018A95BEC3}" type="parTrans" cxnId="{F5B25678-3E30-4ACB-94E7-418A2CBD180C}">
      <dgm:prSet/>
      <dgm:spPr/>
      <dgm:t>
        <a:bodyPr/>
        <a:lstStyle/>
        <a:p>
          <a:endParaRPr lang="ru-RU"/>
        </a:p>
      </dgm:t>
    </dgm:pt>
    <dgm:pt modelId="{A88A9DA7-D0CA-413D-812A-ECB7CC6B46EB}" type="sibTrans" cxnId="{F5B25678-3E30-4ACB-94E7-418A2CBD180C}">
      <dgm:prSet/>
      <dgm:spPr/>
      <dgm:t>
        <a:bodyPr/>
        <a:lstStyle/>
        <a:p>
          <a:endParaRPr lang="ru-RU"/>
        </a:p>
      </dgm:t>
    </dgm:pt>
    <dgm:pt modelId="{46EF4C1E-BE12-4851-979B-FE32D8DDBDCE}">
      <dgm:prSet phldrT="[Текст]"/>
      <dgm:spPr/>
      <dgm:t>
        <a:bodyPr/>
        <a:lstStyle/>
        <a:p>
          <a:r>
            <a:rPr lang="ru-RU" dirty="0" smtClean="0"/>
            <a:t>свойства  параллельных прямых</a:t>
          </a:r>
          <a:endParaRPr lang="ru-RU" dirty="0"/>
        </a:p>
      </dgm:t>
    </dgm:pt>
    <dgm:pt modelId="{B2BB24CA-EBA1-441A-8D23-4E28F5BC03AE}" type="parTrans" cxnId="{00ECA57D-9A69-4DC9-AAC7-04E93AC1FBF0}">
      <dgm:prSet/>
      <dgm:spPr/>
      <dgm:t>
        <a:bodyPr/>
        <a:lstStyle/>
        <a:p>
          <a:endParaRPr lang="ru-RU"/>
        </a:p>
      </dgm:t>
    </dgm:pt>
    <dgm:pt modelId="{DA355794-4F38-46A5-9F58-7DEE65AC58F1}" type="sibTrans" cxnId="{00ECA57D-9A69-4DC9-AAC7-04E93AC1FBF0}">
      <dgm:prSet/>
      <dgm:spPr/>
      <dgm:t>
        <a:bodyPr/>
        <a:lstStyle/>
        <a:p>
          <a:endParaRPr lang="ru-RU"/>
        </a:p>
      </dgm:t>
    </dgm:pt>
    <dgm:pt modelId="{E6DDEA88-F8AE-4F25-801B-4283E1B48675}">
      <dgm:prSet phldrT="[Текст]"/>
      <dgm:spPr/>
      <dgm:t>
        <a:bodyPr/>
        <a:lstStyle/>
        <a:p>
          <a:r>
            <a:rPr lang="ru-RU" dirty="0" smtClean="0"/>
            <a:t>признаки равенства треугольников</a:t>
          </a:r>
          <a:endParaRPr lang="ru-RU" dirty="0"/>
        </a:p>
      </dgm:t>
    </dgm:pt>
    <dgm:pt modelId="{0FA6E4C6-2227-4E3B-8AC5-41398A997E78}" type="parTrans" cxnId="{66BE7CDA-10EE-4ECD-B1F4-9FA91BDCFD55}">
      <dgm:prSet/>
      <dgm:spPr/>
      <dgm:t>
        <a:bodyPr/>
        <a:lstStyle/>
        <a:p>
          <a:endParaRPr lang="ru-RU"/>
        </a:p>
      </dgm:t>
    </dgm:pt>
    <dgm:pt modelId="{0273BB23-084A-47F3-96C6-51DB0FAD2709}" type="sibTrans" cxnId="{66BE7CDA-10EE-4ECD-B1F4-9FA91BDCFD55}">
      <dgm:prSet/>
      <dgm:spPr/>
      <dgm:t>
        <a:bodyPr/>
        <a:lstStyle/>
        <a:p>
          <a:endParaRPr lang="ru-RU"/>
        </a:p>
      </dgm:t>
    </dgm:pt>
    <dgm:pt modelId="{E57BBAD0-395F-4A3E-AE89-04A171845E0B}">
      <dgm:prSet phldrT="[Текст]"/>
      <dgm:spPr/>
      <dgm:t>
        <a:bodyPr/>
        <a:lstStyle/>
        <a:p>
          <a:r>
            <a:rPr lang="ru-RU" smtClean="0"/>
            <a:t>Узнаем</a:t>
          </a:r>
          <a:endParaRPr lang="ru-RU" dirty="0"/>
        </a:p>
      </dgm:t>
    </dgm:pt>
    <dgm:pt modelId="{CBFF68BE-899E-4900-8BE2-AA9EAF1FDAF4}" type="parTrans" cxnId="{4B5D5FAC-A7EF-476D-B4DF-3363A6EC6A76}">
      <dgm:prSet/>
      <dgm:spPr/>
      <dgm:t>
        <a:bodyPr/>
        <a:lstStyle/>
        <a:p>
          <a:endParaRPr lang="ru-RU"/>
        </a:p>
      </dgm:t>
    </dgm:pt>
    <dgm:pt modelId="{11776D56-5DD2-4BFE-8D4D-0874CB79F453}" type="sibTrans" cxnId="{4B5D5FAC-A7EF-476D-B4DF-3363A6EC6A76}">
      <dgm:prSet/>
      <dgm:spPr/>
      <dgm:t>
        <a:bodyPr/>
        <a:lstStyle/>
        <a:p>
          <a:endParaRPr lang="ru-RU"/>
        </a:p>
      </dgm:t>
    </dgm:pt>
    <dgm:pt modelId="{56FF01FD-D4F3-4D42-B739-34789BF89695}">
      <dgm:prSet phldrT="[Текст]"/>
      <dgm:spPr/>
      <dgm:t>
        <a:bodyPr/>
        <a:lstStyle/>
        <a:p>
          <a:r>
            <a:rPr lang="ru-RU" dirty="0" smtClean="0"/>
            <a:t>определение параллелограмма</a:t>
          </a:r>
          <a:endParaRPr lang="ru-RU" dirty="0"/>
        </a:p>
      </dgm:t>
    </dgm:pt>
    <dgm:pt modelId="{4F38CDDD-974A-4E0A-A439-D39CBA9B93C9}" type="parTrans" cxnId="{2EB3691A-20F8-4630-97D4-05A2193A28F0}">
      <dgm:prSet/>
      <dgm:spPr/>
      <dgm:t>
        <a:bodyPr/>
        <a:lstStyle/>
        <a:p>
          <a:endParaRPr lang="ru-RU"/>
        </a:p>
      </dgm:t>
    </dgm:pt>
    <dgm:pt modelId="{C6DEB676-449D-4E65-B2F4-C8DDBE6C592B}" type="sibTrans" cxnId="{2EB3691A-20F8-4630-97D4-05A2193A28F0}">
      <dgm:prSet/>
      <dgm:spPr/>
      <dgm:t>
        <a:bodyPr/>
        <a:lstStyle/>
        <a:p>
          <a:endParaRPr lang="ru-RU"/>
        </a:p>
      </dgm:t>
    </dgm:pt>
    <dgm:pt modelId="{ADF9E736-1555-4AD0-A218-7A03AF121CD3}">
      <dgm:prSet phldrT="[Текст]"/>
      <dgm:spPr/>
      <dgm:t>
        <a:bodyPr/>
        <a:lstStyle/>
        <a:p>
          <a:r>
            <a:rPr lang="ru-RU" dirty="0" smtClean="0"/>
            <a:t>Научимся</a:t>
          </a:r>
          <a:endParaRPr lang="ru-RU" dirty="0"/>
        </a:p>
      </dgm:t>
    </dgm:pt>
    <dgm:pt modelId="{7E9A2E60-40FB-4CC3-A0B8-F24908D0DE0B}" type="parTrans" cxnId="{92FD0AB6-E361-4EE6-ABAC-3B6CA847A90C}">
      <dgm:prSet/>
      <dgm:spPr/>
      <dgm:t>
        <a:bodyPr/>
        <a:lstStyle/>
        <a:p>
          <a:endParaRPr lang="ru-RU"/>
        </a:p>
      </dgm:t>
    </dgm:pt>
    <dgm:pt modelId="{349EFD2F-BBB7-487B-8E2A-F42A11610CDE}" type="sibTrans" cxnId="{92FD0AB6-E361-4EE6-ABAC-3B6CA847A90C}">
      <dgm:prSet/>
      <dgm:spPr/>
      <dgm:t>
        <a:bodyPr/>
        <a:lstStyle/>
        <a:p>
          <a:endParaRPr lang="ru-RU"/>
        </a:p>
      </dgm:t>
    </dgm:pt>
    <dgm:pt modelId="{4516F057-CFBA-4814-B847-94E4553C9EF7}">
      <dgm:prSet phldrT="[Текст]"/>
      <dgm:spPr/>
      <dgm:t>
        <a:bodyPr/>
        <a:lstStyle/>
        <a:p>
          <a:r>
            <a:rPr lang="ru-RU" dirty="0" smtClean="0"/>
            <a:t>свойства параллелограмма </a:t>
          </a:r>
          <a:endParaRPr lang="ru-RU" dirty="0"/>
        </a:p>
      </dgm:t>
    </dgm:pt>
    <dgm:pt modelId="{98AAA58B-4DD3-46B3-BEE1-2D170B85BCFC}" type="parTrans" cxnId="{2DCDA719-27B8-4EBE-A94E-9384D545F18D}">
      <dgm:prSet/>
      <dgm:spPr/>
      <dgm:t>
        <a:bodyPr/>
        <a:lstStyle/>
        <a:p>
          <a:endParaRPr lang="ru-RU"/>
        </a:p>
      </dgm:t>
    </dgm:pt>
    <dgm:pt modelId="{9518162A-1049-414A-8FBE-F2C0290046D9}" type="sibTrans" cxnId="{2DCDA719-27B8-4EBE-A94E-9384D545F18D}">
      <dgm:prSet/>
      <dgm:spPr/>
      <dgm:t>
        <a:bodyPr/>
        <a:lstStyle/>
        <a:p>
          <a:endParaRPr lang="ru-RU"/>
        </a:p>
      </dgm:t>
    </dgm:pt>
    <dgm:pt modelId="{1FE89BBD-A08D-47B4-883C-9E0E63883B02}">
      <dgm:prSet custT="1"/>
      <dgm:spPr/>
      <dgm:t>
        <a:bodyPr/>
        <a:lstStyle/>
        <a:p>
          <a:r>
            <a:rPr lang="ru-RU" sz="2100" baseline="0" smtClean="0"/>
            <a:t>чертить параллелограмм</a:t>
          </a:r>
          <a:endParaRPr lang="ru-RU" sz="2100" baseline="0" dirty="0"/>
        </a:p>
      </dgm:t>
    </dgm:pt>
    <dgm:pt modelId="{264838EB-B8B9-4DB4-B23F-F4093C8A925A}" type="parTrans" cxnId="{2B5D9D94-9779-491A-BB20-38D74F5113C8}">
      <dgm:prSet/>
      <dgm:spPr/>
      <dgm:t>
        <a:bodyPr/>
        <a:lstStyle/>
        <a:p>
          <a:endParaRPr lang="ru-RU"/>
        </a:p>
      </dgm:t>
    </dgm:pt>
    <dgm:pt modelId="{1237B383-5D5B-44DF-97CB-0194618988AF}" type="sibTrans" cxnId="{2B5D9D94-9779-491A-BB20-38D74F5113C8}">
      <dgm:prSet/>
      <dgm:spPr/>
      <dgm:t>
        <a:bodyPr/>
        <a:lstStyle/>
        <a:p>
          <a:endParaRPr lang="ru-RU"/>
        </a:p>
      </dgm:t>
    </dgm:pt>
    <dgm:pt modelId="{682E38BB-6576-4D59-AEB4-FD268EB79D6E}">
      <dgm:prSet custT="1"/>
      <dgm:spPr/>
      <dgm:t>
        <a:bodyPr/>
        <a:lstStyle/>
        <a:p>
          <a:r>
            <a:rPr lang="ru-RU" sz="2150" baseline="0" smtClean="0"/>
            <a:t>применять свойства параллелограмма при </a:t>
          </a:r>
          <a:r>
            <a:rPr lang="ru-RU" sz="2100" baseline="0" smtClean="0"/>
            <a:t>решении задач</a:t>
          </a:r>
          <a:endParaRPr lang="ru-RU" sz="2100" baseline="0" dirty="0"/>
        </a:p>
      </dgm:t>
    </dgm:pt>
    <dgm:pt modelId="{E387387E-8553-4DC6-99C6-5B6106617D2C}" type="parTrans" cxnId="{BFCF1D9B-1C09-42BA-AD14-7F50A4BE6DD4}">
      <dgm:prSet/>
      <dgm:spPr/>
      <dgm:t>
        <a:bodyPr/>
        <a:lstStyle/>
        <a:p>
          <a:endParaRPr lang="ru-RU"/>
        </a:p>
      </dgm:t>
    </dgm:pt>
    <dgm:pt modelId="{0EFB9067-9C07-4D2B-9437-4A21AFF03B22}" type="sibTrans" cxnId="{BFCF1D9B-1C09-42BA-AD14-7F50A4BE6DD4}">
      <dgm:prSet/>
      <dgm:spPr/>
      <dgm:t>
        <a:bodyPr/>
        <a:lstStyle/>
        <a:p>
          <a:endParaRPr lang="ru-RU"/>
        </a:p>
      </dgm:t>
    </dgm:pt>
    <dgm:pt modelId="{A84D509F-A6D4-4552-8F3A-D6324483E65E}" type="pres">
      <dgm:prSet presAssocID="{18780747-751C-4C17-9A88-84CAA08702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BE9F16-FB74-47F1-8A90-74F86ABB9A59}" type="pres">
      <dgm:prSet presAssocID="{8D3F11E1-AEDA-4C7E-A143-DA93B8B31735}" presName="linNode" presStyleCnt="0"/>
      <dgm:spPr/>
      <dgm:t>
        <a:bodyPr/>
        <a:lstStyle/>
        <a:p>
          <a:endParaRPr lang="ru-RU"/>
        </a:p>
      </dgm:t>
    </dgm:pt>
    <dgm:pt modelId="{3EE78FF3-9B04-46CA-9840-AEE95EE97AA3}" type="pres">
      <dgm:prSet presAssocID="{8D3F11E1-AEDA-4C7E-A143-DA93B8B3173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AAD85-687D-4BD5-83BB-9AB298D8D7D9}" type="pres">
      <dgm:prSet presAssocID="{8D3F11E1-AEDA-4C7E-A143-DA93B8B3173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0849BA-C3AE-4463-A162-FD23D4511E51}" type="pres">
      <dgm:prSet presAssocID="{A88A9DA7-D0CA-413D-812A-ECB7CC6B46EB}" presName="sp" presStyleCnt="0"/>
      <dgm:spPr/>
      <dgm:t>
        <a:bodyPr/>
        <a:lstStyle/>
        <a:p>
          <a:endParaRPr lang="ru-RU"/>
        </a:p>
      </dgm:t>
    </dgm:pt>
    <dgm:pt modelId="{49431B4C-2B09-4FE8-A562-3FA16B3F2E00}" type="pres">
      <dgm:prSet presAssocID="{E57BBAD0-395F-4A3E-AE89-04A171845E0B}" presName="linNode" presStyleCnt="0"/>
      <dgm:spPr/>
      <dgm:t>
        <a:bodyPr/>
        <a:lstStyle/>
        <a:p>
          <a:endParaRPr lang="ru-RU"/>
        </a:p>
      </dgm:t>
    </dgm:pt>
    <dgm:pt modelId="{4E939B1F-E8C0-4517-9D9D-B89816993BBF}" type="pres">
      <dgm:prSet presAssocID="{E57BBAD0-395F-4A3E-AE89-04A171845E0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A99AB-DB5B-4723-A2B6-6B1207C8ACA2}" type="pres">
      <dgm:prSet presAssocID="{E57BBAD0-395F-4A3E-AE89-04A171845E0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F926E-8D33-4854-9473-D331E7CC4093}" type="pres">
      <dgm:prSet presAssocID="{11776D56-5DD2-4BFE-8D4D-0874CB79F453}" presName="sp" presStyleCnt="0"/>
      <dgm:spPr/>
      <dgm:t>
        <a:bodyPr/>
        <a:lstStyle/>
        <a:p>
          <a:endParaRPr lang="ru-RU"/>
        </a:p>
      </dgm:t>
    </dgm:pt>
    <dgm:pt modelId="{4E70F524-BFB9-4132-B10E-74E3EAD1CD9A}" type="pres">
      <dgm:prSet presAssocID="{ADF9E736-1555-4AD0-A218-7A03AF121CD3}" presName="linNode" presStyleCnt="0"/>
      <dgm:spPr/>
      <dgm:t>
        <a:bodyPr/>
        <a:lstStyle/>
        <a:p>
          <a:endParaRPr lang="ru-RU"/>
        </a:p>
      </dgm:t>
    </dgm:pt>
    <dgm:pt modelId="{F20D67AA-9D7F-4ABE-B3C5-07F1645853A4}" type="pres">
      <dgm:prSet presAssocID="{ADF9E736-1555-4AD0-A218-7A03AF121CD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22FD14-912E-4064-ADAC-B0A29F569758}" type="pres">
      <dgm:prSet presAssocID="{ADF9E736-1555-4AD0-A218-7A03AF121CD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BE7CDA-10EE-4ECD-B1F4-9FA91BDCFD55}" srcId="{8D3F11E1-AEDA-4C7E-A143-DA93B8B31735}" destId="{E6DDEA88-F8AE-4F25-801B-4283E1B48675}" srcOrd="1" destOrd="0" parTransId="{0FA6E4C6-2227-4E3B-8AC5-41398A997E78}" sibTransId="{0273BB23-084A-47F3-96C6-51DB0FAD2709}"/>
    <dgm:cxn modelId="{DD737A04-EF96-490E-AFF1-B1DFE1FBB74E}" type="presOf" srcId="{18780747-751C-4C17-9A88-84CAA08702CA}" destId="{A84D509F-A6D4-4552-8F3A-D6324483E65E}" srcOrd="0" destOrd="0" presId="urn:microsoft.com/office/officeart/2005/8/layout/vList5"/>
    <dgm:cxn modelId="{9A7C6E64-D2F6-4BC8-B8AD-EC4C89C05CC3}" type="presOf" srcId="{1FE89BBD-A08D-47B4-883C-9E0E63883B02}" destId="{3C22FD14-912E-4064-ADAC-B0A29F569758}" srcOrd="0" destOrd="0" presId="urn:microsoft.com/office/officeart/2005/8/layout/vList5"/>
    <dgm:cxn modelId="{92FD0AB6-E361-4EE6-ABAC-3B6CA847A90C}" srcId="{18780747-751C-4C17-9A88-84CAA08702CA}" destId="{ADF9E736-1555-4AD0-A218-7A03AF121CD3}" srcOrd="2" destOrd="0" parTransId="{7E9A2E60-40FB-4CC3-A0B8-F24908D0DE0B}" sibTransId="{349EFD2F-BBB7-487B-8E2A-F42A11610CDE}"/>
    <dgm:cxn modelId="{00ECA57D-9A69-4DC9-AAC7-04E93AC1FBF0}" srcId="{8D3F11E1-AEDA-4C7E-A143-DA93B8B31735}" destId="{46EF4C1E-BE12-4851-979B-FE32D8DDBDCE}" srcOrd="0" destOrd="0" parTransId="{B2BB24CA-EBA1-441A-8D23-4E28F5BC03AE}" sibTransId="{DA355794-4F38-46A5-9F58-7DEE65AC58F1}"/>
    <dgm:cxn modelId="{7C273406-37EE-4293-B36B-37C7A80201F4}" type="presOf" srcId="{E57BBAD0-395F-4A3E-AE89-04A171845E0B}" destId="{4E939B1F-E8C0-4517-9D9D-B89816993BBF}" srcOrd="0" destOrd="0" presId="urn:microsoft.com/office/officeart/2005/8/layout/vList5"/>
    <dgm:cxn modelId="{4B5D5FAC-A7EF-476D-B4DF-3363A6EC6A76}" srcId="{18780747-751C-4C17-9A88-84CAA08702CA}" destId="{E57BBAD0-395F-4A3E-AE89-04A171845E0B}" srcOrd="1" destOrd="0" parTransId="{CBFF68BE-899E-4900-8BE2-AA9EAF1FDAF4}" sibTransId="{11776D56-5DD2-4BFE-8D4D-0874CB79F453}"/>
    <dgm:cxn modelId="{30B9E5CB-276B-4233-B364-B3158F9ED4E2}" type="presOf" srcId="{E6DDEA88-F8AE-4F25-801B-4283E1B48675}" destId="{659AAD85-687D-4BD5-83BB-9AB298D8D7D9}" srcOrd="0" destOrd="1" presId="urn:microsoft.com/office/officeart/2005/8/layout/vList5"/>
    <dgm:cxn modelId="{6C603AE4-DAF9-4DD7-84FE-672ED81BB79D}" type="presOf" srcId="{ADF9E736-1555-4AD0-A218-7A03AF121CD3}" destId="{F20D67AA-9D7F-4ABE-B3C5-07F1645853A4}" srcOrd="0" destOrd="0" presId="urn:microsoft.com/office/officeart/2005/8/layout/vList5"/>
    <dgm:cxn modelId="{2DCDA719-27B8-4EBE-A94E-9384D545F18D}" srcId="{E57BBAD0-395F-4A3E-AE89-04A171845E0B}" destId="{4516F057-CFBA-4814-B847-94E4553C9EF7}" srcOrd="1" destOrd="0" parTransId="{98AAA58B-4DD3-46B3-BEE1-2D170B85BCFC}" sibTransId="{9518162A-1049-414A-8FBE-F2C0290046D9}"/>
    <dgm:cxn modelId="{3B1721A8-349E-4C43-A16B-C154B1CAA785}" type="presOf" srcId="{682E38BB-6576-4D59-AEB4-FD268EB79D6E}" destId="{3C22FD14-912E-4064-ADAC-B0A29F569758}" srcOrd="0" destOrd="1" presId="urn:microsoft.com/office/officeart/2005/8/layout/vList5"/>
    <dgm:cxn modelId="{CBF52186-68EE-4B59-A867-74ED02DE11D0}" type="presOf" srcId="{4516F057-CFBA-4814-B847-94E4553C9EF7}" destId="{775A99AB-DB5B-4723-A2B6-6B1207C8ACA2}" srcOrd="0" destOrd="1" presId="urn:microsoft.com/office/officeart/2005/8/layout/vList5"/>
    <dgm:cxn modelId="{F5B25678-3E30-4ACB-94E7-418A2CBD180C}" srcId="{18780747-751C-4C17-9A88-84CAA08702CA}" destId="{8D3F11E1-AEDA-4C7E-A143-DA93B8B31735}" srcOrd="0" destOrd="0" parTransId="{CC147BD4-D296-45BF-92BC-16018A95BEC3}" sibTransId="{A88A9DA7-D0CA-413D-812A-ECB7CC6B46EB}"/>
    <dgm:cxn modelId="{EBA7CBBE-72F8-4072-82BA-B89E5A9F4EC7}" type="presOf" srcId="{56FF01FD-D4F3-4D42-B739-34789BF89695}" destId="{775A99AB-DB5B-4723-A2B6-6B1207C8ACA2}" srcOrd="0" destOrd="0" presId="urn:microsoft.com/office/officeart/2005/8/layout/vList5"/>
    <dgm:cxn modelId="{2B5D9D94-9779-491A-BB20-38D74F5113C8}" srcId="{ADF9E736-1555-4AD0-A218-7A03AF121CD3}" destId="{1FE89BBD-A08D-47B4-883C-9E0E63883B02}" srcOrd="0" destOrd="0" parTransId="{264838EB-B8B9-4DB4-B23F-F4093C8A925A}" sibTransId="{1237B383-5D5B-44DF-97CB-0194618988AF}"/>
    <dgm:cxn modelId="{2EB3691A-20F8-4630-97D4-05A2193A28F0}" srcId="{E57BBAD0-395F-4A3E-AE89-04A171845E0B}" destId="{56FF01FD-D4F3-4D42-B739-34789BF89695}" srcOrd="0" destOrd="0" parTransId="{4F38CDDD-974A-4E0A-A439-D39CBA9B93C9}" sibTransId="{C6DEB676-449D-4E65-B2F4-C8DDBE6C592B}"/>
    <dgm:cxn modelId="{DD6E4278-7334-41DF-A1AC-F47FB07CF8B8}" type="presOf" srcId="{8D3F11E1-AEDA-4C7E-A143-DA93B8B31735}" destId="{3EE78FF3-9B04-46CA-9840-AEE95EE97AA3}" srcOrd="0" destOrd="0" presId="urn:microsoft.com/office/officeart/2005/8/layout/vList5"/>
    <dgm:cxn modelId="{CB5B7E82-5844-45D3-88BD-09313A935EC7}" type="presOf" srcId="{46EF4C1E-BE12-4851-979B-FE32D8DDBDCE}" destId="{659AAD85-687D-4BD5-83BB-9AB298D8D7D9}" srcOrd="0" destOrd="0" presId="urn:microsoft.com/office/officeart/2005/8/layout/vList5"/>
    <dgm:cxn modelId="{BFCF1D9B-1C09-42BA-AD14-7F50A4BE6DD4}" srcId="{ADF9E736-1555-4AD0-A218-7A03AF121CD3}" destId="{682E38BB-6576-4D59-AEB4-FD268EB79D6E}" srcOrd="1" destOrd="0" parTransId="{E387387E-8553-4DC6-99C6-5B6106617D2C}" sibTransId="{0EFB9067-9C07-4D2B-9437-4A21AFF03B22}"/>
    <dgm:cxn modelId="{D43B3520-D81B-4ED5-B760-A98686A46867}" type="presParOf" srcId="{A84D509F-A6D4-4552-8F3A-D6324483E65E}" destId="{15BE9F16-FB74-47F1-8A90-74F86ABB9A59}" srcOrd="0" destOrd="0" presId="urn:microsoft.com/office/officeart/2005/8/layout/vList5"/>
    <dgm:cxn modelId="{6808444B-BA41-412D-8E75-6173A528C714}" type="presParOf" srcId="{15BE9F16-FB74-47F1-8A90-74F86ABB9A59}" destId="{3EE78FF3-9B04-46CA-9840-AEE95EE97AA3}" srcOrd="0" destOrd="0" presId="urn:microsoft.com/office/officeart/2005/8/layout/vList5"/>
    <dgm:cxn modelId="{CC2F6BD3-6826-4F5F-99FD-55B72FD3735C}" type="presParOf" srcId="{15BE9F16-FB74-47F1-8A90-74F86ABB9A59}" destId="{659AAD85-687D-4BD5-83BB-9AB298D8D7D9}" srcOrd="1" destOrd="0" presId="urn:microsoft.com/office/officeart/2005/8/layout/vList5"/>
    <dgm:cxn modelId="{D44ADE52-6C69-45EE-B22B-695667395B84}" type="presParOf" srcId="{A84D509F-A6D4-4552-8F3A-D6324483E65E}" destId="{C90849BA-C3AE-4463-A162-FD23D4511E51}" srcOrd="1" destOrd="0" presId="urn:microsoft.com/office/officeart/2005/8/layout/vList5"/>
    <dgm:cxn modelId="{13CCC0F5-2D2F-4DBB-A6FB-457EBF625375}" type="presParOf" srcId="{A84D509F-A6D4-4552-8F3A-D6324483E65E}" destId="{49431B4C-2B09-4FE8-A562-3FA16B3F2E00}" srcOrd="2" destOrd="0" presId="urn:microsoft.com/office/officeart/2005/8/layout/vList5"/>
    <dgm:cxn modelId="{E8F34983-9508-44E2-A58E-F4594E62CB5E}" type="presParOf" srcId="{49431B4C-2B09-4FE8-A562-3FA16B3F2E00}" destId="{4E939B1F-E8C0-4517-9D9D-B89816993BBF}" srcOrd="0" destOrd="0" presId="urn:microsoft.com/office/officeart/2005/8/layout/vList5"/>
    <dgm:cxn modelId="{EC900DA7-6AEB-4FBD-9E26-D2D00A92E669}" type="presParOf" srcId="{49431B4C-2B09-4FE8-A562-3FA16B3F2E00}" destId="{775A99AB-DB5B-4723-A2B6-6B1207C8ACA2}" srcOrd="1" destOrd="0" presId="urn:microsoft.com/office/officeart/2005/8/layout/vList5"/>
    <dgm:cxn modelId="{C63876FE-9BB2-4C55-8567-4DB539FEBD81}" type="presParOf" srcId="{A84D509F-A6D4-4552-8F3A-D6324483E65E}" destId="{0B2F926E-8D33-4854-9473-D331E7CC4093}" srcOrd="3" destOrd="0" presId="urn:microsoft.com/office/officeart/2005/8/layout/vList5"/>
    <dgm:cxn modelId="{2049F67F-AB93-4A3E-A6F3-976D2C55ABDE}" type="presParOf" srcId="{A84D509F-A6D4-4552-8F3A-D6324483E65E}" destId="{4E70F524-BFB9-4132-B10E-74E3EAD1CD9A}" srcOrd="4" destOrd="0" presId="urn:microsoft.com/office/officeart/2005/8/layout/vList5"/>
    <dgm:cxn modelId="{E007CFD5-3529-48B5-9075-19F9C959C272}" type="presParOf" srcId="{4E70F524-BFB9-4132-B10E-74E3EAD1CD9A}" destId="{F20D67AA-9D7F-4ABE-B3C5-07F1645853A4}" srcOrd="0" destOrd="0" presId="urn:microsoft.com/office/officeart/2005/8/layout/vList5"/>
    <dgm:cxn modelId="{92CEA79D-836F-4365-B873-E32C60BD9DE3}" type="presParOf" srcId="{4E70F524-BFB9-4132-B10E-74E3EAD1CD9A}" destId="{3C22FD14-912E-4064-ADAC-B0A29F56975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9AAD85-687D-4BD5-83BB-9AB298D8D7D9}">
      <dsp:nvSpPr>
        <dsp:cNvPr id="0" name=""/>
        <dsp:cNvSpPr/>
      </dsp:nvSpPr>
      <dsp:spPr>
        <a:xfrm rot="5400000">
          <a:off x="4941835" y="-1820706"/>
          <a:ext cx="1289232" cy="5257836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свойства  параллельных прямых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признаки равенства треугольников</a:t>
          </a:r>
          <a:endParaRPr lang="ru-RU" sz="2500" kern="1200" dirty="0"/>
        </a:p>
      </dsp:txBody>
      <dsp:txXfrm rot="-5400000">
        <a:off x="2957534" y="226530"/>
        <a:ext cx="5194901" cy="1163362"/>
      </dsp:txXfrm>
    </dsp:sp>
    <dsp:sp modelId="{3EE78FF3-9B04-46CA-9840-AEE95EE97AA3}">
      <dsp:nvSpPr>
        <dsp:cNvPr id="0" name=""/>
        <dsp:cNvSpPr/>
      </dsp:nvSpPr>
      <dsp:spPr>
        <a:xfrm>
          <a:off x="0" y="2441"/>
          <a:ext cx="2957533" cy="16115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0"/>
              </a:schemeClr>
            </a:gs>
            <a:gs pos="44000">
              <a:schemeClr val="accent5">
                <a:hueOff val="0"/>
                <a:satOff val="0"/>
                <a:lumOff val="0"/>
                <a:alphaOff val="0"/>
                <a:tint val="60000"/>
                <a:sat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Вспомним </a:t>
          </a:r>
          <a:endParaRPr lang="ru-RU" sz="4100" kern="1200" dirty="0"/>
        </a:p>
      </dsp:txBody>
      <dsp:txXfrm>
        <a:off x="78669" y="81110"/>
        <a:ext cx="2800195" cy="1454202"/>
      </dsp:txXfrm>
    </dsp:sp>
    <dsp:sp modelId="{775A99AB-DB5B-4723-A2B6-6B1207C8ACA2}">
      <dsp:nvSpPr>
        <dsp:cNvPr id="0" name=""/>
        <dsp:cNvSpPr/>
      </dsp:nvSpPr>
      <dsp:spPr>
        <a:xfrm rot="5400000">
          <a:off x="4941835" y="-128588"/>
          <a:ext cx="1289232" cy="5257836"/>
        </a:xfrm>
        <a:prstGeom prst="round2SameRect">
          <a:avLst/>
        </a:prstGeom>
        <a:solidFill>
          <a:schemeClr val="accent5">
            <a:tint val="40000"/>
            <a:alpha val="90000"/>
            <a:hueOff val="782384"/>
            <a:satOff val="-5902"/>
            <a:lumOff val="-186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782384"/>
              <a:satOff val="-5902"/>
              <a:lumOff val="-1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определение параллелограмма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свойства параллелограмма </a:t>
          </a:r>
          <a:endParaRPr lang="ru-RU" sz="2500" kern="1200" dirty="0"/>
        </a:p>
      </dsp:txBody>
      <dsp:txXfrm rot="-5400000">
        <a:off x="2957534" y="1918648"/>
        <a:ext cx="5194901" cy="1163362"/>
      </dsp:txXfrm>
    </dsp:sp>
    <dsp:sp modelId="{4E939B1F-E8C0-4517-9D9D-B89816993BBF}">
      <dsp:nvSpPr>
        <dsp:cNvPr id="0" name=""/>
        <dsp:cNvSpPr/>
      </dsp:nvSpPr>
      <dsp:spPr>
        <a:xfrm>
          <a:off x="0" y="1694559"/>
          <a:ext cx="2957533" cy="1611540"/>
        </a:xfrm>
        <a:prstGeom prst="roundRect">
          <a:avLst/>
        </a:prstGeom>
        <a:gradFill rotWithShape="0">
          <a:gsLst>
            <a:gs pos="0">
              <a:schemeClr val="accent5">
                <a:hueOff val="781623"/>
                <a:satOff val="-6931"/>
                <a:lumOff val="0"/>
                <a:alphaOff val="0"/>
                <a:tint val="0"/>
              </a:schemeClr>
            </a:gs>
            <a:gs pos="44000">
              <a:schemeClr val="accent5">
                <a:hueOff val="781623"/>
                <a:satOff val="-6931"/>
                <a:lumOff val="0"/>
                <a:alphaOff val="0"/>
                <a:tint val="60000"/>
                <a:satMod val="120000"/>
              </a:schemeClr>
            </a:gs>
            <a:gs pos="100000">
              <a:schemeClr val="accent5">
                <a:hueOff val="781623"/>
                <a:satOff val="-6931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smtClean="0"/>
            <a:t>Узнаем</a:t>
          </a:r>
          <a:endParaRPr lang="ru-RU" sz="4100" kern="1200" dirty="0"/>
        </a:p>
      </dsp:txBody>
      <dsp:txXfrm>
        <a:off x="78669" y="1773228"/>
        <a:ext cx="2800195" cy="1454202"/>
      </dsp:txXfrm>
    </dsp:sp>
    <dsp:sp modelId="{3C22FD14-912E-4064-ADAC-B0A29F569758}">
      <dsp:nvSpPr>
        <dsp:cNvPr id="0" name=""/>
        <dsp:cNvSpPr/>
      </dsp:nvSpPr>
      <dsp:spPr>
        <a:xfrm rot="5400000">
          <a:off x="4941835" y="1563529"/>
          <a:ext cx="1289232" cy="5257836"/>
        </a:xfrm>
        <a:prstGeom prst="round2SameRect">
          <a:avLst/>
        </a:prstGeom>
        <a:solidFill>
          <a:schemeClr val="accent5">
            <a:tint val="40000"/>
            <a:alpha val="90000"/>
            <a:hueOff val="1564767"/>
            <a:satOff val="-11805"/>
            <a:lumOff val="-371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1564767"/>
              <a:satOff val="-11805"/>
              <a:lumOff val="-37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baseline="0" smtClean="0"/>
            <a:t>чертить параллелограмм</a:t>
          </a:r>
          <a:endParaRPr lang="ru-RU" sz="2100" kern="1200" baseline="0" dirty="0"/>
        </a:p>
        <a:p>
          <a:pPr marL="228600" lvl="1" indent="-228600" algn="l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50" kern="1200" baseline="0" smtClean="0"/>
            <a:t>применять свойства параллелограмма при </a:t>
          </a:r>
          <a:r>
            <a:rPr lang="ru-RU" sz="2100" kern="1200" baseline="0" smtClean="0"/>
            <a:t>решении задач</a:t>
          </a:r>
          <a:endParaRPr lang="ru-RU" sz="2100" kern="1200" baseline="0" dirty="0"/>
        </a:p>
      </dsp:txBody>
      <dsp:txXfrm rot="-5400000">
        <a:off x="2957534" y="3610766"/>
        <a:ext cx="5194901" cy="1163362"/>
      </dsp:txXfrm>
    </dsp:sp>
    <dsp:sp modelId="{F20D67AA-9D7F-4ABE-B3C5-07F1645853A4}">
      <dsp:nvSpPr>
        <dsp:cNvPr id="0" name=""/>
        <dsp:cNvSpPr/>
      </dsp:nvSpPr>
      <dsp:spPr>
        <a:xfrm>
          <a:off x="0" y="3386677"/>
          <a:ext cx="2957533" cy="1611540"/>
        </a:xfrm>
        <a:prstGeom prst="roundRect">
          <a:avLst/>
        </a:prstGeom>
        <a:gradFill rotWithShape="0">
          <a:gsLst>
            <a:gs pos="0">
              <a:schemeClr val="accent5">
                <a:hueOff val="1563246"/>
                <a:satOff val="-13862"/>
                <a:lumOff val="0"/>
                <a:alphaOff val="0"/>
                <a:tint val="0"/>
              </a:schemeClr>
            </a:gs>
            <a:gs pos="44000">
              <a:schemeClr val="accent5">
                <a:hueOff val="1563246"/>
                <a:satOff val="-13862"/>
                <a:lumOff val="0"/>
                <a:alphaOff val="0"/>
                <a:tint val="60000"/>
                <a:satMod val="120000"/>
              </a:schemeClr>
            </a:gs>
            <a:gs pos="100000">
              <a:schemeClr val="accent5">
                <a:hueOff val="1563246"/>
                <a:satOff val="-13862"/>
                <a:lumOff val="0"/>
                <a:alphaOff val="0"/>
                <a:tint val="90000"/>
                <a:alpha val="100000"/>
                <a:lumMod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Научимся</a:t>
          </a:r>
          <a:endParaRPr lang="ru-RU" sz="4100" kern="1200" dirty="0"/>
        </a:p>
      </dsp:txBody>
      <dsp:txXfrm>
        <a:off x="78669" y="3465346"/>
        <a:ext cx="2800195" cy="1454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9E6B6-5C99-41D1-9F3D-2DFAD00ADF4B}" type="datetimeFigureOut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FD84F-CB41-4F33-9D46-C468F55A37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19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FD84F-CB41-4F33-9D46-C468F55A374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A4B0-4431-4DF7-88EE-F51068BDE25B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DA6D-8413-41B5-A669-A1E34B78CFFB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B01FF-CC98-4B61-B140-EDB48A90617D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06E74-5E31-4A94-8125-DE221F11D341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FB93D-B6E8-4535-87B0-76AFC90523E1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F553-FB4F-438D-A926-726C3A8A6C62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1161E-1860-4DF2-B083-2587677ACD42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3AEA-F16C-4ABC-9437-1937CC1849ED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07DE-91B4-46A2-B54F-85376D89E3C7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E5E0-C587-4F8F-84FA-437F59E30B4B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FEA97-6AFD-409C-A0B7-A5DF2F3A53B3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961C-4F6F-44C5-A094-005F88C36EE8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92252-A985-4087-BA84-8D6532F3A1B6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CE50-305C-4D2B-9BEB-0E45FD49461B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8EBA-9DD0-4907-AE02-DF8F1E9E10C5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1201-53BC-4590-B757-65D42EA24F2C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6566B-8092-4554-A19D-D76671E380DA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A69C-E2DC-45C7-B3D9-6E9F9E2D8CA4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22747-CC84-4369-99B1-CE877DBDD502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36D49-2D54-460F-86A2-1EA2D80169AB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FB7-63F0-429E-B3BE-48AAD16E74CF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B97FF-C319-4591-B928-2708D0957FB2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1BC3A-1A8B-4A96-BDAD-A8DFD507FF07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58A3D83-CA9A-4AB1-A879-3728F254D5CA}" type="datetime1">
              <a:rPr lang="ru-RU" smtClean="0"/>
              <a:pPr/>
              <a:t>12.01.2024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ru-RU" smtClean="0"/>
              <a:t>Сокирко С. П.  МОУ "СОШ № 15 п. Березайка"  Тверская обл.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6.wmf"/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4.bin"/><Relationship Id="rId2" Type="http://schemas.openxmlformats.org/officeDocument/2006/relationships/tags" Target="../tags/tag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7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2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5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17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8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17.bin"/><Relationship Id="rId10" Type="http://schemas.openxmlformats.org/officeDocument/2006/relationships/oleObject" Target="../embeddings/oleObject6.bin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857232"/>
            <a:ext cx="6444208" cy="4948032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3200" dirty="0" smtClean="0"/>
              <a:t>геометрия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Тема урока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 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3200" dirty="0"/>
          </a:p>
        </p:txBody>
      </p:sp>
      <p:pic>
        <p:nvPicPr>
          <p:cNvPr id="38914" name="Picture 2" descr="https://avatars.mds.yandex.net/i?id=cd25b0f0ce6e12f156f1e7d5a66ac5f9836e510a-10349474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8639"/>
            <a:ext cx="406717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3890665"/>
            <a:ext cx="5612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Параллелограмм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0"/>
            <a:ext cx="7072330" cy="96012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Свойство 2</a:t>
            </a: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</a:rPr>
              <a:t>.    Диагонали параллелограмма точкой   пересечения делятся  пополам.</a:t>
            </a:r>
            <a:endParaRPr lang="ru-RU" sz="2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Параллелограмм 4"/>
          <p:cNvSpPr/>
          <p:nvPr/>
        </p:nvSpPr>
        <p:spPr>
          <a:xfrm flipH="1">
            <a:off x="500034" y="2285992"/>
            <a:ext cx="4286280" cy="2357454"/>
          </a:xfrm>
          <a:prstGeom prst="parallelogram">
            <a:avLst>
              <a:gd name="adj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071934" y="1714488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В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1714488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А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643446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С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4643446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0800000">
            <a:off x="500034" y="2285992"/>
            <a:ext cx="3694138" cy="1193808"/>
          </a:xfrm>
          <a:prstGeom prst="triangle">
            <a:avLst>
              <a:gd name="adj" fmla="val 4222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1098834" y="3486790"/>
            <a:ext cx="3687480" cy="1143008"/>
          </a:xfrm>
          <a:prstGeom prst="triangle">
            <a:avLst>
              <a:gd name="adj" fmla="val 41776"/>
            </a:avLst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ирог 23"/>
          <p:cNvSpPr/>
          <p:nvPr/>
        </p:nvSpPr>
        <p:spPr>
          <a:xfrm rot="20180383">
            <a:off x="-216245" y="1683511"/>
            <a:ext cx="1522202" cy="1205441"/>
          </a:xfrm>
          <a:prstGeom prst="pie">
            <a:avLst>
              <a:gd name="adj1" fmla="val 1417679"/>
              <a:gd name="adj2" fmla="val 3272402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ирог 24"/>
          <p:cNvSpPr/>
          <p:nvPr/>
        </p:nvSpPr>
        <p:spPr>
          <a:xfrm rot="9255122">
            <a:off x="3916985" y="3995076"/>
            <a:ext cx="1576145" cy="1249421"/>
          </a:xfrm>
          <a:prstGeom prst="pie">
            <a:avLst>
              <a:gd name="adj1" fmla="val 1481604"/>
              <a:gd name="adj2" fmla="val 3330046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3042" y="41433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28" name="Пирог 27"/>
          <p:cNvSpPr/>
          <p:nvPr/>
        </p:nvSpPr>
        <p:spPr>
          <a:xfrm rot="5828605">
            <a:off x="563573" y="4046253"/>
            <a:ext cx="1116385" cy="1160539"/>
          </a:xfrm>
          <a:prstGeom prst="pie">
            <a:avLst>
              <a:gd name="adj1" fmla="val 13495351"/>
              <a:gd name="adj2" fmla="val 1578400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ирог 28"/>
          <p:cNvSpPr/>
          <p:nvPr/>
        </p:nvSpPr>
        <p:spPr>
          <a:xfrm rot="16200000">
            <a:off x="3546865" y="1705205"/>
            <a:ext cx="1187124" cy="1203794"/>
          </a:xfrm>
          <a:prstGeom prst="pie">
            <a:avLst>
              <a:gd name="adj1" fmla="val 13950912"/>
              <a:gd name="adj2" fmla="val 16156632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85852" y="228599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</a:t>
            </a:r>
            <a:endParaRPr lang="ru-RU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643306" y="414338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4786314" y="1428736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4"/>
                </a:solidFill>
                <a:latin typeface="+mj-lt"/>
              </a:rPr>
              <a:t>Дано:</a:t>
            </a:r>
            <a:r>
              <a:rPr lang="ru-RU" sz="2400" b="1" dirty="0" smtClean="0">
                <a:solidFill>
                  <a:schemeClr val="accent4"/>
                </a:solidFill>
                <a:latin typeface="+mj-lt"/>
              </a:rPr>
              <a:t> АВС</a:t>
            </a:r>
            <a:r>
              <a:rPr lang="en-US" sz="2400" b="1" dirty="0" smtClean="0">
                <a:solidFill>
                  <a:schemeClr val="accent4"/>
                </a:solidFill>
                <a:latin typeface="Calibri" pitchFamily="34" charset="0"/>
              </a:rPr>
              <a:t>D</a:t>
            </a:r>
            <a:r>
              <a:rPr lang="ru-RU" sz="2400" b="1" dirty="0" smtClean="0">
                <a:solidFill>
                  <a:schemeClr val="accent4"/>
                </a:solidFill>
                <a:latin typeface="+mj-lt"/>
              </a:rPr>
              <a:t> - параллелограмм</a:t>
            </a:r>
            <a:endParaRPr lang="ru-RU" sz="2400" b="1" dirty="0">
              <a:solidFill>
                <a:schemeClr val="accent4"/>
              </a:solidFill>
              <a:latin typeface="+mj-lt"/>
            </a:endParaRPr>
          </a:p>
        </p:txBody>
      </p:sp>
      <p:grpSp>
        <p:nvGrpSpPr>
          <p:cNvPr id="2" name="Группа 75"/>
          <p:cNvGrpSpPr/>
          <p:nvPr/>
        </p:nvGrpSpPr>
        <p:grpSpPr>
          <a:xfrm>
            <a:off x="5357818" y="1785926"/>
            <a:ext cx="3500462" cy="461665"/>
            <a:chOff x="5429256" y="1571612"/>
            <a:chExt cx="3500462" cy="461665"/>
          </a:xfrm>
        </p:grpSpPr>
        <p:sp>
          <p:nvSpPr>
            <p:cNvPr id="45" name="TextBox 44"/>
            <p:cNvSpPr txBox="1"/>
            <p:nvPr/>
          </p:nvSpPr>
          <p:spPr>
            <a:xfrm>
              <a:off x="5429256" y="1571612"/>
              <a:ext cx="3500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accent4"/>
                  </a:solidFill>
                </a:rPr>
                <a:t>В</a:t>
              </a:r>
              <a:r>
                <a:rPr lang="en-US" sz="2400" b="1" dirty="0" smtClean="0">
                  <a:solidFill>
                    <a:schemeClr val="accent4"/>
                  </a:solidFill>
                  <a:latin typeface="Calibri" pitchFamily="34" charset="0"/>
                </a:rPr>
                <a:t>D       AC </a:t>
              </a:r>
              <a:r>
                <a:rPr lang="en-US" sz="2400" b="1" dirty="0" smtClean="0">
                  <a:solidFill>
                    <a:schemeClr val="accent4"/>
                  </a:solidFill>
                </a:rPr>
                <a:t>= </a:t>
              </a:r>
              <a:r>
                <a:rPr lang="en-US" sz="2400" b="1" dirty="0" smtClean="0">
                  <a:solidFill>
                    <a:schemeClr val="accent4"/>
                  </a:solidFill>
                  <a:latin typeface="Calibri" pitchFamily="34" charset="0"/>
                </a:rPr>
                <a:t>O</a:t>
              </a:r>
              <a:r>
                <a:rPr lang="en-US" sz="2400" b="1" dirty="0" smtClean="0">
                  <a:solidFill>
                    <a:schemeClr val="accent4"/>
                  </a:solidFill>
                </a:rPr>
                <a:t>      </a:t>
              </a:r>
              <a:endParaRPr lang="ru-RU" sz="2400" b="1" dirty="0">
                <a:solidFill>
                  <a:schemeClr val="accent4"/>
                </a:solidFill>
              </a:endParaRPr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5967422" y="1604950"/>
            <a:ext cx="357190" cy="3571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Формула" r:id="rId4" imgW="152280" imgH="190440" progId="Equation.3">
                    <p:embed/>
                  </p:oleObj>
                </mc:Choice>
                <mc:Fallback>
                  <p:oleObj name="Формула" r:id="rId4" imgW="152280" imgH="19044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67422" y="1604950"/>
                          <a:ext cx="357190" cy="3571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" name="TextBox 47"/>
          <p:cNvSpPr txBox="1"/>
          <p:nvPr/>
        </p:nvSpPr>
        <p:spPr>
          <a:xfrm>
            <a:off x="4714876" y="2071678"/>
            <a:ext cx="4071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4"/>
                </a:solidFill>
              </a:rPr>
              <a:t>Доказать:</a:t>
            </a:r>
            <a:r>
              <a:rPr lang="ru-RU" sz="2400" b="1" dirty="0" smtClean="0">
                <a:solidFill>
                  <a:schemeClr val="accent4"/>
                </a:solidFill>
              </a:rPr>
              <a:t> ВО = О</a:t>
            </a:r>
            <a:r>
              <a:rPr lang="en-US" sz="2400" b="1" dirty="0" smtClean="0">
                <a:solidFill>
                  <a:schemeClr val="accent4"/>
                </a:solidFill>
                <a:latin typeface="Calibri" pitchFamily="34" charset="0"/>
              </a:rPr>
              <a:t>D</a:t>
            </a:r>
            <a:r>
              <a:rPr lang="en-US" sz="2400" b="1" dirty="0" smtClean="0">
                <a:solidFill>
                  <a:schemeClr val="accent4"/>
                </a:solidFill>
              </a:rPr>
              <a:t>, </a:t>
            </a:r>
            <a:r>
              <a:rPr lang="ru-RU" sz="2400" b="1" dirty="0" smtClean="0">
                <a:solidFill>
                  <a:schemeClr val="accent4"/>
                </a:solidFill>
              </a:rPr>
              <a:t>АО = ОС </a:t>
            </a:r>
            <a:endParaRPr lang="ru-RU" sz="2400" b="1" dirty="0">
              <a:solidFill>
                <a:schemeClr val="accent4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714844" y="2428868"/>
            <a:ext cx="4429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4"/>
                </a:solidFill>
              </a:rPr>
              <a:t>Доказательство:</a:t>
            </a:r>
          </a:p>
          <a:p>
            <a:r>
              <a:rPr lang="ru-RU" sz="2400" b="1" dirty="0" smtClean="0">
                <a:solidFill>
                  <a:schemeClr val="accent4"/>
                </a:solidFill>
              </a:rPr>
              <a:t> рассмотрим    </a:t>
            </a:r>
            <a:r>
              <a:rPr lang="ru-RU" sz="2400" dirty="0" smtClean="0">
                <a:solidFill>
                  <a:schemeClr val="accent4"/>
                </a:solidFill>
              </a:rPr>
              <a:t>∆</a:t>
            </a:r>
            <a:r>
              <a:rPr lang="ru-RU" sz="2400" b="1" dirty="0" smtClean="0">
                <a:solidFill>
                  <a:schemeClr val="accent4"/>
                </a:solidFill>
              </a:rPr>
              <a:t> АОВ и </a:t>
            </a:r>
            <a:r>
              <a:rPr lang="ru-RU" sz="2400" dirty="0" smtClean="0">
                <a:solidFill>
                  <a:schemeClr val="accent4"/>
                </a:solidFill>
              </a:rPr>
              <a:t>∆</a:t>
            </a:r>
            <a:r>
              <a:rPr lang="ru-RU" sz="2400" b="1" dirty="0" smtClean="0">
                <a:solidFill>
                  <a:schemeClr val="accent4"/>
                </a:solidFill>
              </a:rPr>
              <a:t>СО</a:t>
            </a:r>
            <a:r>
              <a:rPr lang="en-US" sz="2400" b="1" dirty="0" smtClean="0">
                <a:solidFill>
                  <a:schemeClr val="accent4"/>
                </a:solidFill>
                <a:latin typeface="Calibri" pitchFamily="34" charset="0"/>
              </a:rPr>
              <a:t>D</a:t>
            </a:r>
            <a:r>
              <a:rPr lang="ru-RU" sz="2400" b="1" dirty="0" smtClean="0">
                <a:solidFill>
                  <a:schemeClr val="accent4"/>
                </a:solidFill>
              </a:rPr>
              <a:t>,</a:t>
            </a:r>
            <a:endParaRPr lang="ru-RU" sz="2400" b="1" dirty="0">
              <a:solidFill>
                <a:schemeClr val="accent4"/>
              </a:solidFill>
            </a:endParaRPr>
          </a:p>
        </p:txBody>
      </p:sp>
      <p:grpSp>
        <p:nvGrpSpPr>
          <p:cNvPr id="3" name="Группа 68"/>
          <p:cNvGrpSpPr/>
          <p:nvPr/>
        </p:nvGrpSpPr>
        <p:grpSpPr>
          <a:xfrm>
            <a:off x="5000628" y="4071942"/>
            <a:ext cx="4500562" cy="1200329"/>
            <a:chOff x="5000628" y="4071942"/>
            <a:chExt cx="4500562" cy="1200329"/>
          </a:xfrm>
        </p:grpSpPr>
        <p:sp>
          <p:nvSpPr>
            <p:cNvPr id="51" name="TextBox 50"/>
            <p:cNvSpPr txBox="1"/>
            <p:nvPr/>
          </p:nvSpPr>
          <p:spPr>
            <a:xfrm>
              <a:off x="5000628" y="4071942"/>
              <a:ext cx="450056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chemeClr val="accent4"/>
                  </a:solidFill>
                </a:rPr>
                <a:t>АВ </a:t>
              </a:r>
              <a:r>
                <a:rPr lang="ru-RU" sz="2400" b="1" dirty="0" smtClean="0">
                  <a:solidFill>
                    <a:schemeClr val="accent4"/>
                  </a:solidFill>
                  <a:sym typeface="Symbol"/>
                </a:rPr>
                <a:t></a:t>
              </a:r>
              <a:r>
                <a:rPr lang="ru-RU" sz="2400" b="1" dirty="0" smtClean="0">
                  <a:solidFill>
                    <a:schemeClr val="accent4"/>
                  </a:solidFill>
                </a:rPr>
                <a:t>С</a:t>
              </a:r>
              <a:r>
                <a:rPr lang="en-US" sz="2400" b="1" dirty="0" smtClean="0">
                  <a:solidFill>
                    <a:schemeClr val="accent4"/>
                  </a:solidFill>
                  <a:latin typeface="Calibri" pitchFamily="34" charset="0"/>
                </a:rPr>
                <a:t>D</a:t>
              </a:r>
              <a:r>
                <a:rPr lang="ru-RU" sz="2400" b="1" dirty="0" smtClean="0">
                  <a:solidFill>
                    <a:schemeClr val="accent4"/>
                  </a:solidFill>
                  <a:latin typeface="Calibri" pitchFamily="34" charset="0"/>
                </a:rPr>
                <a:t>,  В</a:t>
              </a:r>
              <a:r>
                <a:rPr lang="en-US" sz="2400" b="1" dirty="0" smtClean="0">
                  <a:solidFill>
                    <a:schemeClr val="accent4"/>
                  </a:solidFill>
                  <a:latin typeface="Calibri" pitchFamily="34" charset="0"/>
                </a:rPr>
                <a:t>D</a:t>
              </a:r>
              <a:r>
                <a:rPr lang="ru-RU" sz="2400" b="1" dirty="0" smtClean="0">
                  <a:solidFill>
                    <a:schemeClr val="accent4"/>
                  </a:solidFill>
                  <a:latin typeface="Calibri" pitchFamily="34" charset="0"/>
                </a:rPr>
                <a:t>, </a:t>
              </a:r>
              <a:r>
                <a:rPr lang="en-US" sz="2400" b="1" dirty="0" smtClean="0">
                  <a:solidFill>
                    <a:schemeClr val="accent4"/>
                  </a:solidFill>
                  <a:latin typeface="Calibri" pitchFamily="34" charset="0"/>
                </a:rPr>
                <a:t>AC </a:t>
              </a:r>
              <a:r>
                <a:rPr lang="en-US" sz="2400" b="1" dirty="0" smtClean="0">
                  <a:solidFill>
                    <a:schemeClr val="accent4"/>
                  </a:solidFill>
                </a:rPr>
                <a:t>– </a:t>
              </a:r>
              <a:r>
                <a:rPr lang="ru-RU" sz="2400" i="1" dirty="0" smtClean="0">
                  <a:solidFill>
                    <a:schemeClr val="accent4"/>
                  </a:solidFill>
                </a:rPr>
                <a:t>секущие </a:t>
              </a:r>
            </a:p>
            <a:p>
              <a:r>
                <a:rPr lang="ru-RU" sz="2400" b="1" dirty="0" smtClean="0">
                  <a:solidFill>
                    <a:schemeClr val="accent4"/>
                  </a:solidFill>
                </a:rPr>
                <a:t>            1=    2 и     3=     4      </a:t>
              </a:r>
              <a:r>
                <a:rPr lang="ru-RU" sz="2400" i="1" dirty="0" smtClean="0">
                  <a:solidFill>
                    <a:schemeClr val="accent4"/>
                  </a:solidFill>
                </a:rPr>
                <a:t>(как  накрест лежащие  углы) </a:t>
              </a:r>
              <a:endParaRPr lang="ru-RU" sz="2400" i="1" dirty="0">
                <a:solidFill>
                  <a:schemeClr val="accent4"/>
                </a:solidFill>
              </a:endParaRPr>
            </a:p>
          </p:txBody>
        </p:sp>
        <p:graphicFrame>
          <p:nvGraphicFramePr>
            <p:cNvPr id="53" name="Объект 52"/>
            <p:cNvGraphicFramePr>
              <a:graphicFrameLocks noChangeAspect="1"/>
            </p:cNvGraphicFramePr>
            <p:nvPr/>
          </p:nvGraphicFramePr>
          <p:xfrm>
            <a:off x="6929454" y="4513270"/>
            <a:ext cx="285752" cy="285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29454" y="4513270"/>
                          <a:ext cx="285752" cy="2857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7572396" y="4513270"/>
            <a:ext cx="285752" cy="285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Формула" r:id="rId8" imgW="164880" imgH="152280" progId="Equation.3">
                    <p:embed/>
                  </p:oleObj>
                </mc:Choice>
                <mc:Fallback>
                  <p:oleObj name="Формула" r:id="rId8" imgW="164880" imgH="1522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72396" y="4513270"/>
                          <a:ext cx="285752" cy="2857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5572132" y="4525970"/>
            <a:ext cx="285752" cy="285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Формула" r:id="rId10" imgW="164880" imgH="152280" progId="Equation.3">
                    <p:embed/>
                  </p:oleObj>
                </mc:Choice>
                <mc:Fallback>
                  <p:oleObj name="Формула" r:id="rId10" imgW="164880" imgH="15228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72132" y="4525970"/>
                          <a:ext cx="285752" cy="2857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" name="Объект 55"/>
            <p:cNvGraphicFramePr>
              <a:graphicFrameLocks noChangeAspect="1"/>
            </p:cNvGraphicFramePr>
            <p:nvPr/>
          </p:nvGraphicFramePr>
          <p:xfrm>
            <a:off x="6215074" y="4525970"/>
            <a:ext cx="285752" cy="2857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Формула" r:id="rId11" imgW="164880" imgH="152280" progId="Equation.3">
                    <p:embed/>
                  </p:oleObj>
                </mc:Choice>
                <mc:Fallback>
                  <p:oleObj name="Формула" r:id="rId11" imgW="164880" imgH="15228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5074" y="4525970"/>
                          <a:ext cx="285752" cy="2857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7" name="TextBox 56"/>
          <p:cNvSpPr txBox="1"/>
          <p:nvPr/>
        </p:nvSpPr>
        <p:spPr>
          <a:xfrm>
            <a:off x="1357290" y="6027003"/>
            <a:ext cx="57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/>
                </a:solidFill>
              </a:rPr>
              <a:t>Следовательно: </a:t>
            </a:r>
            <a:r>
              <a:rPr lang="en-US" sz="2400" b="1" dirty="0" smtClean="0">
                <a:solidFill>
                  <a:schemeClr val="accent4"/>
                </a:solidFill>
              </a:rPr>
              <a:t> </a:t>
            </a:r>
            <a:r>
              <a:rPr lang="ru-RU" sz="2400" b="1" dirty="0" smtClean="0">
                <a:solidFill>
                  <a:schemeClr val="accent4"/>
                </a:solidFill>
              </a:rPr>
              <a:t>АО = ОС, ВО = О</a:t>
            </a:r>
            <a:r>
              <a:rPr lang="en-US" sz="2400" b="1" dirty="0" smtClean="0">
                <a:solidFill>
                  <a:schemeClr val="accent4"/>
                </a:solidFill>
                <a:latin typeface="Calibri" pitchFamily="34" charset="0"/>
              </a:rPr>
              <a:t>D</a:t>
            </a:r>
            <a:endParaRPr lang="ru-RU" sz="2400" b="1" dirty="0" smtClean="0">
              <a:solidFill>
                <a:schemeClr val="accent4"/>
              </a:solidFill>
              <a:latin typeface="Calibri" pitchFamily="34" charset="0"/>
            </a:endParaRPr>
          </a:p>
          <a:p>
            <a:r>
              <a:rPr lang="ru-RU" sz="2400" b="1" dirty="0" smtClean="0"/>
              <a:t>   </a:t>
            </a:r>
            <a:endParaRPr lang="ru-RU" sz="2400" b="1" dirty="0"/>
          </a:p>
        </p:txBody>
      </p:sp>
      <p:grpSp>
        <p:nvGrpSpPr>
          <p:cNvPr id="10" name="Группа 74"/>
          <p:cNvGrpSpPr/>
          <p:nvPr/>
        </p:nvGrpSpPr>
        <p:grpSpPr>
          <a:xfrm>
            <a:off x="1285852" y="5214950"/>
            <a:ext cx="7572428" cy="830997"/>
            <a:chOff x="1285852" y="5214950"/>
            <a:chExt cx="7572428" cy="830997"/>
          </a:xfrm>
        </p:grpSpPr>
        <p:sp>
          <p:nvSpPr>
            <p:cNvPr id="46" name="TextBox 45"/>
            <p:cNvSpPr txBox="1"/>
            <p:nvPr/>
          </p:nvSpPr>
          <p:spPr>
            <a:xfrm>
              <a:off x="1285852" y="5214950"/>
              <a:ext cx="75724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             </a:t>
              </a:r>
              <a:r>
                <a:rPr lang="ru-RU" sz="2400" b="1" dirty="0" smtClean="0">
                  <a:solidFill>
                    <a:schemeClr val="accent4"/>
                  </a:solidFill>
                </a:rPr>
                <a:t>∆ АОВ = ∆СО</a:t>
              </a:r>
              <a:r>
                <a:rPr lang="en-US" sz="2400" b="1" dirty="0" smtClean="0">
                  <a:solidFill>
                    <a:schemeClr val="accent4"/>
                  </a:solidFill>
                  <a:latin typeface="Calibri" pitchFamily="34" charset="0"/>
                </a:rPr>
                <a:t>D</a:t>
              </a:r>
              <a:r>
                <a:rPr lang="ru-RU" sz="2400" b="1" dirty="0" smtClean="0">
                  <a:solidFill>
                    <a:schemeClr val="accent4"/>
                  </a:solidFill>
                </a:rPr>
                <a:t> </a:t>
              </a:r>
              <a:r>
                <a:rPr lang="ru-RU" sz="2400" i="1" dirty="0" smtClean="0">
                  <a:solidFill>
                    <a:schemeClr val="accent4"/>
                  </a:solidFill>
                </a:rPr>
                <a:t>(по 2-му признаку равенства треугольников)</a:t>
              </a:r>
              <a:endParaRPr lang="ru-RU" sz="2400" i="1" dirty="0">
                <a:solidFill>
                  <a:schemeClr val="accent4"/>
                </a:solidFill>
              </a:endParaRPr>
            </a:p>
          </p:txBody>
        </p:sp>
        <p:graphicFrame>
          <p:nvGraphicFramePr>
            <p:cNvPr id="50" name="Объект 49"/>
            <p:cNvGraphicFramePr>
              <a:graphicFrameLocks noChangeAspect="1"/>
            </p:cNvGraphicFramePr>
            <p:nvPr/>
          </p:nvGraphicFramePr>
          <p:xfrm>
            <a:off x="1571604" y="5214950"/>
            <a:ext cx="642943" cy="4286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Формула" r:id="rId12" imgW="190440" imgH="152280" progId="Equation.3">
                    <p:embed/>
                  </p:oleObj>
                </mc:Choice>
                <mc:Fallback>
                  <p:oleObj name="Формула" r:id="rId12" imgW="190440" imgH="15228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1604" y="5214950"/>
                          <a:ext cx="642943" cy="4286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Box 15"/>
          <p:cNvSpPr txBox="1"/>
          <p:nvPr/>
        </p:nvSpPr>
        <p:spPr>
          <a:xfrm>
            <a:off x="2357422" y="278605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714876" y="3214686"/>
            <a:ext cx="4214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4"/>
                </a:solidFill>
              </a:rPr>
              <a:t>АВ = С</a:t>
            </a:r>
            <a:r>
              <a:rPr lang="en-US" sz="2400" b="1" dirty="0" smtClean="0">
                <a:solidFill>
                  <a:schemeClr val="accent4"/>
                </a:solidFill>
                <a:latin typeface="Calibri" pitchFamily="34" charset="0"/>
              </a:rPr>
              <a:t>D</a:t>
            </a:r>
            <a:r>
              <a:rPr lang="ru-RU" sz="2400" b="1" dirty="0" smtClean="0">
                <a:solidFill>
                  <a:schemeClr val="accent4"/>
                </a:solidFill>
              </a:rPr>
              <a:t> </a:t>
            </a:r>
            <a:r>
              <a:rPr lang="ru-RU" sz="2400" i="1" dirty="0" smtClean="0">
                <a:solidFill>
                  <a:schemeClr val="accent4"/>
                </a:solidFill>
              </a:rPr>
              <a:t>(противоположные стороны  параллелограмма,</a:t>
            </a:r>
            <a:endParaRPr lang="en-US" sz="2400" i="1" dirty="0" smtClean="0">
              <a:solidFill>
                <a:schemeClr val="accent4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00034" y="2285992"/>
            <a:ext cx="4286280" cy="235745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84238" y="2298692"/>
            <a:ext cx="3122634" cy="2354066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071802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3071802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 flipV="1">
            <a:off x="1500166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0800000" flipV="1">
            <a:off x="1428728" y="278605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928794" y="3714752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1928794" y="3714752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0800000" flipV="1">
            <a:off x="3286116" y="385762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 flipV="1">
            <a:off x="3214678" y="3786190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10800000" flipV="1">
            <a:off x="1500166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0800000" flipV="1">
            <a:off x="1428728" y="278605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0800000" flipV="1">
            <a:off x="3286116" y="385762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0800000" flipV="1">
            <a:off x="3214678" y="3786190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085186" y="4629798"/>
            <a:ext cx="3714776" cy="13154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2679687" y="4630379"/>
            <a:ext cx="357190" cy="158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86386" y="2299640"/>
            <a:ext cx="3714776" cy="1588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2251059" y="2285748"/>
            <a:ext cx="357190" cy="158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071802" y="228599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2</a:t>
            </a:r>
            <a:endParaRPr lang="ru-RU" sz="2800" b="1" dirty="0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23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9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8" grpId="0" animBg="1"/>
      <p:bldP spid="19" grpId="0" animBg="1"/>
      <p:bldP spid="24" grpId="0" animBg="1"/>
      <p:bldP spid="25" grpId="0" animBg="1"/>
      <p:bldP spid="26" grpId="0"/>
      <p:bldP spid="28" grpId="0" animBg="1"/>
      <p:bldP spid="29" grpId="0" animBg="1"/>
      <p:bldP spid="30" grpId="0"/>
      <p:bldP spid="31" grpId="0"/>
      <p:bldP spid="43" grpId="0"/>
      <p:bldP spid="48" grpId="0"/>
      <p:bldP spid="49" grpId="0"/>
      <p:bldP spid="57" grpId="0"/>
      <p:bldP spid="16" grpId="0"/>
      <p:bldP spid="52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57290" y="285728"/>
            <a:ext cx="7072330" cy="96012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/>
          <a:p>
            <a:pPr algn="ctr"/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Повторите  доказательство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</a:rPr>
              <a:t>теоремы самостоятельно!</a:t>
            </a:r>
            <a:endParaRPr lang="ru-RU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араллелограмм 4"/>
          <p:cNvSpPr/>
          <p:nvPr/>
        </p:nvSpPr>
        <p:spPr>
          <a:xfrm flipH="1">
            <a:off x="500034" y="2285992"/>
            <a:ext cx="4286280" cy="2357454"/>
          </a:xfrm>
          <a:prstGeom prst="parallelogram">
            <a:avLst>
              <a:gd name="adj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071934" y="1714488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В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44" y="1714488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А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4643446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С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4643446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0800000">
            <a:off x="500034" y="2285992"/>
            <a:ext cx="3694138" cy="1193808"/>
          </a:xfrm>
          <a:prstGeom prst="triangle">
            <a:avLst>
              <a:gd name="adj" fmla="val 4222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1071538" y="3442648"/>
            <a:ext cx="3714776" cy="1214446"/>
          </a:xfrm>
          <a:prstGeom prst="triangle">
            <a:avLst>
              <a:gd name="adj" fmla="val 41775"/>
            </a:avLst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ирог 23"/>
          <p:cNvSpPr/>
          <p:nvPr/>
        </p:nvSpPr>
        <p:spPr>
          <a:xfrm rot="20180383">
            <a:off x="-216245" y="1683511"/>
            <a:ext cx="1522202" cy="1205441"/>
          </a:xfrm>
          <a:prstGeom prst="pie">
            <a:avLst>
              <a:gd name="adj1" fmla="val 1417679"/>
              <a:gd name="adj2" fmla="val 3272402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Пирог 24"/>
          <p:cNvSpPr/>
          <p:nvPr/>
        </p:nvSpPr>
        <p:spPr>
          <a:xfrm rot="9255122">
            <a:off x="3916985" y="3995076"/>
            <a:ext cx="1576145" cy="1249421"/>
          </a:xfrm>
          <a:prstGeom prst="pie">
            <a:avLst>
              <a:gd name="adj1" fmla="val 1481604"/>
              <a:gd name="adj2" fmla="val 3330046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3042" y="41433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71802" y="228599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2</a:t>
            </a:r>
            <a:endParaRPr lang="ru-RU" sz="2800" b="1" dirty="0"/>
          </a:p>
        </p:txBody>
      </p:sp>
      <p:sp>
        <p:nvSpPr>
          <p:cNvPr id="28" name="Пирог 27"/>
          <p:cNvSpPr/>
          <p:nvPr/>
        </p:nvSpPr>
        <p:spPr>
          <a:xfrm rot="5828605">
            <a:off x="563573" y="4058952"/>
            <a:ext cx="1116385" cy="1160539"/>
          </a:xfrm>
          <a:prstGeom prst="pie">
            <a:avLst>
              <a:gd name="adj1" fmla="val 13495351"/>
              <a:gd name="adj2" fmla="val 1578400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ирог 28"/>
          <p:cNvSpPr/>
          <p:nvPr/>
        </p:nvSpPr>
        <p:spPr>
          <a:xfrm rot="16200000">
            <a:off x="3546865" y="1691557"/>
            <a:ext cx="1187124" cy="1203794"/>
          </a:xfrm>
          <a:prstGeom prst="pie">
            <a:avLst>
              <a:gd name="adj1" fmla="val 13950912"/>
              <a:gd name="adj2" fmla="val 16156632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85852" y="2285992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</a:t>
            </a:r>
            <a:endParaRPr lang="ru-RU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643306" y="4143380"/>
            <a:ext cx="428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357422" y="278605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O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00034" y="2285992"/>
            <a:ext cx="4286280" cy="235745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84238" y="2298692"/>
            <a:ext cx="3122634" cy="2354066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071802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3071802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 flipV="1">
            <a:off x="1500166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0800000" flipV="1">
            <a:off x="1428728" y="278605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928794" y="3714752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1928794" y="3714752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0800000" flipV="1">
            <a:off x="3286116" y="385762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 flipV="1">
            <a:off x="3214678" y="3786190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10800000" flipV="1">
            <a:off x="1500166" y="2857496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0800000" flipV="1">
            <a:off x="1428728" y="278605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0800000" flipV="1">
            <a:off x="3286116" y="3857628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0800000" flipV="1">
            <a:off x="3214678" y="3786190"/>
            <a:ext cx="357190" cy="214314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19" idx="4"/>
          </p:cNvCxnSpPr>
          <p:nvPr/>
        </p:nvCxnSpPr>
        <p:spPr>
          <a:xfrm flipV="1">
            <a:off x="1071538" y="4657094"/>
            <a:ext cx="3714776" cy="1315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2679687" y="4630379"/>
            <a:ext cx="357190" cy="158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00034" y="2285992"/>
            <a:ext cx="371477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2251059" y="2285748"/>
            <a:ext cx="357190" cy="1588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9" grpId="0"/>
      <p:bldP spid="18" grpId="0" animBg="1"/>
      <p:bldP spid="19" grpId="0" animBg="1"/>
      <p:bldP spid="24" grpId="0" animBg="1"/>
      <p:bldP spid="25" grpId="0" animBg="1"/>
      <p:bldP spid="26" grpId="0"/>
      <p:bldP spid="27" grpId="0"/>
      <p:bldP spid="28" grpId="0" animBg="1"/>
      <p:bldP spid="29" grpId="0" animBg="1"/>
      <p:bldP spid="30" grpId="0"/>
      <p:bldP spid="31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0430" y="142852"/>
            <a:ext cx="5443518" cy="78581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4"/>
                </a:solidFill>
              </a:rPr>
              <a:t>Построение параллелограмма</a:t>
            </a:r>
            <a:endParaRPr lang="ru-RU" sz="3600" dirty="0">
              <a:solidFill>
                <a:schemeClr val="accent4"/>
              </a:solidFill>
            </a:endParaRPr>
          </a:p>
        </p:txBody>
      </p:sp>
      <p:sp>
        <p:nvSpPr>
          <p:cNvPr id="3" name="Freeform 21" descr="Дуб"/>
          <p:cNvSpPr>
            <a:spLocks/>
          </p:cNvSpPr>
          <p:nvPr/>
        </p:nvSpPr>
        <p:spPr bwMode="auto">
          <a:xfrm rot="8677693">
            <a:off x="1061538" y="1862463"/>
            <a:ext cx="1849437" cy="3422650"/>
          </a:xfrm>
          <a:custGeom>
            <a:avLst/>
            <a:gdLst/>
            <a:ahLst/>
            <a:cxnLst>
              <a:cxn ang="0">
                <a:pos x="566" y="8"/>
              </a:cxn>
              <a:cxn ang="0">
                <a:pos x="1438" y="2016"/>
              </a:cxn>
              <a:cxn ang="0">
                <a:pos x="1190" y="1912"/>
              </a:cxn>
              <a:cxn ang="0">
                <a:pos x="280" y="2296"/>
              </a:cxn>
              <a:cxn ang="0">
                <a:pos x="14" y="2617"/>
              </a:cxn>
              <a:cxn ang="0">
                <a:pos x="275" y="2307"/>
              </a:cxn>
              <a:cxn ang="0">
                <a:pos x="623" y="621"/>
              </a:cxn>
              <a:cxn ang="0">
                <a:pos x="566" y="0"/>
              </a:cxn>
              <a:cxn ang="0">
                <a:pos x="633" y="624"/>
              </a:cxn>
              <a:cxn ang="0">
                <a:pos x="1184" y="1920"/>
              </a:cxn>
              <a:cxn ang="0">
                <a:pos x="1430" y="2016"/>
              </a:cxn>
              <a:cxn ang="0">
                <a:pos x="0" y="2634"/>
              </a:cxn>
              <a:cxn ang="0">
                <a:pos x="566" y="8"/>
              </a:cxn>
            </a:cxnLst>
            <a:rect l="0" t="0" r="r" b="b"/>
            <a:pathLst>
              <a:path w="1438" h="2634">
                <a:moveTo>
                  <a:pt x="566" y="8"/>
                </a:moveTo>
                <a:lnTo>
                  <a:pt x="1438" y="2016"/>
                </a:lnTo>
                <a:lnTo>
                  <a:pt x="1190" y="1912"/>
                </a:lnTo>
                <a:lnTo>
                  <a:pt x="280" y="2296"/>
                </a:lnTo>
                <a:lnTo>
                  <a:pt x="14" y="2617"/>
                </a:lnTo>
                <a:lnTo>
                  <a:pt x="275" y="2307"/>
                </a:lnTo>
                <a:lnTo>
                  <a:pt x="623" y="621"/>
                </a:lnTo>
                <a:lnTo>
                  <a:pt x="566" y="0"/>
                </a:lnTo>
                <a:lnTo>
                  <a:pt x="633" y="624"/>
                </a:lnTo>
                <a:lnTo>
                  <a:pt x="1184" y="1920"/>
                </a:lnTo>
                <a:lnTo>
                  <a:pt x="1430" y="2016"/>
                </a:lnTo>
                <a:lnTo>
                  <a:pt x="0" y="2634"/>
                </a:lnTo>
                <a:lnTo>
                  <a:pt x="566" y="8"/>
                </a:lnTo>
                <a:close/>
              </a:path>
            </a:pathLst>
          </a:custGeom>
          <a:blipFill>
            <a:blip r:embed="rId2" cstate="print"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4" name="Freeform 14"/>
          <p:cNvSpPr>
            <a:spLocks/>
          </p:cNvSpPr>
          <p:nvPr/>
        </p:nvSpPr>
        <p:spPr bwMode="auto">
          <a:xfrm>
            <a:off x="1714480" y="1571612"/>
            <a:ext cx="1714512" cy="392909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52" y="3592"/>
              </a:cxn>
            </a:cxnLst>
            <a:rect l="0" t="0" r="r" b="b"/>
            <a:pathLst>
              <a:path w="1552" h="3592">
                <a:moveTo>
                  <a:pt x="0" y="0"/>
                </a:moveTo>
                <a:lnTo>
                  <a:pt x="1552" y="3592"/>
                </a:lnTo>
              </a:path>
            </a:pathLst>
          </a:custGeom>
          <a:noFill/>
          <a:ln w="38100" cap="flat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6" name="Freeform 19"/>
          <p:cNvSpPr>
            <a:spLocks/>
          </p:cNvSpPr>
          <p:nvPr/>
        </p:nvSpPr>
        <p:spPr bwMode="auto">
          <a:xfrm>
            <a:off x="3929058" y="1571612"/>
            <a:ext cx="1857388" cy="428628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84" y="3736"/>
              </a:cxn>
            </a:cxnLst>
            <a:rect l="0" t="0" r="r" b="b"/>
            <a:pathLst>
              <a:path w="1584" h="3736">
                <a:moveTo>
                  <a:pt x="0" y="0"/>
                </a:moveTo>
                <a:lnTo>
                  <a:pt x="1584" y="3736"/>
                </a:lnTo>
              </a:path>
            </a:pathLst>
          </a:custGeom>
          <a:noFill/>
          <a:ln w="38100" cap="flat" cmpd="sng">
            <a:solidFill>
              <a:srgbClr val="99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8" name="Group 22"/>
          <p:cNvGrpSpPr>
            <a:grpSpLocks/>
          </p:cNvGrpSpPr>
          <p:nvPr/>
        </p:nvGrpSpPr>
        <p:grpSpPr bwMode="auto">
          <a:xfrm rot="-2138425">
            <a:off x="1605375" y="2259000"/>
            <a:ext cx="2806700" cy="5676900"/>
            <a:chOff x="2032" y="688"/>
            <a:chExt cx="1768" cy="3576"/>
          </a:xfrm>
          <a:blipFill>
            <a:blip r:embed="rId3"/>
            <a:tile tx="0" ty="0" sx="100000" sy="100000" flip="none" algn="tl"/>
          </a:blipFill>
        </p:grpSpPr>
        <p:sp>
          <p:nvSpPr>
            <p:cNvPr id="9" name="Freeform 23" descr="Папирус"/>
            <p:cNvSpPr>
              <a:spLocks/>
            </p:cNvSpPr>
            <p:nvPr/>
          </p:nvSpPr>
          <p:spPr bwMode="auto">
            <a:xfrm>
              <a:off x="2032" y="688"/>
              <a:ext cx="1768" cy="3576"/>
            </a:xfrm>
            <a:custGeom>
              <a:avLst/>
              <a:gdLst/>
              <a:ahLst/>
              <a:cxnLst>
                <a:cxn ang="0">
                  <a:pos x="312" y="0"/>
                </a:cxn>
                <a:cxn ang="0">
                  <a:pos x="0" y="128"/>
                </a:cxn>
                <a:cxn ang="0">
                  <a:pos x="1480" y="3576"/>
                </a:cxn>
                <a:cxn ang="0">
                  <a:pos x="1768" y="3432"/>
                </a:cxn>
                <a:cxn ang="0">
                  <a:pos x="312" y="0"/>
                </a:cxn>
              </a:cxnLst>
              <a:rect l="0" t="0" r="r" b="b"/>
              <a:pathLst>
                <a:path w="1768" h="3576">
                  <a:moveTo>
                    <a:pt x="312" y="0"/>
                  </a:moveTo>
                  <a:lnTo>
                    <a:pt x="0" y="128"/>
                  </a:lnTo>
                  <a:lnTo>
                    <a:pt x="1480" y="3576"/>
                  </a:lnTo>
                  <a:lnTo>
                    <a:pt x="1768" y="3432"/>
                  </a:lnTo>
                  <a:lnTo>
                    <a:pt x="312" y="0"/>
                  </a:lnTo>
                  <a:close/>
                </a:path>
              </a:pathLst>
            </a:custGeom>
            <a:grp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0" name="Oval 24"/>
            <p:cNvSpPr>
              <a:spLocks noChangeArrowheads="1"/>
            </p:cNvSpPr>
            <p:nvPr/>
          </p:nvSpPr>
          <p:spPr bwMode="auto">
            <a:xfrm>
              <a:off x="2245" y="890"/>
              <a:ext cx="91" cy="89"/>
            </a:xfrm>
            <a:prstGeom prst="ellipse">
              <a:avLst/>
            </a:prstGeom>
            <a:grp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" name="Group 26"/>
          <p:cNvGrpSpPr>
            <a:grpSpLocks/>
          </p:cNvGrpSpPr>
          <p:nvPr/>
        </p:nvGrpSpPr>
        <p:grpSpPr bwMode="auto">
          <a:xfrm rot="19181055" flipH="1">
            <a:off x="5217886" y="3798772"/>
            <a:ext cx="3205163" cy="1406525"/>
            <a:chOff x="763" y="1945"/>
            <a:chExt cx="2019" cy="886"/>
          </a:xfrm>
        </p:grpSpPr>
        <p:sp>
          <p:nvSpPr>
            <p:cNvPr id="12" name="Freeform 27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8"/>
            <p:cNvSpPr>
              <a:spLocks/>
            </p:cNvSpPr>
            <p:nvPr/>
          </p:nvSpPr>
          <p:spPr bwMode="auto">
            <a:xfrm rot="18283326">
              <a:off x="2483" y="2398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9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CA6602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" name="Group 30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16" name="Freeform 31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32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19" name="Freeform 21" descr="Дуб"/>
          <p:cNvSpPr>
            <a:spLocks/>
          </p:cNvSpPr>
          <p:nvPr/>
        </p:nvSpPr>
        <p:spPr bwMode="auto">
          <a:xfrm rot="4675377">
            <a:off x="1870867" y="622529"/>
            <a:ext cx="1849437" cy="3422650"/>
          </a:xfrm>
          <a:custGeom>
            <a:avLst/>
            <a:gdLst/>
            <a:ahLst/>
            <a:cxnLst>
              <a:cxn ang="0">
                <a:pos x="566" y="8"/>
              </a:cxn>
              <a:cxn ang="0">
                <a:pos x="1438" y="2016"/>
              </a:cxn>
              <a:cxn ang="0">
                <a:pos x="1190" y="1912"/>
              </a:cxn>
              <a:cxn ang="0">
                <a:pos x="280" y="2296"/>
              </a:cxn>
              <a:cxn ang="0">
                <a:pos x="14" y="2617"/>
              </a:cxn>
              <a:cxn ang="0">
                <a:pos x="275" y="2307"/>
              </a:cxn>
              <a:cxn ang="0">
                <a:pos x="623" y="621"/>
              </a:cxn>
              <a:cxn ang="0">
                <a:pos x="566" y="0"/>
              </a:cxn>
              <a:cxn ang="0">
                <a:pos x="633" y="624"/>
              </a:cxn>
              <a:cxn ang="0">
                <a:pos x="1184" y="1920"/>
              </a:cxn>
              <a:cxn ang="0">
                <a:pos x="1430" y="2016"/>
              </a:cxn>
              <a:cxn ang="0">
                <a:pos x="0" y="2634"/>
              </a:cxn>
              <a:cxn ang="0">
                <a:pos x="566" y="8"/>
              </a:cxn>
            </a:cxnLst>
            <a:rect l="0" t="0" r="r" b="b"/>
            <a:pathLst>
              <a:path w="1438" h="2634">
                <a:moveTo>
                  <a:pt x="566" y="8"/>
                </a:moveTo>
                <a:lnTo>
                  <a:pt x="1438" y="2016"/>
                </a:lnTo>
                <a:lnTo>
                  <a:pt x="1190" y="1912"/>
                </a:lnTo>
                <a:lnTo>
                  <a:pt x="280" y="2296"/>
                </a:lnTo>
                <a:lnTo>
                  <a:pt x="14" y="2617"/>
                </a:lnTo>
                <a:lnTo>
                  <a:pt x="275" y="2307"/>
                </a:lnTo>
                <a:lnTo>
                  <a:pt x="623" y="621"/>
                </a:lnTo>
                <a:lnTo>
                  <a:pt x="566" y="0"/>
                </a:lnTo>
                <a:lnTo>
                  <a:pt x="633" y="624"/>
                </a:lnTo>
                <a:lnTo>
                  <a:pt x="1184" y="1920"/>
                </a:lnTo>
                <a:lnTo>
                  <a:pt x="1430" y="2016"/>
                </a:lnTo>
                <a:lnTo>
                  <a:pt x="0" y="2634"/>
                </a:lnTo>
                <a:lnTo>
                  <a:pt x="566" y="8"/>
                </a:lnTo>
                <a:close/>
              </a:path>
            </a:pathLst>
          </a:custGeom>
          <a:blipFill>
            <a:blip r:embed="rId2" cstate="print"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20" name="Group 26"/>
          <p:cNvGrpSpPr>
            <a:grpSpLocks/>
          </p:cNvGrpSpPr>
          <p:nvPr/>
        </p:nvGrpSpPr>
        <p:grpSpPr bwMode="auto">
          <a:xfrm rot="19181055" flipH="1">
            <a:off x="1217358" y="-259546"/>
            <a:ext cx="3205163" cy="1406525"/>
            <a:chOff x="763" y="1945"/>
            <a:chExt cx="2019" cy="886"/>
          </a:xfrm>
        </p:grpSpPr>
        <p:sp>
          <p:nvSpPr>
            <p:cNvPr id="21" name="Freeform 27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28"/>
            <p:cNvSpPr>
              <a:spLocks/>
            </p:cNvSpPr>
            <p:nvPr/>
          </p:nvSpPr>
          <p:spPr bwMode="auto">
            <a:xfrm rot="-3316674">
              <a:off x="2483" y="2398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29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CA6602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" name="Group 30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25" name="Freeform 31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32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cxnSp>
        <p:nvCxnSpPr>
          <p:cNvPr id="35" name="Прямая соединительная линия 34"/>
          <p:cNvCxnSpPr/>
          <p:nvPr/>
        </p:nvCxnSpPr>
        <p:spPr>
          <a:xfrm>
            <a:off x="1785918" y="1772278"/>
            <a:ext cx="2286016" cy="1588"/>
          </a:xfrm>
          <a:prstGeom prst="line">
            <a:avLst/>
          </a:prstGeom>
          <a:ln w="3810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22"/>
          <p:cNvGrpSpPr>
            <a:grpSpLocks/>
          </p:cNvGrpSpPr>
          <p:nvPr/>
        </p:nvGrpSpPr>
        <p:grpSpPr bwMode="auto">
          <a:xfrm rot="20849224">
            <a:off x="608941" y="944473"/>
            <a:ext cx="2806700" cy="5676900"/>
            <a:chOff x="2032" y="688"/>
            <a:chExt cx="1768" cy="3576"/>
          </a:xfrm>
          <a:blipFill>
            <a:blip r:embed="rId3"/>
            <a:tile tx="0" ty="0" sx="100000" sy="100000" flip="none" algn="tl"/>
          </a:blipFill>
        </p:grpSpPr>
        <p:sp>
          <p:nvSpPr>
            <p:cNvPr id="37" name="Freeform 23" descr="Папирус"/>
            <p:cNvSpPr>
              <a:spLocks/>
            </p:cNvSpPr>
            <p:nvPr/>
          </p:nvSpPr>
          <p:spPr bwMode="auto">
            <a:xfrm>
              <a:off x="2032" y="688"/>
              <a:ext cx="1768" cy="3576"/>
            </a:xfrm>
            <a:custGeom>
              <a:avLst/>
              <a:gdLst/>
              <a:ahLst/>
              <a:cxnLst>
                <a:cxn ang="0">
                  <a:pos x="312" y="0"/>
                </a:cxn>
                <a:cxn ang="0">
                  <a:pos x="0" y="128"/>
                </a:cxn>
                <a:cxn ang="0">
                  <a:pos x="1480" y="3576"/>
                </a:cxn>
                <a:cxn ang="0">
                  <a:pos x="1768" y="3432"/>
                </a:cxn>
                <a:cxn ang="0">
                  <a:pos x="312" y="0"/>
                </a:cxn>
              </a:cxnLst>
              <a:rect l="0" t="0" r="r" b="b"/>
              <a:pathLst>
                <a:path w="1768" h="3576">
                  <a:moveTo>
                    <a:pt x="312" y="0"/>
                  </a:moveTo>
                  <a:lnTo>
                    <a:pt x="0" y="128"/>
                  </a:lnTo>
                  <a:lnTo>
                    <a:pt x="1480" y="3576"/>
                  </a:lnTo>
                  <a:lnTo>
                    <a:pt x="1768" y="3432"/>
                  </a:lnTo>
                  <a:lnTo>
                    <a:pt x="312" y="0"/>
                  </a:lnTo>
                  <a:close/>
                </a:path>
              </a:pathLst>
            </a:custGeom>
            <a:grp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38" name="Oval 24"/>
            <p:cNvSpPr>
              <a:spLocks noChangeArrowheads="1"/>
            </p:cNvSpPr>
            <p:nvPr/>
          </p:nvSpPr>
          <p:spPr bwMode="auto">
            <a:xfrm>
              <a:off x="2245" y="890"/>
              <a:ext cx="91" cy="89"/>
            </a:xfrm>
            <a:prstGeom prst="ellipse">
              <a:avLst/>
            </a:prstGeom>
            <a:grp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3" name="Group 26"/>
          <p:cNvGrpSpPr>
            <a:grpSpLocks/>
          </p:cNvGrpSpPr>
          <p:nvPr/>
        </p:nvGrpSpPr>
        <p:grpSpPr bwMode="auto">
          <a:xfrm rot="19181055" flipH="1">
            <a:off x="2520088" y="2672610"/>
            <a:ext cx="3205163" cy="1406525"/>
            <a:chOff x="763" y="1945"/>
            <a:chExt cx="2019" cy="886"/>
          </a:xfrm>
        </p:grpSpPr>
        <p:sp>
          <p:nvSpPr>
            <p:cNvPr id="44" name="Freeform 27"/>
            <p:cNvSpPr>
              <a:spLocks/>
            </p:cNvSpPr>
            <p:nvPr/>
          </p:nvSpPr>
          <p:spPr bwMode="auto">
            <a:xfrm rot="-3316674">
              <a:off x="1322" y="1450"/>
              <a:ext cx="852" cy="1909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28"/>
            <p:cNvSpPr>
              <a:spLocks/>
            </p:cNvSpPr>
            <p:nvPr/>
          </p:nvSpPr>
          <p:spPr bwMode="auto">
            <a:xfrm rot="-3316674">
              <a:off x="2483" y="2398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29"/>
            <p:cNvSpPr>
              <a:spLocks/>
            </p:cNvSpPr>
            <p:nvPr/>
          </p:nvSpPr>
          <p:spPr bwMode="auto">
            <a:xfrm rot="-3316674">
              <a:off x="2671" y="2522"/>
              <a:ext cx="82" cy="141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CA6602"/>
            </a:solidFill>
            <a:ln w="9525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7" name="Group 30"/>
            <p:cNvGrpSpPr>
              <a:grpSpLocks/>
            </p:cNvGrpSpPr>
            <p:nvPr/>
          </p:nvGrpSpPr>
          <p:grpSpPr bwMode="auto">
            <a:xfrm>
              <a:off x="763" y="1945"/>
              <a:ext cx="1677" cy="744"/>
              <a:chOff x="763" y="1945"/>
              <a:chExt cx="1677" cy="744"/>
            </a:xfrm>
          </p:grpSpPr>
          <p:sp>
            <p:nvSpPr>
              <p:cNvPr id="48" name="Freeform 31"/>
              <p:cNvSpPr>
                <a:spLocks/>
              </p:cNvSpPr>
              <p:nvPr/>
            </p:nvSpPr>
            <p:spPr bwMode="auto">
              <a:xfrm rot="18283326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Freeform 32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cxnSp>
        <p:nvCxnSpPr>
          <p:cNvPr id="50" name="Прямая соединительная линия 49"/>
          <p:cNvCxnSpPr/>
          <p:nvPr/>
        </p:nvCxnSpPr>
        <p:spPr>
          <a:xfrm>
            <a:off x="3058154" y="4670742"/>
            <a:ext cx="2286016" cy="1588"/>
          </a:xfrm>
          <a:prstGeom prst="line">
            <a:avLst/>
          </a:prstGeom>
          <a:ln w="3810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799566" y="1772278"/>
            <a:ext cx="2214578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6200000" flipH="1">
            <a:off x="3214678" y="2571744"/>
            <a:ext cx="2884816" cy="1258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10800000">
            <a:off x="3085450" y="4670742"/>
            <a:ext cx="2214578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978029" y="2580167"/>
            <a:ext cx="2928958" cy="128588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79371E-6 L 0.33003 0.2726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19056E-6 L -0.19062 -0.57585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00" y="-2880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5661E-6 L 0.22309 -0.0057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00" y="-3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99722E-6 L 0.22586 0.4218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0" y="2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5661E-6 L 0.22309 -0.00578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00" y="-30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4" grpId="0" animBg="1"/>
      <p:bldP spid="4" grpId="1" animBg="1"/>
      <p:bldP spid="6" grpId="1" animBg="1"/>
      <p:bldP spid="19" grpId="0" animBg="1"/>
      <p:bldP spid="19" grpId="2" animBg="1"/>
      <p:bldP spid="19" grpId="3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0" name="Прямая соединительная линия 149"/>
          <p:cNvCxnSpPr/>
          <p:nvPr/>
        </p:nvCxnSpPr>
        <p:spPr>
          <a:xfrm rot="16200000" flipH="1">
            <a:off x="3949530" y="2336958"/>
            <a:ext cx="1609406" cy="22159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rot="16200000" flipH="1">
            <a:off x="1719705" y="2406797"/>
            <a:ext cx="1666292" cy="19339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 flipV="1">
            <a:off x="2646372" y="3299772"/>
            <a:ext cx="2299664" cy="4094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>
            <a:endCxn id="115" idx="2"/>
          </p:cNvCxnSpPr>
          <p:nvPr/>
        </p:nvCxnSpPr>
        <p:spPr>
          <a:xfrm flipV="1">
            <a:off x="2483452" y="1615754"/>
            <a:ext cx="2088548" cy="2729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Дуга 51"/>
          <p:cNvSpPr/>
          <p:nvPr/>
        </p:nvSpPr>
        <p:spPr>
          <a:xfrm rot="11689626">
            <a:off x="2465372" y="1848321"/>
            <a:ext cx="1837793" cy="1794275"/>
          </a:xfrm>
          <a:prstGeom prst="arc">
            <a:avLst>
              <a:gd name="adj1" fmla="val 15356938"/>
              <a:gd name="adj2" fmla="val 20160455"/>
            </a:avLst>
          </a:prstGeom>
          <a:ln w="19050">
            <a:solidFill>
              <a:schemeClr val="accent5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Дуга 90"/>
          <p:cNvSpPr/>
          <p:nvPr/>
        </p:nvSpPr>
        <p:spPr>
          <a:xfrm rot="4570825">
            <a:off x="3214577" y="1912258"/>
            <a:ext cx="1907919" cy="1726730"/>
          </a:xfrm>
          <a:prstGeom prst="arc">
            <a:avLst>
              <a:gd name="adj1" fmla="val 16718060"/>
              <a:gd name="adj2" fmla="val 0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уга 30"/>
          <p:cNvSpPr/>
          <p:nvPr/>
        </p:nvSpPr>
        <p:spPr>
          <a:xfrm rot="195611">
            <a:off x="2996201" y="1350435"/>
            <a:ext cx="1863779" cy="1641687"/>
          </a:xfrm>
          <a:prstGeom prst="arc">
            <a:avLst>
              <a:gd name="adj1" fmla="val 16647253"/>
              <a:gd name="adj2" fmla="val 0"/>
            </a:avLst>
          </a:prstGeom>
          <a:ln w="19050">
            <a:solidFill>
              <a:schemeClr val="accent5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Дуга 91"/>
          <p:cNvSpPr/>
          <p:nvPr/>
        </p:nvSpPr>
        <p:spPr>
          <a:xfrm rot="15984907">
            <a:off x="2231451" y="1259696"/>
            <a:ext cx="1982908" cy="1726730"/>
          </a:xfrm>
          <a:prstGeom prst="arc">
            <a:avLst>
              <a:gd name="adj1" fmla="val 15808532"/>
              <a:gd name="adj2" fmla="val 20836244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0800000" flipV="1">
            <a:off x="2071670" y="1000108"/>
            <a:ext cx="3286148" cy="2857520"/>
          </a:xfrm>
          <a:prstGeom prst="line">
            <a:avLst/>
          </a:prstGeom>
          <a:ln w="19050">
            <a:solidFill>
              <a:schemeClr val="accent5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000232" y="1357298"/>
            <a:ext cx="3429024" cy="2286016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3571868" y="2357430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 rot="2115626">
            <a:off x="2702087" y="-543366"/>
            <a:ext cx="1892300" cy="6048375"/>
            <a:chOff x="657" y="981"/>
            <a:chExt cx="1361" cy="4176"/>
          </a:xfrm>
        </p:grpSpPr>
        <p:grpSp>
          <p:nvGrpSpPr>
            <p:cNvPr id="3" name="Group 50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3" name="Freeform 5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52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5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" name="Group 5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7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8" name="Group 5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9" name="Freeform 57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4" name="Group 59"/>
            <p:cNvGrpSpPr>
              <a:grpSpLocks/>
            </p:cNvGrpSpPr>
            <p:nvPr/>
          </p:nvGrpSpPr>
          <p:grpSpPr bwMode="auto">
            <a:xfrm rot="8565677">
              <a:off x="1109" y="3158"/>
              <a:ext cx="907" cy="1999"/>
              <a:chOff x="746" y="796"/>
              <a:chExt cx="903" cy="1999"/>
            </a:xfrm>
          </p:grpSpPr>
          <p:sp>
            <p:nvSpPr>
              <p:cNvPr id="5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9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1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32" name="Group 49"/>
          <p:cNvGrpSpPr>
            <a:grpSpLocks/>
          </p:cNvGrpSpPr>
          <p:nvPr/>
        </p:nvGrpSpPr>
        <p:grpSpPr bwMode="auto">
          <a:xfrm rot="12174753">
            <a:off x="2739174" y="-562364"/>
            <a:ext cx="1892300" cy="6048375"/>
            <a:chOff x="657" y="981"/>
            <a:chExt cx="1361" cy="4176"/>
          </a:xfrm>
        </p:grpSpPr>
        <p:grpSp>
          <p:nvGrpSpPr>
            <p:cNvPr id="33" name="Group 50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43" name="Freeform 51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52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53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6" name="Group 54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47" name="Freeform 55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8" name="Group 56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49" name="Freeform 57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0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34" name="Group 59"/>
            <p:cNvGrpSpPr>
              <a:grpSpLocks/>
            </p:cNvGrpSpPr>
            <p:nvPr/>
          </p:nvGrpSpPr>
          <p:grpSpPr bwMode="auto">
            <a:xfrm rot="8565677">
              <a:off x="1108" y="3158"/>
              <a:ext cx="907" cy="1999"/>
              <a:chOff x="746" y="796"/>
              <a:chExt cx="903" cy="1999"/>
            </a:xfrm>
          </p:grpSpPr>
          <p:sp>
            <p:nvSpPr>
              <p:cNvPr id="35" name="Freeform 60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8" name="Group 63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39" name="Freeform 64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0" name="Group 65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41" name="Freeform 66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2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72" name="Group 11"/>
          <p:cNvGrpSpPr>
            <a:grpSpLocks/>
          </p:cNvGrpSpPr>
          <p:nvPr/>
        </p:nvGrpSpPr>
        <p:grpSpPr bwMode="auto">
          <a:xfrm rot="6951309">
            <a:off x="2601993" y="-823359"/>
            <a:ext cx="2160588" cy="6629400"/>
            <a:chOff x="657" y="981"/>
            <a:chExt cx="1361" cy="4176"/>
          </a:xfrm>
        </p:grpSpPr>
        <p:grpSp>
          <p:nvGrpSpPr>
            <p:cNvPr id="73" name="Group 12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83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Freeform 14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6" name="Group 1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87" name="Freeform 17"/>
                <p:cNvSpPr>
                  <a:spLocks/>
                </p:cNvSpPr>
                <p:nvPr/>
              </p:nvSpPr>
              <p:spPr bwMode="auto">
                <a:xfrm rot="76049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88" name="Group 1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89" name="Freeform 19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0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74" name="Group 21"/>
            <p:cNvGrpSpPr>
              <a:grpSpLocks/>
            </p:cNvGrpSpPr>
            <p:nvPr/>
          </p:nvGrpSpPr>
          <p:grpSpPr bwMode="auto">
            <a:xfrm rot="8565677">
              <a:off x="1109" y="3158"/>
              <a:ext cx="907" cy="1999"/>
              <a:chOff x="746" y="796"/>
              <a:chExt cx="903" cy="1999"/>
            </a:xfrm>
          </p:grpSpPr>
          <p:sp>
            <p:nvSpPr>
              <p:cNvPr id="75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6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8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79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80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81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2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93" name="Group 11"/>
          <p:cNvGrpSpPr>
            <a:grpSpLocks/>
          </p:cNvGrpSpPr>
          <p:nvPr/>
        </p:nvGrpSpPr>
        <p:grpSpPr bwMode="auto">
          <a:xfrm rot="16797843">
            <a:off x="2587583" y="-889017"/>
            <a:ext cx="2155826" cy="6629400"/>
            <a:chOff x="657" y="981"/>
            <a:chExt cx="1358" cy="4176"/>
          </a:xfrm>
        </p:grpSpPr>
        <p:grpSp>
          <p:nvGrpSpPr>
            <p:cNvPr id="94" name="Group 12"/>
            <p:cNvGrpSpPr>
              <a:grpSpLocks/>
            </p:cNvGrpSpPr>
            <p:nvPr/>
          </p:nvGrpSpPr>
          <p:grpSpPr bwMode="auto">
            <a:xfrm rot="-2175827">
              <a:off x="657" y="981"/>
              <a:ext cx="907" cy="1999"/>
              <a:chOff x="746" y="796"/>
              <a:chExt cx="903" cy="1999"/>
            </a:xfrm>
          </p:grpSpPr>
          <p:sp>
            <p:nvSpPr>
              <p:cNvPr id="104" name="Freeform 13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" name="Freeform 14"/>
              <p:cNvSpPr>
                <a:spLocks/>
              </p:cNvSpPr>
              <p:nvPr/>
            </p:nvSpPr>
            <p:spPr bwMode="auto">
              <a:xfrm rot="78698">
                <a:off x="1424" y="2333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00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Freeform 15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7" name="Group 16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08" name="Freeform 17"/>
                <p:cNvSpPr>
                  <a:spLocks/>
                </p:cNvSpPr>
                <p:nvPr/>
              </p:nvSpPr>
              <p:spPr bwMode="auto">
                <a:xfrm rot="76049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9" name="Group 18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10" name="Freeform 19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1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solidFill>
                    <a:schemeClr val="bg2">
                      <a:lumMod val="75000"/>
                    </a:schemeClr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95" name="Group 21"/>
            <p:cNvGrpSpPr>
              <a:grpSpLocks/>
            </p:cNvGrpSpPr>
            <p:nvPr/>
          </p:nvGrpSpPr>
          <p:grpSpPr bwMode="auto">
            <a:xfrm rot="8565677">
              <a:off x="1108" y="3158"/>
              <a:ext cx="907" cy="1999"/>
              <a:chOff x="746" y="796"/>
              <a:chExt cx="903" cy="1999"/>
            </a:xfrm>
          </p:grpSpPr>
          <p:sp>
            <p:nvSpPr>
              <p:cNvPr id="96" name="Freeform 22"/>
              <p:cNvSpPr>
                <a:spLocks/>
              </p:cNvSpPr>
              <p:nvPr/>
            </p:nvSpPr>
            <p:spPr bwMode="auto">
              <a:xfrm rot="78698">
                <a:off x="801" y="796"/>
                <a:ext cx="848" cy="1909"/>
              </a:xfrm>
              <a:custGeom>
                <a:avLst/>
                <a:gdLst/>
                <a:ahLst/>
                <a:cxnLst>
                  <a:cxn ang="0">
                    <a:pos x="0" y="90"/>
                  </a:cxn>
                  <a:cxn ang="0">
                    <a:pos x="227" y="0"/>
                  </a:cxn>
                  <a:cxn ang="0">
                    <a:pos x="1179" y="2540"/>
                  </a:cxn>
                  <a:cxn ang="0">
                    <a:pos x="1252" y="3125"/>
                  </a:cxn>
                  <a:cxn ang="0">
                    <a:pos x="952" y="2630"/>
                  </a:cxn>
                  <a:cxn ang="0">
                    <a:pos x="0" y="90"/>
                  </a:cxn>
                </a:cxnLst>
                <a:rect l="0" t="0" r="r" b="b"/>
                <a:pathLst>
                  <a:path w="1252" h="3125">
                    <a:moveTo>
                      <a:pt x="0" y="90"/>
                    </a:moveTo>
                    <a:lnTo>
                      <a:pt x="227" y="0"/>
                    </a:lnTo>
                    <a:lnTo>
                      <a:pt x="1179" y="2540"/>
                    </a:lnTo>
                    <a:lnTo>
                      <a:pt x="1252" y="3125"/>
                    </a:lnTo>
                    <a:lnTo>
                      <a:pt x="952" y="2630"/>
                    </a:lnTo>
                    <a:lnTo>
                      <a:pt x="0" y="9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7" name="Freeform 23"/>
              <p:cNvSpPr>
                <a:spLocks/>
              </p:cNvSpPr>
              <p:nvPr/>
            </p:nvSpPr>
            <p:spPr bwMode="auto">
              <a:xfrm rot="78698">
                <a:off x="1429" y="2356"/>
                <a:ext cx="214" cy="371"/>
              </a:xfrm>
              <a:custGeom>
                <a:avLst/>
                <a:gdLst/>
                <a:ahLst/>
                <a:cxnLst>
                  <a:cxn ang="0">
                    <a:pos x="316" y="608"/>
                  </a:cxn>
                  <a:cxn ang="0">
                    <a:pos x="227" y="0"/>
                  </a:cxn>
                  <a:cxn ang="0">
                    <a:pos x="0" y="90"/>
                  </a:cxn>
                  <a:cxn ang="0">
                    <a:pos x="316" y="608"/>
                  </a:cxn>
                </a:cxnLst>
                <a:rect l="0" t="0" r="r" b="b"/>
                <a:pathLst>
                  <a:path w="316" h="608">
                    <a:moveTo>
                      <a:pt x="316" y="608"/>
                    </a:moveTo>
                    <a:lnTo>
                      <a:pt x="227" y="0"/>
                    </a:lnTo>
                    <a:lnTo>
                      <a:pt x="0" y="90"/>
                    </a:lnTo>
                    <a:lnTo>
                      <a:pt x="316" y="608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" name="Freeform 24"/>
              <p:cNvSpPr>
                <a:spLocks/>
              </p:cNvSpPr>
              <p:nvPr/>
            </p:nvSpPr>
            <p:spPr bwMode="auto">
              <a:xfrm rot="78698">
                <a:off x="1554" y="2578"/>
                <a:ext cx="82" cy="141"/>
              </a:xfrm>
              <a:custGeom>
                <a:avLst/>
                <a:gdLst/>
                <a:ahLst/>
                <a:cxnLst>
                  <a:cxn ang="0">
                    <a:pos x="85" y="0"/>
                  </a:cxn>
                  <a:cxn ang="0">
                    <a:pos x="0" y="25"/>
                  </a:cxn>
                  <a:cxn ang="0">
                    <a:pos x="121" y="230"/>
                  </a:cxn>
                  <a:cxn ang="0">
                    <a:pos x="85" y="0"/>
                  </a:cxn>
                </a:cxnLst>
                <a:rect l="0" t="0" r="r" b="b"/>
                <a:pathLst>
                  <a:path w="121" h="230">
                    <a:moveTo>
                      <a:pt x="85" y="0"/>
                    </a:moveTo>
                    <a:lnTo>
                      <a:pt x="0" y="25"/>
                    </a:lnTo>
                    <a:lnTo>
                      <a:pt x="121" y="230"/>
                    </a:lnTo>
                    <a:lnTo>
                      <a:pt x="85" y="0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9" name="Group 25"/>
              <p:cNvGrpSpPr>
                <a:grpSpLocks/>
              </p:cNvGrpSpPr>
              <p:nvPr/>
            </p:nvGrpSpPr>
            <p:grpSpPr bwMode="auto">
              <a:xfrm>
                <a:off x="746" y="807"/>
                <a:ext cx="864" cy="1988"/>
                <a:chOff x="738" y="806"/>
                <a:chExt cx="864" cy="1988"/>
              </a:xfrm>
            </p:grpSpPr>
            <p:sp>
              <p:nvSpPr>
                <p:cNvPr id="100" name="Freeform 26"/>
                <p:cNvSpPr>
                  <a:spLocks/>
                </p:cNvSpPr>
                <p:nvPr/>
              </p:nvSpPr>
              <p:spPr bwMode="auto">
                <a:xfrm rot="78698">
                  <a:off x="861" y="806"/>
                  <a:ext cx="741" cy="1595"/>
                </a:xfrm>
                <a:custGeom>
                  <a:avLst/>
                  <a:gdLst/>
                  <a:ahLst/>
                  <a:cxnLst>
                    <a:cxn ang="0">
                      <a:pos x="867" y="2612"/>
                    </a:cxn>
                    <a:cxn ang="0">
                      <a:pos x="1094" y="2522"/>
                    </a:cxn>
                    <a:cxn ang="0">
                      <a:pos x="1016" y="2554"/>
                    </a:cxn>
                    <a:cxn ang="0">
                      <a:pos x="84" y="0"/>
                    </a:cxn>
                    <a:cxn ang="0">
                      <a:pos x="0" y="30"/>
                    </a:cxn>
                    <a:cxn ang="0">
                      <a:pos x="940" y="2584"/>
                    </a:cxn>
                  </a:cxnLst>
                  <a:rect l="0" t="0" r="r" b="b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1" name="Group 27"/>
                <p:cNvGrpSpPr>
                  <a:grpSpLocks/>
                </p:cNvGrpSpPr>
                <p:nvPr/>
              </p:nvGrpSpPr>
              <p:grpSpPr bwMode="auto">
                <a:xfrm rot="78698">
                  <a:off x="738" y="936"/>
                  <a:ext cx="382" cy="1858"/>
                  <a:chOff x="1292" y="1570"/>
                  <a:chExt cx="363" cy="1905"/>
                </a:xfrm>
              </p:grpSpPr>
              <p:sp>
                <p:nvSpPr>
                  <p:cNvPr id="102" name="Freeform 28"/>
                  <p:cNvSpPr>
                    <a:spLocks/>
                  </p:cNvSpPr>
                  <p:nvPr/>
                </p:nvSpPr>
                <p:spPr bwMode="auto">
                  <a:xfrm>
                    <a:off x="1292" y="1616"/>
                    <a:ext cx="227" cy="1859"/>
                  </a:xfrm>
                  <a:custGeom>
                    <a:avLst/>
                    <a:gdLst/>
                    <a:ahLst/>
                    <a:cxnLst>
                      <a:cxn ang="0">
                        <a:pos x="227" y="136"/>
                      </a:cxn>
                      <a:cxn ang="0">
                        <a:pos x="0" y="1859"/>
                      </a:cxn>
                      <a:cxn ang="0">
                        <a:pos x="0" y="1633"/>
                      </a:cxn>
                      <a:cxn ang="0">
                        <a:pos x="137" y="0"/>
                      </a:cxn>
                    </a:cxnLst>
                    <a:rect l="0" t="0" r="r" b="b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383" y="1570"/>
                    <a:ext cx="272" cy="272"/>
                  </a:xfrm>
                  <a:prstGeom prst="ellipse">
                    <a:avLst/>
                  </a:prstGeom>
                  <a:noFill/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</p:grpSp>
      </p:grpSp>
      <p:sp>
        <p:nvSpPr>
          <p:cNvPr id="113" name="Овал 112"/>
          <p:cNvSpPr/>
          <p:nvPr/>
        </p:nvSpPr>
        <p:spPr>
          <a:xfrm>
            <a:off x="2599032" y="32724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2384718" y="158526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Овал 114"/>
          <p:cNvSpPr/>
          <p:nvPr/>
        </p:nvSpPr>
        <p:spPr>
          <a:xfrm>
            <a:off x="4572000" y="154431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Овал 115"/>
          <p:cNvSpPr/>
          <p:nvPr/>
        </p:nvSpPr>
        <p:spPr>
          <a:xfrm>
            <a:off x="4799962" y="318739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5" name="Заголовок 1"/>
          <p:cNvSpPr txBox="1">
            <a:spLocks/>
          </p:cNvSpPr>
          <p:nvPr/>
        </p:nvSpPr>
        <p:spPr>
          <a:xfrm>
            <a:off x="4000496" y="142852"/>
            <a:ext cx="5443518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Построение параллелограмма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57" name="Прямая соединительная линия 156"/>
          <p:cNvCxnSpPr/>
          <p:nvPr/>
        </p:nvCxnSpPr>
        <p:spPr>
          <a:xfrm rot="5400000">
            <a:off x="3102296" y="2030734"/>
            <a:ext cx="214314" cy="214314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5400000">
            <a:off x="4030990" y="2643182"/>
            <a:ext cx="214314" cy="214314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3000364" y="2843848"/>
            <a:ext cx="285752" cy="14287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>
            <a:off x="4071934" y="1928802"/>
            <a:ext cx="285752" cy="14287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4000496" y="1972944"/>
            <a:ext cx="285752" cy="14287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>
            <a:off x="3071802" y="2786058"/>
            <a:ext cx="285752" cy="142876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55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7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000"/>
                            </p:stCondLst>
                            <p:childTnLst>
                              <p:par>
                                <p:cTn id="1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4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3000"/>
                            </p:stCondLst>
                            <p:childTnLst>
                              <p:par>
                                <p:cTn id="2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91" grpId="0" animBg="1"/>
      <p:bldP spid="31" grpId="0" animBg="1"/>
      <p:bldP spid="9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2008170" y="1995478"/>
            <a:ext cx="4572032" cy="2571768"/>
          </a:xfrm>
          <a:prstGeom prst="parallelogram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Решите задачу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857356" y="428604"/>
            <a:ext cx="642942" cy="64294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000232" y="428604"/>
            <a:ext cx="285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1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4286256"/>
            <a:ext cx="419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M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3108" y="1500174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N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72264" y="1500174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P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00760" y="4214818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K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0430" y="149697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7 </a:t>
            </a: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см 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7950" y="292893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см 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5143512"/>
            <a:ext cx="764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Найдите периметр параллелограмма 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MNPK</a:t>
            </a:r>
            <a:endParaRPr lang="ru-RU" sz="2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071538" y="428604"/>
            <a:ext cx="642942" cy="63341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214414" y="500042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Дуга 19"/>
          <p:cNvSpPr/>
          <p:nvPr/>
        </p:nvSpPr>
        <p:spPr>
          <a:xfrm>
            <a:off x="1785918" y="4214818"/>
            <a:ext cx="571504" cy="642942"/>
          </a:xfrm>
          <a:prstGeom prst="arc">
            <a:avLst>
              <a:gd name="adj1" fmla="val 16615185"/>
              <a:gd name="adj2" fmla="val 186172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571736" y="3929066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70</a:t>
            </a:r>
            <a:r>
              <a:rPr lang="en-US" sz="2800" dirty="0" smtClean="0">
                <a:solidFill>
                  <a:schemeClr val="bg1"/>
                </a:solidFill>
                <a:sym typeface="Symbol"/>
              </a:rPr>
              <a:t>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4348" y="5786454"/>
            <a:ext cx="742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4">
                    <a:lumMod val="75000"/>
                  </a:schemeClr>
                </a:solidFill>
              </a:rPr>
              <a:t>Найдите все углы параллелограмма  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MNPK</a:t>
            </a:r>
            <a:r>
              <a:rPr lang="ru-RU" sz="2800" b="1" dirty="0" smtClean="0"/>
              <a:t> </a:t>
            </a:r>
            <a:endParaRPr lang="ru-RU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071802" y="285728"/>
            <a:ext cx="2571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Решение</a:t>
            </a:r>
            <a:endParaRPr lang="ru-RU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43240" y="4643446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7 </a:t>
            </a: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см 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00166" y="292893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см 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28728" y="5143512"/>
            <a:ext cx="5286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4"/>
                </a:solidFill>
              </a:rPr>
              <a:t>Р = (7 + 4) </a:t>
            </a:r>
            <a:r>
              <a:rPr lang="ru-RU" sz="2800" b="1" dirty="0" smtClean="0">
                <a:solidFill>
                  <a:schemeClr val="accent4"/>
                </a:solidFill>
                <a:latin typeface="Sylfaen"/>
              </a:rPr>
              <a:t>· </a:t>
            </a:r>
            <a:r>
              <a:rPr lang="ru-RU" sz="2800" b="1" dirty="0" smtClean="0">
                <a:solidFill>
                  <a:schemeClr val="accent4"/>
                </a:solidFill>
              </a:rPr>
              <a:t>2 = 22 (см)</a:t>
            </a:r>
            <a:endParaRPr lang="ru-RU" sz="2800" b="1" dirty="0">
              <a:solidFill>
                <a:schemeClr val="accent4"/>
              </a:solidFill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-1714544" y="5357826"/>
            <a:ext cx="6330579" cy="523220"/>
            <a:chOff x="1571604" y="6143644"/>
            <a:chExt cx="6330579" cy="523220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1571604" y="6143644"/>
              <a:ext cx="633057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400" b="1" dirty="0" smtClean="0">
                  <a:solidFill>
                    <a:prstClr val="black"/>
                  </a:solidFill>
                  <a:latin typeface="Calibri"/>
                </a:rPr>
                <a:t>                                             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</a:t>
              </a:r>
              <a:r>
                <a:rPr lang="ru-RU" sz="2800" b="1" dirty="0" smtClean="0">
                  <a:solidFill>
                    <a:schemeClr val="accent4"/>
                  </a:solidFill>
                  <a:latin typeface="Calibri"/>
                </a:rPr>
                <a:t>М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=   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lang="ru-RU" sz="2800" b="1" dirty="0" smtClean="0">
                  <a:solidFill>
                    <a:schemeClr val="accent4"/>
                  </a:solidFill>
                  <a:latin typeface="Calibri"/>
                </a:rPr>
                <a:t>Р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= 70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sym typeface="Symbol"/>
                </a:rPr>
                <a:t>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aphicFrame>
          <p:nvGraphicFramePr>
            <p:cNvPr id="30" name="Object 20"/>
            <p:cNvGraphicFramePr>
              <a:graphicFrameLocks noChangeAspect="1"/>
            </p:cNvGraphicFramePr>
            <p:nvPr/>
          </p:nvGraphicFramePr>
          <p:xfrm>
            <a:off x="5097613" y="6266542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02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97613" y="6266542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21"/>
            <p:cNvGraphicFramePr>
              <a:graphicFrameLocks noChangeAspect="1"/>
            </p:cNvGraphicFramePr>
            <p:nvPr/>
          </p:nvGraphicFramePr>
          <p:xfrm>
            <a:off x="5978243" y="6274457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03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78243" y="6274457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Группа 103"/>
          <p:cNvGrpSpPr/>
          <p:nvPr/>
        </p:nvGrpSpPr>
        <p:grpSpPr>
          <a:xfrm>
            <a:off x="-2214610" y="5857892"/>
            <a:ext cx="8262198" cy="523220"/>
            <a:chOff x="1571604" y="6143644"/>
            <a:chExt cx="8262198" cy="523220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571604" y="6143644"/>
              <a:ext cx="826219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2400" b="1" dirty="0" smtClean="0">
                  <a:solidFill>
                    <a:schemeClr val="accent4"/>
                  </a:solidFill>
                  <a:latin typeface="Calibri"/>
                </a:rPr>
                <a:t>                                             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</a:t>
              </a:r>
              <a:r>
                <a:rPr lang="en-US" sz="2800" b="1" noProof="0" dirty="0" smtClean="0">
                  <a:solidFill>
                    <a:schemeClr val="accent4"/>
                  </a:solidFill>
                  <a:latin typeface="Calibri"/>
                </a:rPr>
                <a:t>N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=   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lang="en-US" sz="2800" b="1" noProof="0" dirty="0" smtClean="0">
                  <a:solidFill>
                    <a:schemeClr val="accent4"/>
                  </a:solidFill>
                  <a:latin typeface="Calibri"/>
                </a:rPr>
                <a:t> K 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= 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180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sym typeface="Symbol"/>
                </a:rPr>
                <a:t>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- 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70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sym typeface="Symbol"/>
                </a:rPr>
                <a:t>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= 110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sym typeface="Symbol"/>
                </a:rPr>
                <a:t></a:t>
              </a: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</a:t>
              </a: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accent4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aphicFrame>
          <p:nvGraphicFramePr>
            <p:cNvPr id="34" name="Object 20"/>
            <p:cNvGraphicFramePr>
              <a:graphicFrameLocks noChangeAspect="1"/>
            </p:cNvGraphicFramePr>
            <p:nvPr/>
          </p:nvGraphicFramePr>
          <p:xfrm>
            <a:off x="5097613" y="6266542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04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97613" y="6266542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21"/>
            <p:cNvGraphicFramePr>
              <a:graphicFrameLocks noChangeAspect="1"/>
            </p:cNvGraphicFramePr>
            <p:nvPr/>
          </p:nvGraphicFramePr>
          <p:xfrm>
            <a:off x="5966368" y="6274457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05" name="Формула" r:id="rId7" imgW="164880" imgH="152280" progId="Equation.3">
                    <p:embed/>
                  </p:oleObj>
                </mc:Choice>
                <mc:Fallback>
                  <p:oleObj name="Формула" r:id="rId7" imgW="164880" imgH="15228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66368" y="6274457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Дуга 35"/>
          <p:cNvSpPr/>
          <p:nvPr/>
        </p:nvSpPr>
        <p:spPr>
          <a:xfrm rot="10282647">
            <a:off x="6188602" y="1682257"/>
            <a:ext cx="571504" cy="642942"/>
          </a:xfrm>
          <a:prstGeom prst="arc">
            <a:avLst>
              <a:gd name="adj1" fmla="val 16652737"/>
              <a:gd name="adj2" fmla="val 500312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572132" y="2143116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70</a:t>
            </a:r>
            <a:r>
              <a:rPr lang="en-US" sz="2800" dirty="0" smtClean="0">
                <a:solidFill>
                  <a:schemeClr val="bg1"/>
                </a:solidFill>
                <a:sym typeface="Symbol"/>
              </a:rPr>
              <a:t>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86050" y="2214554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110</a:t>
            </a:r>
            <a:r>
              <a:rPr lang="en-US" sz="2800" dirty="0" smtClean="0">
                <a:solidFill>
                  <a:schemeClr val="bg1"/>
                </a:solidFill>
                <a:sym typeface="Symbol"/>
              </a:rPr>
              <a:t>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857752" y="3786190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110</a:t>
            </a:r>
            <a:r>
              <a:rPr lang="en-US" sz="2800" dirty="0" smtClean="0">
                <a:solidFill>
                  <a:schemeClr val="bg1"/>
                </a:solidFill>
                <a:sym typeface="Symbol"/>
              </a:rPr>
              <a:t>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2" name="Дуга 41"/>
          <p:cNvSpPr/>
          <p:nvPr/>
        </p:nvSpPr>
        <p:spPr>
          <a:xfrm rot="16200000">
            <a:off x="5679289" y="4250537"/>
            <a:ext cx="571504" cy="642942"/>
          </a:xfrm>
          <a:prstGeom prst="arc">
            <a:avLst>
              <a:gd name="adj1" fmla="val 16492430"/>
              <a:gd name="adj2" fmla="val 22463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16200000">
            <a:off x="5500694" y="4143380"/>
            <a:ext cx="928694" cy="928694"/>
          </a:xfrm>
          <a:prstGeom prst="arc">
            <a:avLst>
              <a:gd name="adj1" fmla="val 16633898"/>
              <a:gd name="adj2" fmla="val 463303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2238296" y="3000372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6143636" y="3071810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Группа 45"/>
          <p:cNvGrpSpPr/>
          <p:nvPr/>
        </p:nvGrpSpPr>
        <p:grpSpPr>
          <a:xfrm>
            <a:off x="4214810" y="1857364"/>
            <a:ext cx="214314" cy="285752"/>
            <a:chOff x="2143108" y="1643050"/>
            <a:chExt cx="214314" cy="285752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 rot="16200000" flipH="1">
              <a:off x="2143108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16200000" flipH="1">
              <a:off x="2071670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Группа 48"/>
          <p:cNvGrpSpPr/>
          <p:nvPr/>
        </p:nvGrpSpPr>
        <p:grpSpPr>
          <a:xfrm>
            <a:off x="4071934" y="4429132"/>
            <a:ext cx="214314" cy="285752"/>
            <a:chOff x="2143108" y="1643050"/>
            <a:chExt cx="214314" cy="285752"/>
          </a:xfrm>
        </p:grpSpPr>
        <p:cxnSp>
          <p:nvCxnSpPr>
            <p:cNvPr id="50" name="Прямая соединительная линия 49"/>
            <p:cNvCxnSpPr/>
            <p:nvPr/>
          </p:nvCxnSpPr>
          <p:spPr>
            <a:xfrm rot="16200000" flipH="1">
              <a:off x="2143108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16200000" flipH="1">
              <a:off x="2071670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Дуга 37"/>
          <p:cNvSpPr/>
          <p:nvPr/>
        </p:nvSpPr>
        <p:spPr>
          <a:xfrm rot="5400000">
            <a:off x="2321703" y="1678769"/>
            <a:ext cx="571504" cy="642942"/>
          </a:xfrm>
          <a:prstGeom prst="arc">
            <a:avLst>
              <a:gd name="adj1" fmla="val 16207903"/>
              <a:gd name="adj2" fmla="val 165940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5400000">
            <a:off x="2143108" y="1500174"/>
            <a:ext cx="928694" cy="928694"/>
          </a:xfrm>
          <a:prstGeom prst="arc">
            <a:avLst>
              <a:gd name="adj1" fmla="val 16492582"/>
              <a:gd name="adj2" fmla="val 321549"/>
            </a:avLst>
          </a:prstGeom>
          <a:ln w="28575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5" grpId="0" animBg="1"/>
      <p:bldP spid="5" grpId="1" animBg="1"/>
      <p:bldP spid="5" grpId="2" animBg="1"/>
      <p:bldP spid="6" grpId="0"/>
      <p:bldP spid="6" grpId="1"/>
      <p:bldP spid="6" grpId="2"/>
      <p:bldP spid="11" grpId="0"/>
      <p:bldP spid="11" grpId="1"/>
      <p:bldP spid="12" grpId="0"/>
      <p:bldP spid="12" grpId="1"/>
      <p:bldP spid="13" grpId="0"/>
      <p:bldP spid="13" grpId="1"/>
      <p:bldP spid="18" grpId="0" animBg="1"/>
      <p:bldP spid="19" grpId="0"/>
      <p:bldP spid="20" grpId="0" animBg="1"/>
      <p:bldP spid="21" grpId="0"/>
      <p:bldP spid="22" grpId="0"/>
      <p:bldP spid="22" grpId="1"/>
      <p:bldP spid="24" grpId="0"/>
      <p:bldP spid="24" grpId="1"/>
      <p:bldP spid="24" grpId="2"/>
      <p:bldP spid="25" grpId="0"/>
      <p:bldP spid="25" grpId="1"/>
      <p:bldP spid="26" grpId="0"/>
      <p:bldP spid="26" grpId="1"/>
      <p:bldP spid="27" grpId="0"/>
      <p:bldP spid="27" grpId="1"/>
      <p:bldP spid="36" grpId="0" animBg="1"/>
      <p:bldP spid="37" grpId="0"/>
      <p:bldP spid="40" grpId="0"/>
      <p:bldP spid="41" grpId="0"/>
      <p:bldP spid="42" grpId="0" animBg="1"/>
      <p:bldP spid="43" grpId="0" animBg="1"/>
      <p:bldP spid="38" grpId="0" animBg="1"/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960120"/>
          </a:xfrm>
        </p:spPr>
        <p:txBody>
          <a:bodyPr anchor="t">
            <a:normAutofit fontScale="90000"/>
          </a:bodyPr>
          <a:lstStyle/>
          <a:p>
            <a:pPr algn="l"/>
            <a:r>
              <a:rPr lang="ru-RU" sz="3200" b="1" dirty="0" smtClean="0"/>
              <a:t>Решите задачу. </a:t>
            </a:r>
            <a:r>
              <a:rPr lang="en-US" sz="3200" b="1" dirty="0" smtClean="0"/>
              <a:t>  </a:t>
            </a:r>
            <a:r>
              <a:rPr lang="ru-RU" sz="2700" dirty="0" smtClean="0"/>
              <a:t>В параллелограмме </a:t>
            </a:r>
            <a:r>
              <a:rPr lang="en-US" sz="2700" dirty="0" smtClean="0">
                <a:latin typeface="Calibri" pitchFamily="34" charset="0"/>
              </a:rPr>
              <a:t>ABCD</a:t>
            </a:r>
            <a:r>
              <a:rPr lang="ru-RU" sz="2700" dirty="0" smtClean="0">
                <a:latin typeface="Calibri" pitchFamily="34" charset="0"/>
              </a:rPr>
              <a:t>: </a:t>
            </a:r>
            <a:r>
              <a:rPr lang="en-US" sz="2700" dirty="0" smtClean="0">
                <a:latin typeface="Calibri" pitchFamily="34" charset="0"/>
              </a:rPr>
              <a:t>  </a:t>
            </a:r>
            <a:r>
              <a:rPr lang="ru-RU" sz="2700" dirty="0" smtClean="0">
                <a:latin typeface="Calibri" pitchFamily="34" charset="0"/>
              </a:rPr>
              <a:t>О – точка пересечения диагоналей, отрезок </a:t>
            </a:r>
            <a:r>
              <a:rPr lang="en-US" sz="2700" dirty="0" smtClean="0">
                <a:latin typeface="Calibri" pitchFamily="34" charset="0"/>
              </a:rPr>
              <a:t>MK</a:t>
            </a:r>
            <a:r>
              <a:rPr lang="ru-RU" sz="2700" dirty="0" smtClean="0">
                <a:latin typeface="Calibri" pitchFamily="34" charset="0"/>
              </a:rPr>
              <a:t> проходит через эту точку.</a:t>
            </a:r>
            <a:r>
              <a:rPr lang="en-US" sz="2700" dirty="0" smtClean="0">
                <a:latin typeface="Calibri" pitchFamily="34" charset="0"/>
              </a:rPr>
              <a:t/>
            </a:r>
            <a:br>
              <a:rPr lang="en-US" sz="2700" dirty="0" smtClean="0">
                <a:latin typeface="Calibri" pitchFamily="34" charset="0"/>
              </a:rPr>
            </a:br>
            <a:r>
              <a:rPr lang="ru-RU" sz="3200" dirty="0" smtClean="0">
                <a:latin typeface="Calibri" pitchFamily="34" charset="0"/>
              </a:rPr>
              <a:t/>
            </a:r>
            <a:br>
              <a:rPr lang="ru-RU" sz="3200" dirty="0" smtClean="0">
                <a:latin typeface="Calibri" pitchFamily="34" charset="0"/>
              </a:rPr>
            </a:br>
            <a:endParaRPr lang="ru-RU" sz="3200" dirty="0">
              <a:latin typeface="Calibri" pitchFamily="34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571472" y="2000240"/>
            <a:ext cx="4572032" cy="2571768"/>
          </a:xfrm>
          <a:prstGeom prst="parallelogram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4286256"/>
            <a:ext cx="419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A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80" y="1500174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B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43536" y="1500174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C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32" y="4214818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D</a:t>
            </a:r>
            <a:endParaRPr lang="ru-RU" sz="3600" b="1" dirty="0">
              <a:latin typeface="Calibri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214446" y="2000240"/>
            <a:ext cx="3286148" cy="2571768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214546" y="3000372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571636" y="4572008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K</a:t>
            </a:r>
            <a:endParaRPr lang="ru-RU" sz="3600" b="1" dirty="0">
              <a:latin typeface="Calibri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714776" y="1428736"/>
            <a:ext cx="6429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b="1" dirty="0" smtClean="0">
                <a:latin typeface="Calibri" pitchFamily="34" charset="0"/>
              </a:rPr>
              <a:t>M</a:t>
            </a:r>
            <a:endParaRPr lang="ru-RU" sz="3600" b="1" dirty="0">
              <a:latin typeface="Calibri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1571636" y="2357430"/>
            <a:ext cx="2571768" cy="1857388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2786082" y="3214686"/>
            <a:ext cx="142876" cy="14287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143504" y="2357430"/>
            <a:ext cx="40004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      </a:t>
            </a:r>
            <a:r>
              <a:rPr lang="ru-RU" sz="2400" b="1" dirty="0" smtClean="0">
                <a:solidFill>
                  <a:schemeClr val="tx2"/>
                </a:solidFill>
              </a:rPr>
              <a:t>Решение</a:t>
            </a:r>
            <a:r>
              <a:rPr lang="ru-RU" sz="2400" dirty="0" smtClean="0">
                <a:solidFill>
                  <a:schemeClr val="tx2"/>
                </a:solidFill>
              </a:rPr>
              <a:t>:  по свойству параллелограмма ВО = О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D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, 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  <a:sym typeface="Symbol"/>
              </a:rPr>
              <a:t>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  <a:sym typeface="Symbol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ВОМ =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  <a:sym typeface="Symbol"/>
              </a:rPr>
              <a:t>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 КО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D 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 – вертикальные  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, </a:t>
            </a:r>
          </a:p>
          <a:p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  <a:sym typeface="Symbol"/>
              </a:rPr>
              <a:t> 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МВО =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  <a:sym typeface="Symbol"/>
              </a:rPr>
              <a:t>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D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ОК – накрест  лежащие при параллельных прямых ВМ и 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D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К и секущей В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D 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  <a:sym typeface="Symbol"/>
              </a:rPr>
              <a:t> </a:t>
            </a:r>
            <a:r>
              <a:rPr lang="ru-RU" dirty="0" smtClean="0">
                <a:solidFill>
                  <a:schemeClr val="tx2"/>
                </a:solidFill>
              </a:rPr>
              <a:t>∆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OMB =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Calibri" pitchFamily="34" charset="0"/>
              </a:rPr>
              <a:t>∆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OKD (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по стороне и двум прилежащим углам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)</a:t>
            </a:r>
            <a:r>
              <a:rPr lang="ru-RU" sz="2400" dirty="0" smtClean="0">
                <a:solidFill>
                  <a:schemeClr val="tx2"/>
                </a:solidFill>
                <a:latin typeface="Calibri" pitchFamily="34" charset="0"/>
              </a:rPr>
              <a:t>.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endParaRPr lang="ru-RU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2910" y="1142984"/>
            <a:ext cx="40307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chemeClr val="accent4"/>
                </a:solidFill>
              </a:rPr>
              <a:t>Докажите, что </a:t>
            </a:r>
            <a:r>
              <a:rPr lang="ru-RU" dirty="0" smtClean="0">
                <a:solidFill>
                  <a:schemeClr val="accent4"/>
                </a:solidFill>
              </a:rPr>
              <a:t>∆</a:t>
            </a:r>
            <a:r>
              <a:rPr lang="en-US" sz="2400" dirty="0" smtClean="0">
                <a:solidFill>
                  <a:schemeClr val="accent4"/>
                </a:solidFill>
                <a:latin typeface="Calibri" pitchFamily="34" charset="0"/>
              </a:rPr>
              <a:t>OMB =</a:t>
            </a:r>
            <a:r>
              <a:rPr lang="ru-RU" sz="2400" dirty="0" smtClean="0">
                <a:solidFill>
                  <a:schemeClr val="accent4"/>
                </a:solidFill>
                <a:latin typeface="Calibri" pitchFamily="34" charset="0"/>
              </a:rPr>
              <a:t> </a:t>
            </a:r>
            <a:r>
              <a:rPr lang="ru-RU" dirty="0" smtClean="0">
                <a:solidFill>
                  <a:schemeClr val="accent4"/>
                </a:solidFill>
                <a:latin typeface="Calibri" pitchFamily="34" charset="0"/>
              </a:rPr>
              <a:t>∆</a:t>
            </a:r>
            <a:r>
              <a:rPr lang="en-US" sz="2400" dirty="0" smtClean="0">
                <a:solidFill>
                  <a:schemeClr val="accent4"/>
                </a:solidFill>
                <a:latin typeface="Calibri" pitchFamily="34" charset="0"/>
              </a:rPr>
              <a:t>OKD </a:t>
            </a:r>
            <a:r>
              <a:rPr lang="ru-RU" sz="2400" dirty="0" smtClean="0">
                <a:solidFill>
                  <a:schemeClr val="accent4"/>
                </a:solidFill>
                <a:latin typeface="Calibri" pitchFamily="34" charset="0"/>
              </a:rPr>
              <a:t> </a:t>
            </a:r>
            <a:endParaRPr lang="ru-RU" sz="2400" dirty="0">
              <a:solidFill>
                <a:schemeClr val="accent4"/>
              </a:solidFill>
              <a:latin typeface="Calibri" pitchFamily="34" charset="0"/>
            </a:endParaRPr>
          </a:p>
        </p:txBody>
      </p:sp>
      <p:sp>
        <p:nvSpPr>
          <p:cNvPr id="25" name="Дуга 24"/>
          <p:cNvSpPr/>
          <p:nvPr/>
        </p:nvSpPr>
        <p:spPr>
          <a:xfrm rot="7296328">
            <a:off x="2583651" y="2988883"/>
            <a:ext cx="500066" cy="642942"/>
          </a:xfrm>
          <a:prstGeom prst="arc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1571604" y="2357430"/>
            <a:ext cx="2571768" cy="1857388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Дуга 27"/>
          <p:cNvSpPr/>
          <p:nvPr/>
        </p:nvSpPr>
        <p:spPr>
          <a:xfrm rot="18062377">
            <a:off x="2641929" y="2916016"/>
            <a:ext cx="500066" cy="642942"/>
          </a:xfrm>
          <a:prstGeom prst="arc">
            <a:avLst>
              <a:gd name="adj1" fmla="val 16200000"/>
              <a:gd name="adj2" fmla="val 388054"/>
            </a:avLst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33"/>
          <p:cNvGrpSpPr/>
          <p:nvPr/>
        </p:nvGrpSpPr>
        <p:grpSpPr>
          <a:xfrm>
            <a:off x="1077259" y="1659190"/>
            <a:ext cx="642670" cy="738864"/>
            <a:chOff x="1077259" y="1659190"/>
            <a:chExt cx="642670" cy="738864"/>
          </a:xfrm>
        </p:grpSpPr>
        <p:sp>
          <p:nvSpPr>
            <p:cNvPr id="32" name="Дуга 31"/>
            <p:cNvSpPr/>
            <p:nvPr/>
          </p:nvSpPr>
          <p:spPr>
            <a:xfrm rot="3442547">
              <a:off x="1195543" y="1826300"/>
              <a:ext cx="500066" cy="428628"/>
            </a:xfrm>
            <a:prstGeom prst="arc">
              <a:avLst>
                <a:gd name="adj1" fmla="val 17568216"/>
                <a:gd name="adj2" fmla="val 404583"/>
              </a:avLst>
            </a:prstGeom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Дуга 32"/>
            <p:cNvSpPr/>
            <p:nvPr/>
          </p:nvSpPr>
          <p:spPr>
            <a:xfrm rot="3442547">
              <a:off x="1029162" y="1707287"/>
              <a:ext cx="738864" cy="642670"/>
            </a:xfrm>
            <a:prstGeom prst="arc">
              <a:avLst>
                <a:gd name="adj1" fmla="val 17857501"/>
                <a:gd name="adj2" fmla="val 21147168"/>
              </a:avLst>
            </a:prstGeom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" name="Группа 34"/>
          <p:cNvGrpSpPr/>
          <p:nvPr/>
        </p:nvGrpSpPr>
        <p:grpSpPr>
          <a:xfrm rot="11086482">
            <a:off x="3977744" y="4187896"/>
            <a:ext cx="642670" cy="738864"/>
            <a:chOff x="1077259" y="1659190"/>
            <a:chExt cx="642670" cy="738864"/>
          </a:xfrm>
        </p:grpSpPr>
        <p:sp>
          <p:nvSpPr>
            <p:cNvPr id="36" name="Дуга 35"/>
            <p:cNvSpPr/>
            <p:nvPr/>
          </p:nvSpPr>
          <p:spPr>
            <a:xfrm rot="3442547">
              <a:off x="1195543" y="1826300"/>
              <a:ext cx="500066" cy="428628"/>
            </a:xfrm>
            <a:prstGeom prst="arc">
              <a:avLst>
                <a:gd name="adj1" fmla="val 17568216"/>
                <a:gd name="adj2" fmla="val 404583"/>
              </a:avLst>
            </a:prstGeom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Дуга 36"/>
            <p:cNvSpPr/>
            <p:nvPr/>
          </p:nvSpPr>
          <p:spPr>
            <a:xfrm rot="3442547">
              <a:off x="1029162" y="1707287"/>
              <a:ext cx="738864" cy="642670"/>
            </a:xfrm>
            <a:prstGeom prst="arc">
              <a:avLst>
                <a:gd name="adj1" fmla="val 17857501"/>
                <a:gd name="adj2" fmla="val 21147168"/>
              </a:avLst>
            </a:prstGeom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9" name="Прямая соединительная линия 38"/>
          <p:cNvCxnSpPr/>
          <p:nvPr/>
        </p:nvCxnSpPr>
        <p:spPr>
          <a:xfrm rot="5400000">
            <a:off x="1964513" y="2606363"/>
            <a:ext cx="214314" cy="142876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3464711" y="3750471"/>
            <a:ext cx="214314" cy="142876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571472" y="2000240"/>
            <a:ext cx="4572032" cy="2571768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sz="3600" dirty="0" smtClean="0"/>
              <a:t>п. 42, теоремы о свойствах параллелограмма,</a:t>
            </a:r>
          </a:p>
          <a:p>
            <a:pPr algn="ctr">
              <a:buNone/>
            </a:pPr>
            <a:r>
              <a:rPr lang="ru-RU" sz="3600" dirty="0" smtClean="0"/>
              <a:t>№ </a:t>
            </a:r>
            <a:r>
              <a:rPr lang="ru-RU" sz="3600" dirty="0" smtClean="0"/>
              <a:t>372 </a:t>
            </a:r>
            <a:r>
              <a:rPr lang="ru-RU" sz="3600" dirty="0" smtClean="0"/>
              <a:t>б), </a:t>
            </a:r>
            <a:r>
              <a:rPr lang="ru-RU" sz="3600" dirty="0" smtClean="0"/>
              <a:t>374 </a:t>
            </a:r>
            <a:r>
              <a:rPr lang="ru-RU" sz="3600" dirty="0" smtClean="0"/>
              <a:t>в), </a:t>
            </a:r>
            <a:r>
              <a:rPr lang="ru-RU" sz="3600" dirty="0" smtClean="0"/>
              <a:t>378 </a:t>
            </a:r>
            <a:r>
              <a:rPr lang="ru-RU" sz="3600" dirty="0" smtClean="0"/>
              <a:t>а),в)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Литература</a:t>
            </a:r>
            <a:r>
              <a:rPr lang="en-US" dirty="0" smtClean="0"/>
              <a:t> </a:t>
            </a:r>
            <a:r>
              <a:rPr lang="ru-RU" dirty="0" smtClean="0"/>
              <a:t>и ресурсы</a:t>
            </a:r>
            <a:endParaRPr lang="ru-RU" dirty="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214282" y="1600200"/>
            <a:ext cx="8786874" cy="4972072"/>
          </a:xfrm>
          <a:prstGeom prst="rect">
            <a:avLst/>
          </a:prstGeom>
        </p:spPr>
        <p:txBody>
          <a:bodyPr/>
          <a:lstStyle/>
          <a:p>
            <a:pPr marL="320040" lvl="0" indent="-320040">
              <a:spcBef>
                <a:spcPts val="700"/>
              </a:spcBef>
              <a:buClr>
                <a:schemeClr val="accent4">
                  <a:lumMod val="75000"/>
                </a:schemeClr>
              </a:buClr>
              <a:buSzPct val="60000"/>
              <a:buFont typeface="Wingdings"/>
              <a:buChar char=""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Л. С.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Атанасян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В. Ф. Бутузов и др. Геометрия 7-9</a:t>
            </a:r>
            <a:r>
              <a:rPr lang="en-US" dirty="0" smtClean="0"/>
              <a:t>,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dirty="0" smtClean="0"/>
              <a:t>учебник для общеобразовательных учреждений, М: Просвещение,2006.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Мельникова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Н. Б.,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Лепихова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М. Тематический контроль по геометрии. 8 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кл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- М.: Интеллект-Центр. 2007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indent="-320040">
              <a:spcBef>
                <a:spcPts val="700"/>
              </a:spcBef>
              <a:buClr>
                <a:schemeClr val="accent4">
                  <a:lumMod val="75000"/>
                </a:schemeClr>
              </a:buClr>
              <a:buSzPct val="60000"/>
              <a:buFont typeface="Wingdings"/>
              <a:buChar char=""/>
              <a:defRPr/>
            </a:pPr>
            <a:r>
              <a:rPr lang="ru-RU" dirty="0" smtClean="0"/>
              <a:t>«Уроки геометрии в 7-9 классах» В.И.Жохов и др., методические рекомендации к учебнику Л.С. </a:t>
            </a:r>
            <a:r>
              <a:rPr lang="ru-RU" dirty="0" err="1" smtClean="0"/>
              <a:t>Атанасяна</a:t>
            </a:r>
            <a:r>
              <a:rPr lang="ru-RU" dirty="0" smtClean="0"/>
              <a:t>, М: Мнемозина, 2006.</a:t>
            </a:r>
          </a:p>
          <a:p>
            <a:pPr marL="320040" indent="-320040">
              <a:spcBef>
                <a:spcPts val="700"/>
              </a:spcBef>
              <a:buClr>
                <a:schemeClr val="accent4">
                  <a:lumMod val="75000"/>
                </a:schemeClr>
              </a:buClr>
              <a:buSzPct val="60000"/>
              <a:buFont typeface="Wingdings"/>
              <a:buChar char=""/>
              <a:defRPr/>
            </a:pPr>
            <a:r>
              <a:rPr lang="ru-RU" dirty="0" smtClean="0"/>
              <a:t>С.М. </a:t>
            </a:r>
            <a:r>
              <a:rPr lang="ru-RU" dirty="0" err="1" smtClean="0"/>
              <a:t>Саврасова</a:t>
            </a:r>
            <a:r>
              <a:rPr lang="ru-RU" dirty="0" smtClean="0"/>
              <a:t>, Г.А. </a:t>
            </a:r>
            <a:r>
              <a:rPr lang="ru-RU" dirty="0" err="1" smtClean="0"/>
              <a:t>Ястребинецкий</a:t>
            </a:r>
            <a:r>
              <a:rPr lang="ru-RU" dirty="0" smtClean="0"/>
              <a:t>.  Упражнения по планиметрии на готовых чертежах: Пособие для </a:t>
            </a:r>
            <a:r>
              <a:rPr lang="ru-RU" dirty="0" err="1" smtClean="0"/>
              <a:t>учителя.-М</a:t>
            </a:r>
            <a:r>
              <a:rPr lang="ru-RU" dirty="0" smtClean="0"/>
              <a:t>.: Просвещение, 1990.</a:t>
            </a:r>
            <a:endParaRPr lang="en-US" dirty="0" smtClean="0"/>
          </a:p>
          <a:p>
            <a:pPr marL="320040" lvl="0" indent="-320040">
              <a:spcBef>
                <a:spcPts val="700"/>
              </a:spcBef>
              <a:buClr>
                <a:schemeClr val="accent4">
                  <a:lumMod val="75000"/>
                </a:schemeClr>
              </a:buClr>
              <a:buSzPct val="60000"/>
              <a:buFont typeface="Wingdings"/>
              <a:buChar char=""/>
              <a:defRPr/>
            </a:pPr>
            <a:endParaRPr lang="en-US" u="sng" dirty="0" smtClean="0"/>
          </a:p>
          <a:p>
            <a:pPr lvl="0"/>
            <a:r>
              <a:rPr lang="en-US" dirty="0" smtClean="0"/>
              <a:t>      </a:t>
            </a:r>
            <a:endParaRPr lang="ru-RU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60000"/>
              <a:buFont typeface="Wingdings"/>
              <a:buChar char=""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42946"/>
          </a:xfrm>
        </p:spPr>
        <p:txBody>
          <a:bodyPr/>
          <a:lstStyle/>
          <a:p>
            <a:pPr algn="ctr"/>
            <a:r>
              <a:rPr lang="ru-RU" dirty="0" smtClean="0"/>
              <a:t>Цели урока: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934302"/>
              </p:ext>
            </p:extLst>
          </p:nvPr>
        </p:nvGraphicFramePr>
        <p:xfrm>
          <a:off x="214282" y="1643050"/>
          <a:ext cx="821537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E78FF3-9B04-46CA-9840-AEE95EE97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EE78FF3-9B04-46CA-9840-AEE95EE97A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9AAD85-687D-4BD5-83BB-9AB298D8D7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659AAD85-687D-4BD5-83BB-9AB298D8D7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939B1F-E8C0-4517-9D9D-B89816993B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4E939B1F-E8C0-4517-9D9D-B89816993B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5A99AB-DB5B-4723-A2B6-6B1207C8AC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775A99AB-DB5B-4723-A2B6-6B1207C8AC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0D67AA-9D7F-4ABE-B3C5-07F1645853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F20D67AA-9D7F-4ABE-B3C5-07F1645853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22FD14-912E-4064-ADAC-B0A29F5697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3C22FD14-912E-4064-ADAC-B0A29F5697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214422"/>
          </a:xfrm>
          <a:noFill/>
        </p:spPr>
        <p:txBody>
          <a:bodyPr>
            <a:normAutofit fontScale="90000"/>
          </a:bodyPr>
          <a:lstStyle/>
          <a:p>
            <a:pPr marL="320040" lvl="0" indent="-320040" algn="ctr">
              <a:spcBef>
                <a:spcPts val="700"/>
              </a:spcBef>
            </a:pPr>
            <a:r>
              <a:rPr lang="ru-RU" sz="3200" dirty="0" smtClean="0"/>
              <a:t>Продолжите предложение: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u-RU" sz="29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  <a:cs typeface="+mn-cs"/>
              </a:rPr>
              <a:t>При пересечении двух параллельных прямых третьей секущей… </a:t>
            </a:r>
            <a:br>
              <a:rPr lang="ru-RU" sz="29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11" name="Дуга 10"/>
          <p:cNvSpPr/>
          <p:nvPr/>
        </p:nvSpPr>
        <p:spPr>
          <a:xfrm rot="21313170">
            <a:off x="3424229" y="5589022"/>
            <a:ext cx="428880" cy="568586"/>
          </a:xfrm>
          <a:prstGeom prst="arc">
            <a:avLst>
              <a:gd name="adj1" fmla="val 18189931"/>
              <a:gd name="adj2" fmla="val 243582"/>
            </a:avLst>
          </a:prstGeom>
          <a:solidFill>
            <a:schemeClr val="tx1">
              <a:lumMod val="65000"/>
            </a:schemeClr>
          </a:solidFill>
          <a:ln w="28575">
            <a:noFill/>
          </a:ln>
        </p:spPr>
        <p:style>
          <a:lnRef idx="1">
            <a:schemeClr val="accent5"/>
          </a:lnRef>
          <a:fillRef idx="1002">
            <a:schemeClr val="dk2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black"/>
              </a:solidFill>
              <a:latin typeface="Lucida Sans Unicode"/>
              <a:ea typeface="+mn-ea"/>
              <a:cs typeface="+mn-cs"/>
            </a:endParaRPr>
          </a:p>
        </p:txBody>
      </p:sp>
      <p:sp>
        <p:nvSpPr>
          <p:cNvPr id="12" name="Дуга 11"/>
          <p:cNvSpPr/>
          <p:nvPr/>
        </p:nvSpPr>
        <p:spPr>
          <a:xfrm rot="15686971">
            <a:off x="1369376" y="3057770"/>
            <a:ext cx="510718" cy="464114"/>
          </a:xfrm>
          <a:prstGeom prst="arc">
            <a:avLst>
              <a:gd name="adj1" fmla="val 16645639"/>
              <a:gd name="adj2" fmla="val 2522466"/>
            </a:avLst>
          </a:prstGeom>
          <a:solidFill>
            <a:srgbClr val="92D050"/>
          </a:solidFill>
          <a:ln w="28575">
            <a:noFill/>
          </a:ln>
        </p:spPr>
        <p:style>
          <a:lnRef idx="1">
            <a:schemeClr val="accent6"/>
          </a:lnRef>
          <a:fillRef idx="1001">
            <a:schemeClr val="lt2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black"/>
              </a:solidFill>
              <a:latin typeface="Lucida Sans Unicode"/>
              <a:ea typeface="+mn-ea"/>
              <a:cs typeface="+mn-cs"/>
            </a:endParaRPr>
          </a:p>
        </p:txBody>
      </p:sp>
      <p:sp>
        <p:nvSpPr>
          <p:cNvPr id="15" name="Дуга 14"/>
          <p:cNvSpPr/>
          <p:nvPr/>
        </p:nvSpPr>
        <p:spPr>
          <a:xfrm rot="1980544">
            <a:off x="6939831" y="2194959"/>
            <a:ext cx="406306" cy="530424"/>
          </a:xfrm>
          <a:prstGeom prst="arc">
            <a:avLst>
              <a:gd name="adj1" fmla="val 15965450"/>
              <a:gd name="adj2" fmla="val 19545952"/>
            </a:avLst>
          </a:prstGeom>
          <a:solidFill>
            <a:srgbClr val="FFC000"/>
          </a:solidFill>
          <a:ln w="28575">
            <a:noFill/>
          </a:ln>
        </p:spPr>
        <p:style>
          <a:lnRef idx="1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black"/>
              </a:solidFill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Дуга 15"/>
          <p:cNvSpPr/>
          <p:nvPr/>
        </p:nvSpPr>
        <p:spPr>
          <a:xfrm rot="5400000">
            <a:off x="1949308" y="2166331"/>
            <a:ext cx="471488" cy="457095"/>
          </a:xfrm>
          <a:prstGeom prst="arc">
            <a:avLst>
              <a:gd name="adj1" fmla="val 16200000"/>
              <a:gd name="adj2" fmla="val 1720259"/>
            </a:avLst>
          </a:prstGeom>
          <a:solidFill>
            <a:srgbClr val="92D050"/>
          </a:solidFill>
          <a:ln w="28575">
            <a:noFill/>
          </a:ln>
        </p:spPr>
        <p:style>
          <a:lnRef idx="1">
            <a:schemeClr val="accent4"/>
          </a:lnRef>
          <a:fillRef idx="1001">
            <a:schemeClr val="lt2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black"/>
              </a:solidFill>
              <a:latin typeface="Lucida Sans Unicode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158" y="192880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ru-RU" sz="2800" i="1" kern="1200" dirty="0">
                <a:latin typeface="Calibri" pitchFamily="34" charset="0"/>
              </a:rPr>
              <a:t>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71736" y="157161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i="1" kern="1200" dirty="0">
                <a:solidFill>
                  <a:schemeClr val="accent4"/>
                </a:solidFill>
                <a:latin typeface="Calibri" pitchFamily="34" charset="0"/>
              </a:rPr>
              <a:t>c</a:t>
            </a:r>
            <a:endParaRPr lang="ru-RU" sz="2800" i="1" kern="1200" dirty="0">
              <a:solidFill>
                <a:schemeClr val="accent4"/>
              </a:solidFill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5720" y="3286124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i="1" kern="1200" dirty="0">
                <a:latin typeface="Calibri" pitchFamily="34" charset="0"/>
              </a:rPr>
              <a:t>b</a:t>
            </a:r>
            <a:endParaRPr lang="ru-RU" sz="2800" i="1" kern="1200" dirty="0">
              <a:latin typeface="Calibri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714348" y="3286124"/>
            <a:ext cx="2714644" cy="1588"/>
          </a:xfrm>
          <a:prstGeom prst="line">
            <a:avLst/>
          </a:prstGeom>
          <a:ln w="285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714348" y="2385140"/>
            <a:ext cx="2571768" cy="1588"/>
          </a:xfrm>
          <a:prstGeom prst="line">
            <a:avLst/>
          </a:prstGeom>
          <a:ln w="285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1035819" y="2107397"/>
            <a:ext cx="1928826" cy="1143008"/>
          </a:xfrm>
          <a:prstGeom prst="line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286380" y="2000240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ru-RU" sz="2800" i="1" kern="1200" dirty="0">
                <a:latin typeface="Calibri" pitchFamily="34" charset="0"/>
              </a:rPr>
              <a:t>а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572396" y="164305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i="1" kern="1200" dirty="0">
                <a:solidFill>
                  <a:schemeClr val="accent4"/>
                </a:solidFill>
                <a:latin typeface="Calibri" pitchFamily="34" charset="0"/>
              </a:rPr>
              <a:t>c</a:t>
            </a:r>
            <a:endParaRPr lang="ru-RU" sz="2800" i="1" kern="1200" dirty="0">
              <a:solidFill>
                <a:schemeClr val="accent4"/>
              </a:solidFill>
              <a:latin typeface="Calibri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214942" y="335756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i="1" kern="1200" dirty="0">
                <a:latin typeface="Calibri" pitchFamily="34" charset="0"/>
              </a:rPr>
              <a:t>b</a:t>
            </a:r>
            <a:endParaRPr lang="ru-RU" sz="2800" i="1" kern="1200" dirty="0">
              <a:latin typeface="Calibri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357422" y="4500570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ru-RU" sz="2800" i="1" kern="1200" dirty="0">
                <a:latin typeface="Calibri" pitchFamily="34" charset="0"/>
              </a:rPr>
              <a:t>а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72000" y="4143380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i="1" kern="1200" dirty="0">
                <a:solidFill>
                  <a:schemeClr val="accent4"/>
                </a:solidFill>
                <a:latin typeface="Calibri" pitchFamily="34" charset="0"/>
              </a:rPr>
              <a:t>c</a:t>
            </a:r>
            <a:endParaRPr lang="ru-RU" sz="2800" i="1" kern="1200" dirty="0">
              <a:solidFill>
                <a:schemeClr val="accent4"/>
              </a:solidFill>
              <a:latin typeface="Calibri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85984" y="585789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800" i="1" kern="1200" dirty="0">
                <a:latin typeface="Calibri" pitchFamily="34" charset="0"/>
              </a:rPr>
              <a:t>b</a:t>
            </a:r>
            <a:endParaRPr lang="ru-RU" sz="2800" i="1" kern="1200" dirty="0">
              <a:latin typeface="Calibri" pitchFamily="34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2714612" y="5857892"/>
            <a:ext cx="2714644" cy="1588"/>
          </a:xfrm>
          <a:prstGeom prst="line">
            <a:avLst/>
          </a:prstGeom>
          <a:ln w="285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2714612" y="4956908"/>
            <a:ext cx="2571768" cy="1588"/>
          </a:xfrm>
          <a:prstGeom prst="line">
            <a:avLst/>
          </a:prstGeom>
          <a:ln w="285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4" name="Дуга 63"/>
          <p:cNvSpPr/>
          <p:nvPr/>
        </p:nvSpPr>
        <p:spPr>
          <a:xfrm rot="1980544">
            <a:off x="6398200" y="3095943"/>
            <a:ext cx="406306" cy="530424"/>
          </a:xfrm>
          <a:prstGeom prst="arc">
            <a:avLst>
              <a:gd name="adj1" fmla="val 15965450"/>
              <a:gd name="adj2" fmla="val 19545952"/>
            </a:avLst>
          </a:prstGeom>
          <a:solidFill>
            <a:srgbClr val="FFC000"/>
          </a:solidFill>
          <a:ln w="28575">
            <a:noFill/>
          </a:ln>
        </p:spPr>
        <p:style>
          <a:lnRef idx="1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black"/>
              </a:solidFill>
              <a:latin typeface="Lucida Sans Unicode"/>
              <a:ea typeface="+mn-ea"/>
              <a:cs typeface="+mn-cs"/>
            </a:endParaRPr>
          </a:p>
        </p:txBody>
      </p:sp>
      <p:sp>
        <p:nvSpPr>
          <p:cNvPr id="65" name="Дуга 64"/>
          <p:cNvSpPr/>
          <p:nvPr/>
        </p:nvSpPr>
        <p:spPr>
          <a:xfrm rot="5400000">
            <a:off x="3921861" y="4749791"/>
            <a:ext cx="471488" cy="457095"/>
          </a:xfrm>
          <a:prstGeom prst="arc">
            <a:avLst>
              <a:gd name="adj1" fmla="val 16200000"/>
              <a:gd name="adj2" fmla="val 1720259"/>
            </a:avLst>
          </a:prstGeom>
          <a:solidFill>
            <a:schemeClr val="tx1">
              <a:lumMod val="65000"/>
            </a:schemeClr>
          </a:solidFill>
          <a:ln w="28575">
            <a:noFill/>
          </a:ln>
        </p:spPr>
        <p:style>
          <a:lnRef idx="1">
            <a:schemeClr val="accent4"/>
          </a:lnRef>
          <a:fillRef idx="1001">
            <a:schemeClr val="lt2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black"/>
              </a:solidFill>
              <a:latin typeface="Lucida Sans Unicode"/>
              <a:ea typeface="+mn-ea"/>
              <a:cs typeface="+mn-cs"/>
            </a:endParaRPr>
          </a:p>
        </p:txBody>
      </p:sp>
      <p:sp>
        <p:nvSpPr>
          <p:cNvPr id="29" name="Text Box 41"/>
          <p:cNvSpPr txBox="1">
            <a:spLocks noChangeArrowheads="1"/>
          </p:cNvSpPr>
          <p:nvPr/>
        </p:nvSpPr>
        <p:spPr bwMode="auto">
          <a:xfrm>
            <a:off x="6000760" y="5715016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ym typeface="Symbol" pitchFamily="18" charset="2"/>
              </a:rPr>
              <a:t></a:t>
            </a:r>
            <a:r>
              <a:rPr lang="en-US" sz="2400" b="1" dirty="0"/>
              <a:t> 1 + </a:t>
            </a:r>
            <a:r>
              <a:rPr lang="en-US" sz="2400" b="1" dirty="0">
                <a:sym typeface="Symbol" pitchFamily="18" charset="2"/>
              </a:rPr>
              <a:t></a:t>
            </a:r>
            <a:r>
              <a:rPr lang="en-US" sz="2400" b="1" dirty="0"/>
              <a:t> 2 = 180</a:t>
            </a:r>
            <a:r>
              <a:rPr lang="en-US" sz="2400" b="1" dirty="0">
                <a:sym typeface="Symbol" pitchFamily="18" charset="2"/>
              </a:rPr>
              <a:t></a:t>
            </a:r>
            <a:endParaRPr lang="ru-RU" sz="2400" b="1" dirty="0">
              <a:sym typeface="Symbol" pitchFamily="18" charset="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14414" y="271462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ru-RU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2285984" y="2500306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ru-RU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6858016" y="292893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ru-RU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3857620" y="542926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ru-RU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7429520" y="2000240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ru-RU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4357686" y="5000636"/>
            <a:ext cx="428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ru-RU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282" y="3857628"/>
            <a:ext cx="364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накрест лежащие  углы равны</a:t>
            </a:r>
            <a:endParaRPr lang="ru-RU" sz="2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429256" y="3857628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соответственные углы равны</a:t>
            </a:r>
            <a:endParaRPr lang="ru-RU" sz="2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5500694" y="4857760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сумма односторонних углов</a:t>
            </a:r>
            <a:endParaRPr lang="ru-RU" sz="2000" b="1" dirty="0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5400000">
            <a:off x="2857488" y="4714884"/>
            <a:ext cx="2143140" cy="1285884"/>
          </a:xfrm>
          <a:prstGeom prst="line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643570" y="2456578"/>
            <a:ext cx="2571768" cy="1588"/>
          </a:xfrm>
          <a:prstGeom prst="line">
            <a:avLst/>
          </a:prstGeom>
          <a:ln w="285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643570" y="3357562"/>
            <a:ext cx="2714644" cy="1588"/>
          </a:xfrm>
          <a:prstGeom prst="line">
            <a:avLst/>
          </a:prstGeom>
          <a:ln w="28575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5965041" y="2178835"/>
            <a:ext cx="1928826" cy="1143008"/>
          </a:xfrm>
          <a:prstGeom prst="line">
            <a:avLst/>
          </a:prstGeom>
          <a:ln w="28575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  <p:bldP spid="64" grpId="0" animBg="1"/>
      <p:bldP spid="65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40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153400" cy="11286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900" dirty="0" smtClean="0">
                <a:solidFill>
                  <a:srgbClr val="FFFF00"/>
                </a:solidFill>
              </a:rPr>
              <a:t>Продолжите предложение:</a:t>
            </a:r>
            <a:br>
              <a:rPr lang="ru-RU" sz="2900" dirty="0" smtClean="0">
                <a:solidFill>
                  <a:srgbClr val="FFFF00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Два треугольника равны, если … </a:t>
            </a:r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214282" y="1928802"/>
            <a:ext cx="3571900" cy="1714512"/>
            <a:chOff x="214282" y="1928802"/>
            <a:chExt cx="3571900" cy="1714512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214282" y="1928802"/>
              <a:ext cx="1643074" cy="1500198"/>
            </a:xfrm>
            <a:prstGeom prst="triangle">
              <a:avLst>
                <a:gd name="adj" fmla="val 69104"/>
              </a:avLst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1000894" y="3429000"/>
              <a:ext cx="284958" cy="794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714348" y="2571744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642910" y="2643182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Дуга 12"/>
            <p:cNvSpPr/>
            <p:nvPr/>
          </p:nvSpPr>
          <p:spPr>
            <a:xfrm>
              <a:off x="357158" y="3071810"/>
              <a:ext cx="357190" cy="571504"/>
            </a:xfrm>
            <a:prstGeom prst="arc">
              <a:avLst>
                <a:gd name="adj1" fmla="val 15579991"/>
                <a:gd name="adj2" fmla="val 1019824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/>
            <p:cNvSpPr/>
            <p:nvPr/>
          </p:nvSpPr>
          <p:spPr>
            <a:xfrm>
              <a:off x="2143108" y="1928802"/>
              <a:ext cx="1643074" cy="1500198"/>
            </a:xfrm>
            <a:prstGeom prst="triangle">
              <a:avLst>
                <a:gd name="adj" fmla="val 69104"/>
              </a:avLst>
            </a:prstGeom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 rot="5400000">
              <a:off x="2929720" y="3429000"/>
              <a:ext cx="284958" cy="794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2643174" y="2571744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571736" y="2643182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Дуга 17"/>
            <p:cNvSpPr/>
            <p:nvPr/>
          </p:nvSpPr>
          <p:spPr>
            <a:xfrm>
              <a:off x="2285984" y="3071810"/>
              <a:ext cx="357190" cy="571504"/>
            </a:xfrm>
            <a:prstGeom prst="arc">
              <a:avLst>
                <a:gd name="adj1" fmla="val 15579991"/>
                <a:gd name="adj2" fmla="val 1019824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5000628" y="1857364"/>
            <a:ext cx="3835356" cy="1933070"/>
            <a:chOff x="5000628" y="1857364"/>
            <a:chExt cx="3835356" cy="1933070"/>
          </a:xfrm>
        </p:grpSpPr>
        <p:sp>
          <p:nvSpPr>
            <p:cNvPr id="19" name="Равнобедренный треугольник 18"/>
            <p:cNvSpPr/>
            <p:nvPr/>
          </p:nvSpPr>
          <p:spPr>
            <a:xfrm>
              <a:off x="5143504" y="1857364"/>
              <a:ext cx="1500198" cy="1571636"/>
            </a:xfrm>
            <a:prstGeom prst="triangle">
              <a:avLst>
                <a:gd name="adj" fmla="val 13611"/>
              </a:avLst>
            </a:prstGeom>
            <a:solidFill>
              <a:schemeClr val="tx2">
                <a:lumMod val="75000"/>
              </a:schemeClr>
            </a:solidFill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 rot="5400000">
              <a:off x="5644364" y="3428206"/>
              <a:ext cx="284958" cy="794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Дуга 19"/>
            <p:cNvSpPr/>
            <p:nvPr/>
          </p:nvSpPr>
          <p:spPr>
            <a:xfrm>
              <a:off x="5000628" y="3156896"/>
              <a:ext cx="428628" cy="428628"/>
            </a:xfrm>
            <a:prstGeom prst="arc">
              <a:avLst>
                <a:gd name="adj1" fmla="val 16200000"/>
                <a:gd name="adj2" fmla="val 635378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Дуга 22"/>
            <p:cNvSpPr/>
            <p:nvPr/>
          </p:nvSpPr>
          <p:spPr>
            <a:xfrm rot="17171563">
              <a:off x="6078102" y="2961376"/>
              <a:ext cx="773402" cy="741837"/>
            </a:xfrm>
            <a:prstGeom prst="arc">
              <a:avLst>
                <a:gd name="adj1" fmla="val 14261190"/>
                <a:gd name="adj2" fmla="val 18750950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Дуга 24"/>
            <p:cNvSpPr/>
            <p:nvPr/>
          </p:nvSpPr>
          <p:spPr>
            <a:xfrm rot="16885937">
              <a:off x="6149539" y="3032814"/>
              <a:ext cx="773402" cy="741837"/>
            </a:xfrm>
            <a:prstGeom prst="arc">
              <a:avLst>
                <a:gd name="adj1" fmla="val 15274329"/>
                <a:gd name="adj2" fmla="val 19207197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>
              <a:off x="7072330" y="1857364"/>
              <a:ext cx="1500198" cy="1571636"/>
            </a:xfrm>
            <a:prstGeom prst="triangle">
              <a:avLst>
                <a:gd name="adj" fmla="val 13611"/>
              </a:avLst>
            </a:prstGeom>
            <a:solidFill>
              <a:schemeClr val="tx2">
                <a:lumMod val="75000"/>
              </a:schemeClr>
            </a:solidFill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7573190" y="3428206"/>
              <a:ext cx="284958" cy="794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Дуга 27"/>
            <p:cNvSpPr/>
            <p:nvPr/>
          </p:nvSpPr>
          <p:spPr>
            <a:xfrm>
              <a:off x="6929454" y="3156896"/>
              <a:ext cx="428628" cy="428628"/>
            </a:xfrm>
            <a:prstGeom prst="arc">
              <a:avLst>
                <a:gd name="adj1" fmla="val 16200000"/>
                <a:gd name="adj2" fmla="val 635378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Дуга 28"/>
            <p:cNvSpPr/>
            <p:nvPr/>
          </p:nvSpPr>
          <p:spPr>
            <a:xfrm rot="17171563">
              <a:off x="8006928" y="2961376"/>
              <a:ext cx="773402" cy="741837"/>
            </a:xfrm>
            <a:prstGeom prst="arc">
              <a:avLst>
                <a:gd name="adj1" fmla="val 14261190"/>
                <a:gd name="adj2" fmla="val 18750950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Дуга 29"/>
            <p:cNvSpPr/>
            <p:nvPr/>
          </p:nvSpPr>
          <p:spPr>
            <a:xfrm rot="16885937">
              <a:off x="8078365" y="3032814"/>
              <a:ext cx="773402" cy="741837"/>
            </a:xfrm>
            <a:prstGeom prst="arc">
              <a:avLst>
                <a:gd name="adj1" fmla="val 15274329"/>
                <a:gd name="adj2" fmla="val 19207197"/>
              </a:avLst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2357422" y="4572008"/>
            <a:ext cx="4857784" cy="1570842"/>
            <a:chOff x="2357422" y="4572008"/>
            <a:chExt cx="4857784" cy="1570842"/>
          </a:xfrm>
        </p:grpSpPr>
        <p:sp>
          <p:nvSpPr>
            <p:cNvPr id="32" name="Равнобедренный треугольник 31"/>
            <p:cNvSpPr/>
            <p:nvPr/>
          </p:nvSpPr>
          <p:spPr>
            <a:xfrm>
              <a:off x="2357422" y="4572008"/>
              <a:ext cx="2214578" cy="1428760"/>
            </a:xfrm>
            <a:prstGeom prst="triangle">
              <a:avLst>
                <a:gd name="adj" fmla="val 39538"/>
              </a:avLst>
            </a:prstGeom>
            <a:solidFill>
              <a:srgbClr val="66FF33"/>
            </a:solidFill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3571868" y="4929198"/>
              <a:ext cx="285752" cy="285752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5400000">
              <a:off x="3629658" y="4986988"/>
              <a:ext cx="285752" cy="285752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5400000">
              <a:off x="3670602" y="5044778"/>
              <a:ext cx="285752" cy="285752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2714612" y="5143512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2643174" y="5214950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3286910" y="5999974"/>
              <a:ext cx="284958" cy="794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Равнобедренный треугольник 40"/>
            <p:cNvSpPr/>
            <p:nvPr/>
          </p:nvSpPr>
          <p:spPr>
            <a:xfrm>
              <a:off x="5000628" y="4572008"/>
              <a:ext cx="2214578" cy="1428760"/>
            </a:xfrm>
            <a:prstGeom prst="triangle">
              <a:avLst>
                <a:gd name="adj" fmla="val 39538"/>
              </a:avLst>
            </a:prstGeom>
            <a:solidFill>
              <a:srgbClr val="66FF33"/>
            </a:solidFill>
            <a:ln w="38100"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6215074" y="4929198"/>
              <a:ext cx="285752" cy="285752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5400000">
              <a:off x="6272864" y="4986988"/>
              <a:ext cx="285752" cy="285752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6313808" y="5044778"/>
              <a:ext cx="285752" cy="285752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5357818" y="5143512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5286380" y="5214950"/>
              <a:ext cx="285752" cy="142876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5930116" y="5999974"/>
              <a:ext cx="284958" cy="794"/>
            </a:xfrm>
            <a:prstGeom prst="line">
              <a:avLst/>
            </a:prstGeom>
            <a:ln w="28575">
              <a:solidFill>
                <a:schemeClr val="accent5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араллелограмм 36"/>
          <p:cNvSpPr/>
          <p:nvPr/>
        </p:nvSpPr>
        <p:spPr>
          <a:xfrm>
            <a:off x="1785918" y="2152641"/>
            <a:ext cx="1690699" cy="1557348"/>
          </a:xfrm>
          <a:prstGeom prst="parallelogram">
            <a:avLst>
              <a:gd name="adj" fmla="val 12843"/>
            </a:avLst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олилиния 50"/>
          <p:cNvSpPr/>
          <p:nvPr/>
        </p:nvSpPr>
        <p:spPr>
          <a:xfrm>
            <a:off x="3067050" y="3714750"/>
            <a:ext cx="3152775" cy="1647825"/>
          </a:xfrm>
          <a:custGeom>
            <a:avLst/>
            <a:gdLst>
              <a:gd name="connsiteX0" fmla="*/ 209550 w 3152775"/>
              <a:gd name="connsiteY0" fmla="*/ 0 h 1647825"/>
              <a:gd name="connsiteX1" fmla="*/ 2105025 w 3152775"/>
              <a:gd name="connsiteY1" fmla="*/ 0 h 1647825"/>
              <a:gd name="connsiteX2" fmla="*/ 2105025 w 3152775"/>
              <a:gd name="connsiteY2" fmla="*/ 0 h 1647825"/>
              <a:gd name="connsiteX3" fmla="*/ 3152775 w 3152775"/>
              <a:gd name="connsiteY3" fmla="*/ 1647825 h 1647825"/>
              <a:gd name="connsiteX4" fmla="*/ 0 w 3152775"/>
              <a:gd name="connsiteY4" fmla="*/ 1647825 h 1647825"/>
              <a:gd name="connsiteX5" fmla="*/ 209550 w 3152775"/>
              <a:gd name="connsiteY5" fmla="*/ 0 h 164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52775" h="1647825">
                <a:moveTo>
                  <a:pt x="209550" y="0"/>
                </a:moveTo>
                <a:lnTo>
                  <a:pt x="2105025" y="0"/>
                </a:lnTo>
                <a:lnTo>
                  <a:pt x="2105025" y="0"/>
                </a:lnTo>
                <a:lnTo>
                  <a:pt x="3152775" y="1647825"/>
                </a:lnTo>
                <a:lnTo>
                  <a:pt x="0" y="1647825"/>
                </a:lnTo>
                <a:lnTo>
                  <a:pt x="209550" y="0"/>
                </a:lnTo>
                <a:close/>
              </a:path>
            </a:pathLst>
          </a:custGeom>
          <a:solidFill>
            <a:srgbClr val="F2D2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олилиния 48"/>
          <p:cNvSpPr/>
          <p:nvPr/>
        </p:nvSpPr>
        <p:spPr>
          <a:xfrm>
            <a:off x="3276600" y="2143125"/>
            <a:ext cx="1895475" cy="1571625"/>
          </a:xfrm>
          <a:custGeom>
            <a:avLst/>
            <a:gdLst>
              <a:gd name="connsiteX0" fmla="*/ 190500 w 1895475"/>
              <a:gd name="connsiteY0" fmla="*/ 0 h 1571625"/>
              <a:gd name="connsiteX1" fmla="*/ 895350 w 1895475"/>
              <a:gd name="connsiteY1" fmla="*/ 0 h 1571625"/>
              <a:gd name="connsiteX2" fmla="*/ 1895475 w 1895475"/>
              <a:gd name="connsiteY2" fmla="*/ 1571625 h 1571625"/>
              <a:gd name="connsiteX3" fmla="*/ 0 w 1895475"/>
              <a:gd name="connsiteY3" fmla="*/ 1571625 h 1571625"/>
              <a:gd name="connsiteX4" fmla="*/ 190500 w 1895475"/>
              <a:gd name="connsiteY4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5475" h="1571625">
                <a:moveTo>
                  <a:pt x="190500" y="0"/>
                </a:moveTo>
                <a:lnTo>
                  <a:pt x="895350" y="0"/>
                </a:lnTo>
                <a:lnTo>
                  <a:pt x="1895475" y="1571625"/>
                </a:lnTo>
                <a:lnTo>
                  <a:pt x="0" y="1571625"/>
                </a:lnTo>
                <a:lnTo>
                  <a:pt x="190500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араллелограмм 40"/>
          <p:cNvSpPr/>
          <p:nvPr/>
        </p:nvSpPr>
        <p:spPr>
          <a:xfrm flipH="1">
            <a:off x="4186235" y="2143116"/>
            <a:ext cx="3357586" cy="1571636"/>
          </a:xfrm>
          <a:prstGeom prst="parallelogram">
            <a:avLst>
              <a:gd name="adj" fmla="val 63182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араллелограмм 41"/>
          <p:cNvSpPr/>
          <p:nvPr/>
        </p:nvSpPr>
        <p:spPr>
          <a:xfrm flipH="1">
            <a:off x="5186367" y="3714752"/>
            <a:ext cx="3376636" cy="1643074"/>
          </a:xfrm>
          <a:prstGeom prst="parallelogram">
            <a:avLst>
              <a:gd name="adj" fmla="val 63182"/>
            </a:avLst>
          </a:prstGeom>
          <a:solidFill>
            <a:srgbClr val="8DE1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480328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Назовите пары параллельных прямых</a:t>
            </a:r>
            <a:endParaRPr lang="ru-RU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1214414" y="171448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715140" y="164305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B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42976" y="3214686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C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72396" y="314324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D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28662" y="492919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E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501058" y="485776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F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14678" y="1657337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K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57488" y="3214686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M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28926" y="5500702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O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00760" y="5429264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R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43504" y="3214686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P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14810" y="164305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</a:rPr>
              <a:t>N</a:t>
            </a:r>
            <a:endParaRPr lang="ru-RU" sz="2800" b="1" dirty="0">
              <a:latin typeface="Calibri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688" y="142852"/>
            <a:ext cx="8858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Укажите четырехугольники, у которых не более двух параллельных сторон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40" name="Параллелограмм 39"/>
          <p:cNvSpPr/>
          <p:nvPr/>
        </p:nvSpPr>
        <p:spPr>
          <a:xfrm>
            <a:off x="1600179" y="3733802"/>
            <a:ext cx="1643074" cy="1619261"/>
          </a:xfrm>
          <a:prstGeom prst="parallelogram">
            <a:avLst>
              <a:gd name="adj" fmla="val 1284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895102" y="2143116"/>
            <a:ext cx="4786346" cy="158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97634" y="3714752"/>
            <a:ext cx="5915706" cy="158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81388" y="5357826"/>
            <a:ext cx="7297126" cy="158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5951393" y="2750339"/>
            <a:ext cx="3214710" cy="2000264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3549797" y="2692549"/>
            <a:ext cx="3258852" cy="2071702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1665113" y="3549805"/>
            <a:ext cx="3214710" cy="401332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178563" y="3536157"/>
            <a:ext cx="3214710" cy="42862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00034" y="0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Укажите четырехугольники, у которых стороны попарно параллельны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1" grpId="0" animBg="1"/>
      <p:bldP spid="49" grpId="0" animBg="1"/>
      <p:bldP spid="41" grpId="0" animBg="1"/>
      <p:bldP spid="42" grpId="0" animBg="1"/>
      <p:bldP spid="2" grpId="0"/>
      <p:bldP spid="2" grpId="1"/>
      <p:bldP spid="40" grpId="0" animBg="1"/>
      <p:bldP spid="4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араллелограмм 1"/>
          <p:cNvSpPr/>
          <p:nvPr/>
        </p:nvSpPr>
        <p:spPr>
          <a:xfrm>
            <a:off x="2071670" y="3000372"/>
            <a:ext cx="4000528" cy="2286016"/>
          </a:xfrm>
          <a:prstGeom prst="parallelogram">
            <a:avLst>
              <a:gd name="adj" fmla="val 36940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285984" y="2500306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А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15074" y="2500306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Calibri" pitchFamily="34" charset="0"/>
              </a:rPr>
              <a:t>B</a:t>
            </a:r>
            <a:endParaRPr lang="ru-RU" sz="28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492919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Calibri" pitchFamily="34" charset="0"/>
              </a:rPr>
              <a:t>C</a:t>
            </a:r>
            <a:endParaRPr lang="ru-RU" sz="28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29256" y="4929198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Calibri" pitchFamily="34" charset="0"/>
              </a:rPr>
              <a:t>D</a:t>
            </a:r>
            <a:endParaRPr lang="ru-RU" sz="2800" b="1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14" y="5857892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Calibri" pitchFamily="34" charset="0"/>
              </a:rPr>
              <a:t>AB </a:t>
            </a:r>
            <a:r>
              <a:rPr lang="en-US" sz="3200" dirty="0" smtClean="0">
                <a:solidFill>
                  <a:schemeClr val="tx2"/>
                </a:solidFill>
                <a:latin typeface="Calibri" pitchFamily="34" charset="0"/>
                <a:sym typeface="Symbol"/>
              </a:rPr>
              <a:t>CD,  AC BD </a:t>
            </a:r>
            <a:endParaRPr lang="ru-RU" sz="32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0"/>
            <a:ext cx="850112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Определение</a:t>
            </a:r>
          </a:p>
          <a:p>
            <a:pPr algn="ctr"/>
            <a:r>
              <a:rPr lang="ru-RU" sz="3200" i="1" dirty="0" smtClean="0"/>
              <a:t>Четырехугольник, у которого противоположные стороны попарно параллельны, называется параллелограммом 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Равнобедренный треугольник 8"/>
          <p:cNvSpPr/>
          <p:nvPr/>
        </p:nvSpPr>
        <p:spPr>
          <a:xfrm rot="19365149">
            <a:off x="1332474" y="1260957"/>
            <a:ext cx="4519979" cy="2571752"/>
          </a:xfrm>
          <a:prstGeom prst="triangle">
            <a:avLst>
              <a:gd name="adj" fmla="val 2570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 rot="8567930">
            <a:off x="2897180" y="3322844"/>
            <a:ext cx="4509512" cy="2562121"/>
          </a:xfrm>
          <a:prstGeom prst="triangle">
            <a:avLst>
              <a:gd name="adj" fmla="val 2570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938493" y="4640058"/>
            <a:ext cx="4651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А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724211" y="1568224"/>
            <a:ext cx="442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В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939021" y="1568224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С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796277" y="4782934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smtClean="0">
                <a:solidFill>
                  <a:srgbClr val="C0504D">
                    <a:lumMod val="75000"/>
                  </a:srgbClr>
                </a:solidFill>
              </a:rPr>
              <a:t>D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66" name="Пирог 65"/>
          <p:cNvSpPr/>
          <p:nvPr/>
        </p:nvSpPr>
        <p:spPr>
          <a:xfrm rot="3195730">
            <a:off x="2056526" y="4343035"/>
            <a:ext cx="1070505" cy="1193260"/>
          </a:xfrm>
          <a:prstGeom prst="pie">
            <a:avLst>
              <a:gd name="adj1" fmla="val 12135050"/>
              <a:gd name="adj2" fmla="val 16175889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Пирог 66"/>
          <p:cNvSpPr/>
          <p:nvPr/>
        </p:nvSpPr>
        <p:spPr>
          <a:xfrm rot="13609218">
            <a:off x="5615405" y="1569201"/>
            <a:ext cx="1114236" cy="1242134"/>
          </a:xfrm>
          <a:prstGeom prst="pie">
            <a:avLst>
              <a:gd name="adj1" fmla="val 12577588"/>
              <a:gd name="adj2" fmla="val 16555804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4" name="Полилиния 63"/>
          <p:cNvSpPr/>
          <p:nvPr/>
        </p:nvSpPr>
        <p:spPr>
          <a:xfrm>
            <a:off x="4224509" y="3211298"/>
            <a:ext cx="500066" cy="571504"/>
          </a:xfrm>
          <a:custGeom>
            <a:avLst/>
            <a:gdLst>
              <a:gd name="connsiteX0" fmla="*/ 142875 w 538162"/>
              <a:gd name="connsiteY0" fmla="*/ 671512 h 671512"/>
              <a:gd name="connsiteX1" fmla="*/ 57150 w 538162"/>
              <a:gd name="connsiteY1" fmla="*/ 242887 h 671512"/>
              <a:gd name="connsiteX2" fmla="*/ 485775 w 538162"/>
              <a:gd name="connsiteY2" fmla="*/ 500062 h 671512"/>
              <a:gd name="connsiteX3" fmla="*/ 371475 w 538162"/>
              <a:gd name="connsiteY3" fmla="*/ 0 h 671512"/>
              <a:gd name="connsiteX4" fmla="*/ 371475 w 538162"/>
              <a:gd name="connsiteY4" fmla="*/ 0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8162" h="671512">
                <a:moveTo>
                  <a:pt x="142875" y="671512"/>
                </a:moveTo>
                <a:cubicBezTo>
                  <a:pt x="71437" y="471487"/>
                  <a:pt x="0" y="271462"/>
                  <a:pt x="57150" y="242887"/>
                </a:cubicBezTo>
                <a:cubicBezTo>
                  <a:pt x="114300" y="214312"/>
                  <a:pt x="433388" y="540543"/>
                  <a:pt x="485775" y="500062"/>
                </a:cubicBezTo>
                <a:cubicBezTo>
                  <a:pt x="538162" y="459581"/>
                  <a:pt x="371475" y="0"/>
                  <a:pt x="371475" y="0"/>
                </a:cubicBezTo>
                <a:lnTo>
                  <a:pt x="371475" y="0"/>
                </a:lnTo>
              </a:path>
            </a:pathLst>
          </a:cu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2581435" y="385424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</a:t>
            </a:r>
            <a:endParaRPr lang="ru-RU" sz="28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796145" y="2711232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</a:t>
            </a:r>
            <a:endParaRPr lang="ru-RU" sz="2800" b="1" dirty="0"/>
          </a:p>
        </p:txBody>
      </p:sp>
      <p:sp>
        <p:nvSpPr>
          <p:cNvPr id="73" name="Пирог 72"/>
          <p:cNvSpPr/>
          <p:nvPr/>
        </p:nvSpPr>
        <p:spPr>
          <a:xfrm rot="6996348">
            <a:off x="1935484" y="4334686"/>
            <a:ext cx="1252715" cy="1195433"/>
          </a:xfrm>
          <a:prstGeom prst="pie">
            <a:avLst>
              <a:gd name="adj1" fmla="val 12413841"/>
              <a:gd name="adj2" fmla="val 1461977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4" name="Пирог 73"/>
          <p:cNvSpPr/>
          <p:nvPr/>
        </p:nvSpPr>
        <p:spPr>
          <a:xfrm rot="17867119">
            <a:off x="5546936" y="1681096"/>
            <a:ext cx="1185395" cy="1058246"/>
          </a:xfrm>
          <a:prstGeom prst="pie">
            <a:avLst>
              <a:gd name="adj1" fmla="val 12124319"/>
              <a:gd name="adj2" fmla="val 1458533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8" name="Прямая соединительная линия 57"/>
          <p:cNvCxnSpPr>
            <a:stCxn id="9" idx="2"/>
            <a:endCxn id="23" idx="2"/>
          </p:cNvCxnSpPr>
          <p:nvPr/>
        </p:nvCxnSpPr>
        <p:spPr>
          <a:xfrm rot="5400000" flipH="1" flipV="1">
            <a:off x="3000583" y="1785708"/>
            <a:ext cx="2723752" cy="358144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152939" y="435430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3</a:t>
            </a:r>
            <a:endParaRPr lang="ru-RU" sz="28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5224641" y="2211166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</a:t>
            </a:r>
            <a:endParaRPr lang="ru-RU" sz="2800" b="1" dirty="0"/>
          </a:p>
        </p:txBody>
      </p:sp>
      <p:sp>
        <p:nvSpPr>
          <p:cNvPr id="77" name="Пирог 76"/>
          <p:cNvSpPr/>
          <p:nvPr/>
        </p:nvSpPr>
        <p:spPr>
          <a:xfrm rot="20742479">
            <a:off x="6183456" y="4360204"/>
            <a:ext cx="1257872" cy="1174435"/>
          </a:xfrm>
          <a:prstGeom prst="pie">
            <a:avLst>
              <a:gd name="adj1" fmla="val 11686544"/>
              <a:gd name="adj2" fmla="val 1610632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>
            <a:endCxn id="8" idx="0"/>
          </p:cNvCxnSpPr>
          <p:nvPr/>
        </p:nvCxnSpPr>
        <p:spPr>
          <a:xfrm rot="16200000" flipH="1">
            <a:off x="5096175" y="3258730"/>
            <a:ext cx="2770593" cy="635549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679797" y="2821139"/>
            <a:ext cx="11024" cy="422714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ирог 77"/>
          <p:cNvSpPr/>
          <p:nvPr/>
        </p:nvSpPr>
        <p:spPr>
          <a:xfrm rot="10124834">
            <a:off x="1271375" y="1655435"/>
            <a:ext cx="1367923" cy="1105997"/>
          </a:xfrm>
          <a:prstGeom prst="pie">
            <a:avLst>
              <a:gd name="adj1" fmla="val 11451183"/>
              <a:gd name="adj2" fmla="val 1605691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>
            <a:endCxn id="9" idx="4"/>
          </p:cNvCxnSpPr>
          <p:nvPr/>
        </p:nvCxnSpPr>
        <p:spPr>
          <a:xfrm>
            <a:off x="1925635" y="2189954"/>
            <a:ext cx="4244133" cy="1259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9" idx="0"/>
          </p:cNvCxnSpPr>
          <p:nvPr/>
        </p:nvCxnSpPr>
        <p:spPr>
          <a:xfrm rot="16200000" flipH="1">
            <a:off x="873736" y="3254162"/>
            <a:ext cx="2764187" cy="631811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3"/>
          <p:cNvSpPr>
            <a:spLocks noGrp="1"/>
          </p:cNvSpPr>
          <p:nvPr>
            <p:ph type="title"/>
          </p:nvPr>
        </p:nvSpPr>
        <p:spPr>
          <a:xfrm>
            <a:off x="1500166" y="214290"/>
            <a:ext cx="6143636" cy="96012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lvl="0" algn="ctr"/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Какими свойствами обладает параллелограмм?</a:t>
            </a:r>
            <a:r>
              <a:rPr lang="ru-RU" sz="2800" dirty="0" smtClean="0">
                <a:solidFill>
                  <a:prstClr val="black"/>
                </a:solidFill>
              </a:rPr>
              <a:t/>
            </a:r>
            <a:br>
              <a:rPr lang="ru-RU" sz="2800" dirty="0" smtClean="0">
                <a:solidFill>
                  <a:prstClr val="black"/>
                </a:solidFill>
              </a:rPr>
            </a:br>
            <a:endParaRPr lang="ru-RU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319961" y="3497050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081369" y="3425612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40"/>
          <p:cNvGrpSpPr/>
          <p:nvPr/>
        </p:nvGrpSpPr>
        <p:grpSpPr>
          <a:xfrm>
            <a:off x="3867319" y="2068290"/>
            <a:ext cx="214314" cy="285752"/>
            <a:chOff x="2143108" y="1643050"/>
            <a:chExt cx="214314" cy="285752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 rot="16200000" flipH="1">
              <a:off x="2143108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6200000" flipH="1">
              <a:off x="2071670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41"/>
          <p:cNvGrpSpPr/>
          <p:nvPr/>
        </p:nvGrpSpPr>
        <p:grpSpPr>
          <a:xfrm>
            <a:off x="4581699" y="4782934"/>
            <a:ext cx="214314" cy="285752"/>
            <a:chOff x="2857488" y="4357694"/>
            <a:chExt cx="214314" cy="285752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16200000" flipH="1">
              <a:off x="2857488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6200000" flipH="1">
              <a:off x="2786050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Прямая соединительная линия 40"/>
          <p:cNvCxnSpPr>
            <a:stCxn id="22" idx="2"/>
          </p:cNvCxnSpPr>
          <p:nvPr/>
        </p:nvCxnSpPr>
        <p:spPr>
          <a:xfrm rot="16200000" flipH="1">
            <a:off x="3008761" y="1151380"/>
            <a:ext cx="2714643" cy="4840992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8" grpId="0" animBg="1"/>
      <p:bldP spid="8" grpId="1" animBg="1"/>
      <p:bldP spid="21" grpId="0"/>
      <p:bldP spid="22" grpId="0"/>
      <p:bldP spid="23" grpId="0"/>
      <p:bldP spid="24" grpId="0"/>
      <p:bldP spid="66" grpId="0" animBg="1"/>
      <p:bldP spid="67" grpId="0" animBg="1"/>
      <p:bldP spid="64" grpId="0" animBg="1"/>
      <p:bldP spid="71" grpId="0"/>
      <p:bldP spid="72" grpId="0"/>
      <p:bldP spid="73" grpId="0" animBg="1"/>
      <p:bldP spid="74" grpId="0" animBg="1"/>
      <p:bldP spid="75" grpId="0"/>
      <p:bldP spid="76" grpId="0"/>
      <p:bldP spid="77" grpId="0" animBg="1"/>
      <p:bldP spid="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8567930">
            <a:off x="1172969" y="2892841"/>
            <a:ext cx="4509512" cy="2562121"/>
          </a:xfrm>
          <a:prstGeom prst="triangle">
            <a:avLst>
              <a:gd name="adj" fmla="val 2570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365149">
            <a:off x="-391737" y="835717"/>
            <a:ext cx="4519979" cy="2571752"/>
          </a:xfrm>
          <a:prstGeom prst="triangle">
            <a:avLst>
              <a:gd name="adj" fmla="val 2570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3"/>
          <p:cNvSpPr>
            <a:spLocks noGrp="1"/>
          </p:cNvSpPr>
          <p:nvPr>
            <p:ph type="title"/>
          </p:nvPr>
        </p:nvSpPr>
        <p:spPr>
          <a:xfrm>
            <a:off x="357158" y="0"/>
            <a:ext cx="7858180" cy="1214422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algn="ctr"/>
            <a:r>
              <a:rPr lang="ru-RU" sz="2800" i="1" dirty="0" smtClean="0">
                <a:solidFill>
                  <a:srgbClr val="C0504D">
                    <a:lumMod val="75000"/>
                  </a:srgbClr>
                </a:solidFill>
              </a:rPr>
              <a:t>Свойство 1.  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В параллелограмме противоположные </a:t>
            </a:r>
            <a:r>
              <a:rPr sz="2800" i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sz="2800" i="1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стороны </a:t>
            </a:r>
            <a:r>
              <a:rPr sz="2800" i="1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равны </a:t>
            </a:r>
            <a:r>
              <a:rPr sz="2800" i="1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sz="2800" i="1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и </a:t>
            </a:r>
            <a:r>
              <a:rPr sz="2800" i="1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противоположные </a:t>
            </a:r>
            <a:r>
              <a:rPr sz="2800" i="1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углы </a:t>
            </a:r>
            <a:r>
              <a:rPr sz="2800" i="1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ru-RU" sz="2800" i="1" dirty="0" smtClean="0">
                <a:solidFill>
                  <a:schemeClr val="accent2">
                    <a:lumMod val="50000"/>
                  </a:schemeClr>
                </a:solidFill>
              </a:rPr>
              <a:t>равны.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4282" y="4214818"/>
            <a:ext cx="4651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А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1214422"/>
            <a:ext cx="442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В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214810" y="1142984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С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72066" y="4357694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smtClean="0">
                <a:solidFill>
                  <a:srgbClr val="C0504D">
                    <a:lumMod val="75000"/>
                  </a:srgbClr>
                </a:solidFill>
              </a:rPr>
              <a:t>D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859622" y="1428736"/>
            <a:ext cx="4284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i="1" dirty="0" smtClean="0">
                <a:solidFill>
                  <a:prstClr val="black"/>
                </a:solidFill>
              </a:rPr>
              <a:t>Дано:</a:t>
            </a:r>
            <a:r>
              <a:rPr lang="ru-RU" sz="2400" b="1" dirty="0" smtClean="0">
                <a:solidFill>
                  <a:prstClr val="black"/>
                </a:solidFill>
              </a:rPr>
              <a:t> АВС</a:t>
            </a:r>
            <a:r>
              <a:rPr lang="en-US" sz="2400" b="1" dirty="0" smtClean="0">
                <a:solidFill>
                  <a:prstClr val="black"/>
                </a:solidFill>
                <a:latin typeface="Calibri" pitchFamily="34" charset="0"/>
              </a:rPr>
              <a:t>D</a:t>
            </a:r>
            <a:r>
              <a:rPr lang="ru-RU" sz="2400" b="1" dirty="0" smtClean="0">
                <a:solidFill>
                  <a:prstClr val="black"/>
                </a:solidFill>
              </a:rPr>
              <a:t> - параллелограмм</a:t>
            </a:r>
            <a:endParaRPr lang="ru-RU" sz="2400" b="1" dirty="0">
              <a:solidFill>
                <a:prstClr val="black"/>
              </a:solidFill>
            </a:endParaRPr>
          </a:p>
        </p:txBody>
      </p:sp>
      <p:grpSp>
        <p:nvGrpSpPr>
          <p:cNvPr id="2" name="Группа 33"/>
          <p:cNvGrpSpPr/>
          <p:nvPr/>
        </p:nvGrpSpPr>
        <p:grpSpPr>
          <a:xfrm>
            <a:off x="4664659" y="1857364"/>
            <a:ext cx="4503733" cy="830997"/>
            <a:chOff x="4429124" y="1857364"/>
            <a:chExt cx="4503733" cy="830997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4429124" y="1857364"/>
              <a:ext cx="4503733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Доказать: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1) 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АВ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=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С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D, BC = AD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;</a:t>
              </a:r>
              <a:endPara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     2)     A =    C,    B =    D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aphicFrame>
          <p:nvGraphicFramePr>
            <p:cNvPr id="36" name="Object 3"/>
            <p:cNvGraphicFramePr>
              <a:graphicFrameLocks noChangeAspect="1"/>
            </p:cNvGraphicFramePr>
            <p:nvPr/>
          </p:nvGraphicFramePr>
          <p:xfrm>
            <a:off x="7143768" y="2285992"/>
            <a:ext cx="28575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4" name="Формула" r:id="rId3" imgW="164880" imgH="152280" progId="Equation.3">
                    <p:embed/>
                  </p:oleObj>
                </mc:Choice>
                <mc:Fallback>
                  <p:oleObj name="Формула" r:id="rId3" imgW="164880" imgH="15228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43768" y="2285992"/>
                          <a:ext cx="285750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4"/>
            <p:cNvGraphicFramePr>
              <a:graphicFrameLocks noChangeAspect="1"/>
            </p:cNvGraphicFramePr>
            <p:nvPr/>
          </p:nvGraphicFramePr>
          <p:xfrm>
            <a:off x="7643834" y="2285992"/>
            <a:ext cx="28575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5" name="Формула" r:id="rId5" imgW="164880" imgH="152280" progId="Equation.3">
                    <p:embed/>
                  </p:oleObj>
                </mc:Choice>
                <mc:Fallback>
                  <p:oleObj name="Формула" r:id="rId5" imgW="164880" imgH="15228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43834" y="2285992"/>
                          <a:ext cx="285750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Object 5"/>
            <p:cNvGraphicFramePr>
              <a:graphicFrameLocks noChangeAspect="1"/>
            </p:cNvGraphicFramePr>
            <p:nvPr/>
          </p:nvGraphicFramePr>
          <p:xfrm>
            <a:off x="8286776" y="2285992"/>
            <a:ext cx="28575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6" name="Формула" r:id="rId6" imgW="164880" imgH="152280" progId="Equation.3">
                    <p:embed/>
                  </p:oleObj>
                </mc:Choice>
                <mc:Fallback>
                  <p:oleObj name="Формула" r:id="rId6" imgW="164880" imgH="15228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86776" y="2285992"/>
                          <a:ext cx="285750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Object 19"/>
            <p:cNvGraphicFramePr>
              <a:graphicFrameLocks noChangeAspect="1"/>
            </p:cNvGraphicFramePr>
            <p:nvPr/>
          </p:nvGraphicFramePr>
          <p:xfrm>
            <a:off x="6429388" y="2285992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7" name="Формула" r:id="rId8" imgW="164880" imgH="152280" progId="Equation.3">
                    <p:embed/>
                  </p:oleObj>
                </mc:Choice>
                <mc:Fallback>
                  <p:oleObj name="Формула" r:id="rId8" imgW="164880" imgH="15228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29388" y="2285992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" name="Дуга 39"/>
          <p:cNvSpPr/>
          <p:nvPr/>
        </p:nvSpPr>
        <p:spPr>
          <a:xfrm rot="20859891">
            <a:off x="511094" y="4074546"/>
            <a:ext cx="785818" cy="857256"/>
          </a:xfrm>
          <a:prstGeom prst="arc">
            <a:avLst>
              <a:gd name="adj1" fmla="val 15785568"/>
              <a:gd name="adj2" fmla="val 848736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9908576">
            <a:off x="3954389" y="1372276"/>
            <a:ext cx="785818" cy="857256"/>
          </a:xfrm>
          <a:prstGeom prst="arc">
            <a:avLst>
              <a:gd name="adj1" fmla="val 15487075"/>
              <a:gd name="adj2" fmla="val 1089824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48"/>
          <p:cNvGrpSpPr/>
          <p:nvPr/>
        </p:nvGrpSpPr>
        <p:grpSpPr>
          <a:xfrm>
            <a:off x="4486706" y="4044232"/>
            <a:ext cx="942550" cy="1027842"/>
            <a:chOff x="4500562" y="4071942"/>
            <a:chExt cx="928694" cy="990608"/>
          </a:xfrm>
        </p:grpSpPr>
        <p:sp>
          <p:nvSpPr>
            <p:cNvPr id="44" name="Дуга 43"/>
            <p:cNvSpPr/>
            <p:nvPr/>
          </p:nvSpPr>
          <p:spPr>
            <a:xfrm rot="16200000">
              <a:off x="4572000" y="4143380"/>
              <a:ext cx="785818" cy="785818"/>
            </a:xfrm>
            <a:prstGeom prst="arc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Дуга 46"/>
            <p:cNvSpPr/>
            <p:nvPr/>
          </p:nvSpPr>
          <p:spPr>
            <a:xfrm rot="16200000">
              <a:off x="4469605" y="4102899"/>
              <a:ext cx="990608" cy="928694"/>
            </a:xfrm>
            <a:prstGeom prst="arc">
              <a:avLst>
                <a:gd name="adj1" fmla="val 16504922"/>
                <a:gd name="adj2" fmla="val 0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49"/>
          <p:cNvGrpSpPr/>
          <p:nvPr/>
        </p:nvGrpSpPr>
        <p:grpSpPr>
          <a:xfrm rot="10800000">
            <a:off x="-131216" y="1214422"/>
            <a:ext cx="928694" cy="1046028"/>
            <a:chOff x="4500562" y="4071942"/>
            <a:chExt cx="928694" cy="990608"/>
          </a:xfrm>
        </p:grpSpPr>
        <p:sp>
          <p:nvSpPr>
            <p:cNvPr id="51" name="Дуга 50"/>
            <p:cNvSpPr/>
            <p:nvPr/>
          </p:nvSpPr>
          <p:spPr>
            <a:xfrm rot="16200000">
              <a:off x="4572000" y="4143380"/>
              <a:ext cx="785818" cy="785818"/>
            </a:xfrm>
            <a:prstGeom prst="arc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Дуга 51"/>
            <p:cNvSpPr/>
            <p:nvPr/>
          </p:nvSpPr>
          <p:spPr>
            <a:xfrm rot="16200000">
              <a:off x="4469605" y="4102899"/>
              <a:ext cx="990608" cy="928694"/>
            </a:xfrm>
            <a:prstGeom prst="arc">
              <a:avLst>
                <a:gd name="adj1" fmla="val 16504922"/>
                <a:gd name="adj2" fmla="val 0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4" name="Прямоугольник 53"/>
          <p:cNvSpPr/>
          <p:nvPr/>
        </p:nvSpPr>
        <p:spPr>
          <a:xfrm>
            <a:off x="4786314" y="2571744"/>
            <a:ext cx="43576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ru-RU" sz="2400" b="1" i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Доказательство:</a:t>
            </a:r>
            <a:r>
              <a:rPr lang="ru-RU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рассмотрим    </a:t>
            </a:r>
            <a:r>
              <a:rPr lang="en-US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 </a:t>
            </a:r>
            <a:r>
              <a:rPr lang="en-US" sz="2400" b="1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  </a:t>
            </a:r>
            <a:r>
              <a:rPr lang="ru-RU" sz="2400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∆</a:t>
            </a:r>
            <a:r>
              <a:rPr lang="ru-RU" sz="2400" b="1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АВС и </a:t>
            </a:r>
            <a:r>
              <a:rPr lang="ru-RU" sz="2400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∆</a:t>
            </a:r>
            <a:r>
              <a:rPr lang="en-US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ADC</a:t>
            </a:r>
            <a:r>
              <a:rPr lang="ru-RU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,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929454" y="2928934"/>
            <a:ext cx="1801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prstClr val="black"/>
                </a:solidFill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Calibri"/>
              </a:rPr>
              <a:t>AC - </a:t>
            </a:r>
            <a:r>
              <a:rPr lang="ru-RU" sz="2400" b="1" i="1" dirty="0" smtClean="0">
                <a:solidFill>
                  <a:prstClr val="black"/>
                </a:solidFill>
              </a:rPr>
              <a:t>общая</a:t>
            </a:r>
            <a:r>
              <a:rPr lang="ru-RU" sz="2400" i="1" dirty="0" smtClean="0">
                <a:solidFill>
                  <a:prstClr val="black"/>
                </a:solidFill>
              </a:rPr>
              <a:t>,</a:t>
            </a:r>
            <a:endParaRPr lang="ru-RU" sz="2400" dirty="0"/>
          </a:p>
        </p:txBody>
      </p:sp>
      <p:sp>
        <p:nvSpPr>
          <p:cNvPr id="66" name="Пирог 65"/>
          <p:cNvSpPr/>
          <p:nvPr/>
        </p:nvSpPr>
        <p:spPr>
          <a:xfrm rot="3195730">
            <a:off x="332315" y="3917795"/>
            <a:ext cx="1070505" cy="1193260"/>
          </a:xfrm>
          <a:prstGeom prst="pie">
            <a:avLst>
              <a:gd name="adj1" fmla="val 12135050"/>
              <a:gd name="adj2" fmla="val 16175889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Пирог 66"/>
          <p:cNvSpPr/>
          <p:nvPr/>
        </p:nvSpPr>
        <p:spPr>
          <a:xfrm rot="13646003">
            <a:off x="3924516" y="1203518"/>
            <a:ext cx="1062141" cy="1187850"/>
          </a:xfrm>
          <a:prstGeom prst="pie">
            <a:avLst>
              <a:gd name="adj1" fmla="val 12577588"/>
              <a:gd name="adj2" fmla="val 16629710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4" name="Полилиния 63"/>
          <p:cNvSpPr/>
          <p:nvPr/>
        </p:nvSpPr>
        <p:spPr>
          <a:xfrm>
            <a:off x="2500298" y="2786058"/>
            <a:ext cx="500066" cy="571504"/>
          </a:xfrm>
          <a:custGeom>
            <a:avLst/>
            <a:gdLst>
              <a:gd name="connsiteX0" fmla="*/ 142875 w 538162"/>
              <a:gd name="connsiteY0" fmla="*/ 671512 h 671512"/>
              <a:gd name="connsiteX1" fmla="*/ 57150 w 538162"/>
              <a:gd name="connsiteY1" fmla="*/ 242887 h 671512"/>
              <a:gd name="connsiteX2" fmla="*/ 485775 w 538162"/>
              <a:gd name="connsiteY2" fmla="*/ 500062 h 671512"/>
              <a:gd name="connsiteX3" fmla="*/ 371475 w 538162"/>
              <a:gd name="connsiteY3" fmla="*/ 0 h 671512"/>
              <a:gd name="connsiteX4" fmla="*/ 371475 w 538162"/>
              <a:gd name="connsiteY4" fmla="*/ 0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8162" h="671512">
                <a:moveTo>
                  <a:pt x="142875" y="671512"/>
                </a:moveTo>
                <a:cubicBezTo>
                  <a:pt x="71437" y="471487"/>
                  <a:pt x="0" y="271462"/>
                  <a:pt x="57150" y="242887"/>
                </a:cubicBezTo>
                <a:cubicBezTo>
                  <a:pt x="114300" y="214312"/>
                  <a:pt x="433388" y="540543"/>
                  <a:pt x="485775" y="500062"/>
                </a:cubicBezTo>
                <a:cubicBezTo>
                  <a:pt x="538162" y="459581"/>
                  <a:pt x="371475" y="0"/>
                  <a:pt x="371475" y="0"/>
                </a:cubicBezTo>
                <a:lnTo>
                  <a:pt x="371475" y="0"/>
                </a:lnTo>
              </a:path>
            </a:pathLst>
          </a:cu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857224" y="342900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</a:t>
            </a:r>
            <a:endParaRPr lang="ru-RU" sz="28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4071934" y="2285992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</a:t>
            </a:r>
            <a:endParaRPr lang="ru-RU" sz="2800" b="1" dirty="0"/>
          </a:p>
        </p:txBody>
      </p:sp>
      <p:sp>
        <p:nvSpPr>
          <p:cNvPr id="73" name="Пирог 72"/>
          <p:cNvSpPr/>
          <p:nvPr/>
        </p:nvSpPr>
        <p:spPr>
          <a:xfrm rot="6996348">
            <a:off x="211273" y="3909446"/>
            <a:ext cx="1252715" cy="1195433"/>
          </a:xfrm>
          <a:prstGeom prst="pie">
            <a:avLst>
              <a:gd name="adj1" fmla="val 12413841"/>
              <a:gd name="adj2" fmla="val 1454949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4" name="Пирог 73"/>
          <p:cNvSpPr/>
          <p:nvPr/>
        </p:nvSpPr>
        <p:spPr>
          <a:xfrm rot="17867119">
            <a:off x="3822725" y="1255856"/>
            <a:ext cx="1185395" cy="1058246"/>
          </a:xfrm>
          <a:prstGeom prst="pie">
            <a:avLst>
              <a:gd name="adj1" fmla="val 12124319"/>
              <a:gd name="adj2" fmla="val 1458533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8" name="Прямая соединительная линия 57"/>
          <p:cNvCxnSpPr>
            <a:stCxn id="9" idx="2"/>
            <a:endCxn id="23" idx="2"/>
          </p:cNvCxnSpPr>
          <p:nvPr/>
        </p:nvCxnSpPr>
        <p:spPr>
          <a:xfrm rot="5400000" flipH="1" flipV="1">
            <a:off x="1276372" y="1360468"/>
            <a:ext cx="2723752" cy="358144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28728" y="392906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3</a:t>
            </a:r>
            <a:endParaRPr lang="ru-RU" sz="28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3500430" y="1785926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</a:t>
            </a:r>
            <a:endParaRPr lang="ru-RU" sz="2800" b="1" dirty="0"/>
          </a:p>
        </p:txBody>
      </p:sp>
      <p:sp>
        <p:nvSpPr>
          <p:cNvPr id="77" name="Пирог 76"/>
          <p:cNvSpPr/>
          <p:nvPr/>
        </p:nvSpPr>
        <p:spPr>
          <a:xfrm rot="20742479">
            <a:off x="4449694" y="3922798"/>
            <a:ext cx="1257872" cy="1193260"/>
          </a:xfrm>
          <a:prstGeom prst="pie">
            <a:avLst>
              <a:gd name="adj1" fmla="val 11686544"/>
              <a:gd name="adj2" fmla="val 1610632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>
            <a:endCxn id="8" idx="0"/>
          </p:cNvCxnSpPr>
          <p:nvPr/>
        </p:nvCxnSpPr>
        <p:spPr>
          <a:xfrm rot="16200000" flipH="1">
            <a:off x="3371964" y="2828727"/>
            <a:ext cx="2770593" cy="635549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2953277" y="2397090"/>
            <a:ext cx="11024" cy="422714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ирог 77"/>
          <p:cNvSpPr/>
          <p:nvPr/>
        </p:nvSpPr>
        <p:spPr>
          <a:xfrm rot="10124834">
            <a:off x="-440961" y="1230194"/>
            <a:ext cx="1367923" cy="1105997"/>
          </a:xfrm>
          <a:prstGeom prst="pie">
            <a:avLst>
              <a:gd name="adj1" fmla="val 11451183"/>
              <a:gd name="adj2" fmla="val 1605691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2325965" y="-345538"/>
            <a:ext cx="9337" cy="4229841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9" idx="0"/>
          </p:cNvCxnSpPr>
          <p:nvPr/>
        </p:nvCxnSpPr>
        <p:spPr>
          <a:xfrm rot="16200000" flipH="1">
            <a:off x="-850475" y="2828922"/>
            <a:ext cx="2764187" cy="631811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Группа 78"/>
          <p:cNvGrpSpPr/>
          <p:nvPr/>
        </p:nvGrpSpPr>
        <p:grpSpPr>
          <a:xfrm>
            <a:off x="5000628" y="3357562"/>
            <a:ext cx="4643438" cy="830997"/>
            <a:chOff x="4687169" y="2857496"/>
            <a:chExt cx="4643438" cy="830997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4687169" y="2857496"/>
              <a:ext cx="464343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2400" b="1" dirty="0" smtClean="0">
                  <a:solidFill>
                    <a:prstClr val="black"/>
                  </a:solidFill>
                </a:rPr>
                <a:t>       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1 =    2 </a:t>
              </a:r>
              <a:r>
                <a:rPr lang="en-US" sz="2400" b="1" dirty="0" smtClean="0">
                  <a:solidFill>
                    <a:prstClr val="black"/>
                  </a:solidFill>
                </a:rPr>
                <a:t> 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и   </a:t>
              </a:r>
              <a:r>
                <a:rPr lang="en-US" sz="2400" b="1" dirty="0" smtClean="0">
                  <a:solidFill>
                    <a:prstClr val="black"/>
                  </a:solidFill>
                </a:rPr>
                <a:t>    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3</a:t>
              </a:r>
              <a:r>
                <a:rPr lang="en-US" sz="2400" b="1" dirty="0" smtClean="0">
                  <a:solidFill>
                    <a:prstClr val="black"/>
                  </a:solidFill>
                </a:rPr>
                <a:t> 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=   </a:t>
              </a:r>
              <a:r>
                <a:rPr lang="en-US" sz="2400" b="1" dirty="0" smtClean="0">
                  <a:solidFill>
                    <a:prstClr val="black"/>
                  </a:solidFill>
                </a:rPr>
                <a:t> </a:t>
              </a:r>
              <a:r>
                <a:rPr lang="ru-RU" sz="2400" b="1" dirty="0" smtClean="0">
                  <a:solidFill>
                    <a:prstClr val="black"/>
                  </a:solidFill>
                </a:rPr>
                <a:t>4 </a:t>
              </a:r>
              <a:endParaRPr lang="en-US" sz="2400" b="1" dirty="0" smtClean="0">
                <a:solidFill>
                  <a:prstClr val="black"/>
                </a:solidFill>
              </a:endParaRPr>
            </a:p>
            <a:p>
              <a:pPr lvl="0"/>
              <a:r>
                <a:rPr lang="ru-RU" sz="2400" i="1" dirty="0" smtClean="0">
                  <a:solidFill>
                    <a:prstClr val="black"/>
                  </a:solidFill>
                </a:rPr>
                <a:t>(как  накрест лежащие  углы) </a:t>
              </a:r>
              <a:endParaRPr lang="ru-RU" sz="2400" i="1" dirty="0">
                <a:solidFill>
                  <a:prstClr val="black"/>
                </a:solidFill>
              </a:endParaRPr>
            </a:p>
          </p:txBody>
        </p:sp>
        <p:graphicFrame>
          <p:nvGraphicFramePr>
            <p:cNvPr id="81" name="Object 6"/>
            <p:cNvGraphicFramePr>
              <a:graphicFrameLocks noChangeAspect="1"/>
            </p:cNvGraphicFramePr>
            <p:nvPr/>
          </p:nvGraphicFramePr>
          <p:xfrm>
            <a:off x="5742721" y="2942789"/>
            <a:ext cx="357187" cy="2857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8" name="Формула" r:id="rId9" imgW="164880" imgH="152280" progId="Equation.3">
                    <p:embed/>
                  </p:oleObj>
                </mc:Choice>
                <mc:Fallback>
                  <p:oleObj name="Формула" r:id="rId9" imgW="164880" imgH="15228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42721" y="2942789"/>
                          <a:ext cx="357187" cy="2857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" name="Object 16"/>
            <p:cNvGraphicFramePr>
              <a:graphicFrameLocks noChangeAspect="1"/>
            </p:cNvGraphicFramePr>
            <p:nvPr/>
          </p:nvGraphicFramePr>
          <p:xfrm>
            <a:off x="5085924" y="2956644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9" name="Формула" r:id="rId10" imgW="164880" imgH="152280" progId="Equation.3">
                    <p:embed/>
                  </p:oleObj>
                </mc:Choice>
                <mc:Fallback>
                  <p:oleObj name="Формула" r:id="rId10" imgW="164880" imgH="15228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5924" y="2956644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" name="Object 17"/>
            <p:cNvGraphicFramePr>
              <a:graphicFrameLocks noChangeAspect="1"/>
            </p:cNvGraphicFramePr>
            <p:nvPr/>
          </p:nvGraphicFramePr>
          <p:xfrm>
            <a:off x="6756708" y="2942789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0" name="Формула" r:id="rId12" imgW="164880" imgH="152280" progId="Equation.3">
                    <p:embed/>
                  </p:oleObj>
                </mc:Choice>
                <mc:Fallback>
                  <p:oleObj name="Формула" r:id="rId12" imgW="164880" imgH="15228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56708" y="2942789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" name="Object 18"/>
            <p:cNvGraphicFramePr>
              <a:graphicFrameLocks noChangeAspect="1"/>
            </p:cNvGraphicFramePr>
            <p:nvPr/>
          </p:nvGraphicFramePr>
          <p:xfrm>
            <a:off x="7441215" y="2956644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1" name="Формула" r:id="rId13" imgW="164880" imgH="152280" progId="Equation.3">
                    <p:embed/>
                  </p:oleObj>
                </mc:Choice>
                <mc:Fallback>
                  <p:oleObj name="Формула" r:id="rId13" imgW="164880" imgH="15228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41215" y="2956644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Группа 87"/>
          <p:cNvGrpSpPr/>
          <p:nvPr/>
        </p:nvGrpSpPr>
        <p:grpSpPr>
          <a:xfrm>
            <a:off x="285720" y="4857760"/>
            <a:ext cx="5357850" cy="830997"/>
            <a:chOff x="1571604" y="4857760"/>
            <a:chExt cx="5214942" cy="830997"/>
          </a:xfrm>
        </p:grpSpPr>
        <p:graphicFrame>
          <p:nvGraphicFramePr>
            <p:cNvPr id="89" name="Object 10"/>
            <p:cNvGraphicFramePr>
              <a:graphicFrameLocks noChangeAspect="1"/>
            </p:cNvGraphicFramePr>
            <p:nvPr/>
          </p:nvGraphicFramePr>
          <p:xfrm>
            <a:off x="1571604" y="4929198"/>
            <a:ext cx="642938" cy="428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2" name="Формула" r:id="rId14" imgW="190440" imgH="152280" progId="Equation.3">
                    <p:embed/>
                  </p:oleObj>
                </mc:Choice>
                <mc:Fallback>
                  <p:oleObj name="Формула" r:id="rId14" imgW="190440" imgH="15228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1604" y="4929198"/>
                          <a:ext cx="642938" cy="4286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0" name="Прямоугольник 89"/>
            <p:cNvSpPr/>
            <p:nvPr/>
          </p:nvSpPr>
          <p:spPr>
            <a:xfrm>
              <a:off x="2214546" y="485776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∆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АВС =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∆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ADC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ru-RU" sz="2400" b="0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(по 2-му признаку равенства треугольников)</a:t>
              </a:r>
              <a:endPara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5429256" y="4500570"/>
            <a:ext cx="35004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sz="2400" b="1" kern="1200" dirty="0" smtClean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  <a:p>
            <a:pPr algn="l" rtl="0"/>
            <a:r>
              <a:rPr lang="en-US" sz="2400" b="1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        </a:t>
            </a:r>
            <a:r>
              <a:rPr lang="ru-RU" sz="2400" b="1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АВ</a:t>
            </a:r>
            <a:r>
              <a:rPr lang="en-US" sz="2400" b="1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=</a:t>
            </a:r>
            <a:r>
              <a:rPr lang="en-US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С</a:t>
            </a:r>
            <a:r>
              <a:rPr lang="en-US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D, BC = </a:t>
            </a:r>
            <a:r>
              <a:rPr lang="en-US" sz="2400" b="1" kern="1200" dirty="0" smtClean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AD</a:t>
            </a:r>
            <a:endParaRPr lang="en-US" sz="2400" b="1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  <a:p>
            <a:pPr algn="l" rtl="0"/>
            <a:r>
              <a:rPr lang="en-US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                               </a:t>
            </a:r>
          </a:p>
          <a:p>
            <a:pPr algn="l" rtl="0"/>
            <a:r>
              <a:rPr lang="en-US" sz="2400" b="1" kern="1200" dirty="0">
                <a:solidFill>
                  <a:prstClr val="black"/>
                </a:solidFill>
                <a:latin typeface="Calibri"/>
                <a:ea typeface="+mn-ea"/>
                <a:cs typeface="+mn-cs"/>
              </a:rPr>
              <a:t>                                </a:t>
            </a:r>
            <a:endParaRPr lang="ru-RU" sz="2400" b="1" kern="1200" dirty="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0" name="Object 10"/>
          <p:cNvGraphicFramePr>
            <a:graphicFrameLocks noChangeAspect="1"/>
          </p:cNvGraphicFramePr>
          <p:nvPr/>
        </p:nvGraphicFramePr>
        <p:xfrm>
          <a:off x="5500694" y="4885470"/>
          <a:ext cx="64293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Формула" r:id="rId16" imgW="190440" imgH="152280" progId="Equation.3">
                  <p:embed/>
                </p:oleObj>
              </mc:Choice>
              <mc:Fallback>
                <p:oleObj name="Формула" r:id="rId16" imgW="190440" imgH="1522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94" y="4885470"/>
                        <a:ext cx="64293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Группа 103"/>
          <p:cNvGrpSpPr/>
          <p:nvPr/>
        </p:nvGrpSpPr>
        <p:grpSpPr>
          <a:xfrm>
            <a:off x="1357290" y="5643578"/>
            <a:ext cx="6452213" cy="461665"/>
            <a:chOff x="1382837" y="6143644"/>
            <a:chExt cx="6452213" cy="461665"/>
          </a:xfrm>
        </p:grpSpPr>
        <p:sp>
          <p:nvSpPr>
            <p:cNvPr id="105" name="Прямоугольник 104"/>
            <p:cNvSpPr/>
            <p:nvPr/>
          </p:nvSpPr>
          <p:spPr>
            <a:xfrm>
              <a:off x="1571604" y="6143644"/>
              <a:ext cx="62634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+      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=    2 +     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,   т.е.         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 =    C,   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 =    D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aphicFrame>
          <p:nvGraphicFramePr>
            <p:cNvPr id="106" name="Object 12"/>
            <p:cNvGraphicFramePr>
              <a:graphicFrameLocks noChangeAspect="1"/>
            </p:cNvGraphicFramePr>
            <p:nvPr/>
          </p:nvGraphicFramePr>
          <p:xfrm>
            <a:off x="1382837" y="6242792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4" name="Формула" r:id="rId17" imgW="164880" imgH="152280" progId="Equation.3">
                    <p:embed/>
                  </p:oleObj>
                </mc:Choice>
                <mc:Fallback>
                  <p:oleObj name="Формула" r:id="rId17" imgW="164880" imgH="15228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2837" y="6242792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7" name="Object 13"/>
            <p:cNvGraphicFramePr>
              <a:graphicFrameLocks noChangeAspect="1"/>
            </p:cNvGraphicFramePr>
            <p:nvPr/>
          </p:nvGraphicFramePr>
          <p:xfrm>
            <a:off x="2210220" y="6242792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5" name="Формула" r:id="rId18" imgW="164880" imgH="152280" progId="Equation.3">
                    <p:embed/>
                  </p:oleObj>
                </mc:Choice>
                <mc:Fallback>
                  <p:oleObj name="Формула" r:id="rId18" imgW="164880" imgH="152280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0220" y="6242792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8" name="Object 14"/>
            <p:cNvGraphicFramePr>
              <a:graphicFrameLocks noChangeAspect="1"/>
            </p:cNvGraphicFramePr>
            <p:nvPr/>
          </p:nvGraphicFramePr>
          <p:xfrm>
            <a:off x="2855472" y="6228937"/>
            <a:ext cx="35719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6" name="Формула" r:id="rId19" imgW="164880" imgH="152280" progId="Equation.3">
                    <p:embed/>
                  </p:oleObj>
                </mc:Choice>
                <mc:Fallback>
                  <p:oleObj name="Формула" r:id="rId19" imgW="164880" imgH="152280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5472" y="6228937"/>
                          <a:ext cx="357190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9" name="Object 15"/>
            <p:cNvGraphicFramePr>
              <a:graphicFrameLocks noChangeAspect="1"/>
            </p:cNvGraphicFramePr>
            <p:nvPr/>
          </p:nvGraphicFramePr>
          <p:xfrm>
            <a:off x="3595252" y="6228937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7" name="Формула" r:id="rId20" imgW="164880" imgH="152280" progId="Equation.3">
                    <p:embed/>
                  </p:oleObj>
                </mc:Choice>
                <mc:Fallback>
                  <p:oleObj name="Формула" r:id="rId20" imgW="164880" imgH="152280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5252" y="6228937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0" name="Object 20"/>
            <p:cNvGraphicFramePr>
              <a:graphicFrameLocks noChangeAspect="1"/>
            </p:cNvGraphicFramePr>
            <p:nvPr/>
          </p:nvGraphicFramePr>
          <p:xfrm>
            <a:off x="5097613" y="6242792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8" name="Формула" r:id="rId21" imgW="164880" imgH="152280" progId="Equation.3">
                    <p:embed/>
                  </p:oleObj>
                </mc:Choice>
                <mc:Fallback>
                  <p:oleObj name="Формула" r:id="rId21" imgW="164880" imgH="152280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97613" y="6242792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1" name="Object 21"/>
            <p:cNvGraphicFramePr>
              <a:graphicFrameLocks noChangeAspect="1"/>
            </p:cNvGraphicFramePr>
            <p:nvPr/>
          </p:nvGraphicFramePr>
          <p:xfrm>
            <a:off x="5825848" y="6228937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9" name="Формула" r:id="rId22" imgW="164880" imgH="152280" progId="Equation.3">
                    <p:embed/>
                  </p:oleObj>
                </mc:Choice>
                <mc:Fallback>
                  <p:oleObj name="Формула" r:id="rId22" imgW="164880" imgH="152280" progId="Equation.3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25848" y="6228937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" name="Object 22"/>
            <p:cNvGraphicFramePr>
              <a:graphicFrameLocks noChangeAspect="1"/>
            </p:cNvGraphicFramePr>
            <p:nvPr/>
          </p:nvGraphicFramePr>
          <p:xfrm>
            <a:off x="6452772" y="6228937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20" name="Формула" r:id="rId23" imgW="164880" imgH="152280" progId="Equation.3">
                    <p:embed/>
                  </p:oleObj>
                </mc:Choice>
                <mc:Fallback>
                  <p:oleObj name="Формула" r:id="rId23" imgW="164880" imgH="152280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2772" y="6228937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" name="Object 23"/>
            <p:cNvGraphicFramePr>
              <a:graphicFrameLocks noChangeAspect="1"/>
            </p:cNvGraphicFramePr>
            <p:nvPr/>
          </p:nvGraphicFramePr>
          <p:xfrm>
            <a:off x="7139442" y="6228937"/>
            <a:ext cx="357187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21" name="Формула" r:id="rId24" imgW="164880" imgH="152280" progId="Equation.3">
                    <p:embed/>
                  </p:oleObj>
                </mc:Choice>
                <mc:Fallback>
                  <p:oleObj name="Формула" r:id="rId24" imgW="164880" imgH="152280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39442" y="6228937"/>
                          <a:ext cx="357187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69" name="Прямая соединительная линия 68"/>
          <p:cNvCxnSpPr/>
          <p:nvPr/>
        </p:nvCxnSpPr>
        <p:spPr>
          <a:xfrm>
            <a:off x="357158" y="3000372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4572000" y="3071810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2"/>
          <p:cNvGrpSpPr/>
          <p:nvPr/>
        </p:nvGrpSpPr>
        <p:grpSpPr>
          <a:xfrm>
            <a:off x="2143108" y="1643050"/>
            <a:ext cx="214314" cy="285752"/>
            <a:chOff x="2143108" y="1643050"/>
            <a:chExt cx="214314" cy="285752"/>
          </a:xfrm>
        </p:grpSpPr>
        <p:cxnSp>
          <p:nvCxnSpPr>
            <p:cNvPr id="86" name="Прямая соединительная линия 85"/>
            <p:cNvCxnSpPr/>
            <p:nvPr/>
          </p:nvCxnSpPr>
          <p:spPr>
            <a:xfrm rot="16200000" flipH="1">
              <a:off x="2143108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rot="16200000" flipH="1">
              <a:off x="2071670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93"/>
          <p:cNvGrpSpPr/>
          <p:nvPr/>
        </p:nvGrpSpPr>
        <p:grpSpPr>
          <a:xfrm>
            <a:off x="2786050" y="4357694"/>
            <a:ext cx="214314" cy="285752"/>
            <a:chOff x="2786050" y="4357694"/>
            <a:chExt cx="214314" cy="285752"/>
          </a:xfrm>
        </p:grpSpPr>
        <p:cxnSp>
          <p:nvCxnSpPr>
            <p:cNvPr id="91" name="Прямая соединительная линия 90"/>
            <p:cNvCxnSpPr/>
            <p:nvPr/>
          </p:nvCxnSpPr>
          <p:spPr>
            <a:xfrm rot="16200000" flipH="1">
              <a:off x="2786050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 rot="16200000" flipH="1">
              <a:off x="2714612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295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29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30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30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21" grpId="0"/>
      <p:bldP spid="22" grpId="0"/>
      <p:bldP spid="23" grpId="0"/>
      <p:bldP spid="24" grpId="0"/>
      <p:bldP spid="25" grpId="0"/>
      <p:bldP spid="40" grpId="0" animBg="1"/>
      <p:bldP spid="40" grpId="1" animBg="1"/>
      <p:bldP spid="43" grpId="0" animBg="1"/>
      <p:bldP spid="43" grpId="1" animBg="1"/>
      <p:bldP spid="54" grpId="0"/>
      <p:bldP spid="65" grpId="0"/>
      <p:bldP spid="66" grpId="0" animBg="1"/>
      <p:bldP spid="67" grpId="0" animBg="1"/>
      <p:bldP spid="64" grpId="0" animBg="1"/>
      <p:bldP spid="71" grpId="0"/>
      <p:bldP spid="72" grpId="0"/>
      <p:bldP spid="73" grpId="0" animBg="1"/>
      <p:bldP spid="74" grpId="0" animBg="1"/>
      <p:bldP spid="75" grpId="0"/>
      <p:bldP spid="76" grpId="0"/>
      <p:bldP spid="77" grpId="0" animBg="1"/>
      <p:bldP spid="78" grpId="0" animBg="1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8567930">
            <a:off x="1172969" y="2897604"/>
            <a:ext cx="4509512" cy="2562121"/>
          </a:xfrm>
          <a:prstGeom prst="triangle">
            <a:avLst>
              <a:gd name="adj" fmla="val 2570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9365149">
            <a:off x="-391737" y="835717"/>
            <a:ext cx="4519979" cy="2571752"/>
          </a:xfrm>
          <a:prstGeom prst="triangle">
            <a:avLst>
              <a:gd name="adj" fmla="val 2570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14282" y="4214818"/>
            <a:ext cx="4651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А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1142984"/>
            <a:ext cx="442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В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214810" y="1142984"/>
            <a:ext cx="4283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75000"/>
                  </a:srgbClr>
                </a:solidFill>
              </a:rPr>
              <a:t>С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72066" y="4357694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dirty="0" smtClean="0">
                <a:solidFill>
                  <a:srgbClr val="C0504D">
                    <a:lumMod val="75000"/>
                  </a:srgbClr>
                </a:solidFill>
              </a:rPr>
              <a:t>D</a:t>
            </a:r>
            <a:endParaRPr lang="ru-RU" sz="3600" b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40" name="Дуга 39"/>
          <p:cNvSpPr/>
          <p:nvPr/>
        </p:nvSpPr>
        <p:spPr>
          <a:xfrm rot="20859891">
            <a:off x="511094" y="4074546"/>
            <a:ext cx="785818" cy="857256"/>
          </a:xfrm>
          <a:prstGeom prst="arc">
            <a:avLst>
              <a:gd name="adj1" fmla="val 15785568"/>
              <a:gd name="adj2" fmla="val 848736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 rot="9908576">
            <a:off x="3954389" y="1372276"/>
            <a:ext cx="785818" cy="857256"/>
          </a:xfrm>
          <a:prstGeom prst="arc">
            <a:avLst>
              <a:gd name="adj1" fmla="val 15487075"/>
              <a:gd name="adj2" fmla="val 1089824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48"/>
          <p:cNvGrpSpPr/>
          <p:nvPr/>
        </p:nvGrpSpPr>
        <p:grpSpPr>
          <a:xfrm>
            <a:off x="4486707" y="4044232"/>
            <a:ext cx="942550" cy="1027842"/>
            <a:chOff x="4500562" y="4071942"/>
            <a:chExt cx="928694" cy="990608"/>
          </a:xfrm>
        </p:grpSpPr>
        <p:sp>
          <p:nvSpPr>
            <p:cNvPr id="44" name="Дуга 43"/>
            <p:cNvSpPr/>
            <p:nvPr/>
          </p:nvSpPr>
          <p:spPr>
            <a:xfrm rot="16200000">
              <a:off x="4572000" y="4143380"/>
              <a:ext cx="785818" cy="785818"/>
            </a:xfrm>
            <a:prstGeom prst="arc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Дуга 46"/>
            <p:cNvSpPr/>
            <p:nvPr/>
          </p:nvSpPr>
          <p:spPr>
            <a:xfrm rot="16200000">
              <a:off x="4469605" y="4102899"/>
              <a:ext cx="990608" cy="928694"/>
            </a:xfrm>
            <a:prstGeom prst="arc">
              <a:avLst>
                <a:gd name="adj1" fmla="val 16504922"/>
                <a:gd name="adj2" fmla="val 0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49"/>
          <p:cNvGrpSpPr/>
          <p:nvPr/>
        </p:nvGrpSpPr>
        <p:grpSpPr>
          <a:xfrm rot="10800000">
            <a:off x="-131216" y="1214422"/>
            <a:ext cx="928694" cy="1046028"/>
            <a:chOff x="4500562" y="4071942"/>
            <a:chExt cx="928694" cy="990608"/>
          </a:xfrm>
        </p:grpSpPr>
        <p:sp>
          <p:nvSpPr>
            <p:cNvPr id="51" name="Дуга 50"/>
            <p:cNvSpPr/>
            <p:nvPr/>
          </p:nvSpPr>
          <p:spPr>
            <a:xfrm rot="16200000">
              <a:off x="4572000" y="4143380"/>
              <a:ext cx="785818" cy="785818"/>
            </a:xfrm>
            <a:prstGeom prst="arc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Дуга 51"/>
            <p:cNvSpPr/>
            <p:nvPr/>
          </p:nvSpPr>
          <p:spPr>
            <a:xfrm rot="16200000">
              <a:off x="4469605" y="4102899"/>
              <a:ext cx="990608" cy="928694"/>
            </a:xfrm>
            <a:prstGeom prst="arc">
              <a:avLst>
                <a:gd name="adj1" fmla="val 16504922"/>
                <a:gd name="adj2" fmla="val 0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6" name="Пирог 65"/>
          <p:cNvSpPr/>
          <p:nvPr/>
        </p:nvSpPr>
        <p:spPr>
          <a:xfrm rot="3195730">
            <a:off x="332315" y="3917795"/>
            <a:ext cx="1070505" cy="1193260"/>
          </a:xfrm>
          <a:prstGeom prst="pie">
            <a:avLst>
              <a:gd name="adj1" fmla="val 12135050"/>
              <a:gd name="adj2" fmla="val 16175889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Пирог 66"/>
          <p:cNvSpPr/>
          <p:nvPr/>
        </p:nvSpPr>
        <p:spPr>
          <a:xfrm rot="13609218">
            <a:off x="3891194" y="1143961"/>
            <a:ext cx="1114236" cy="1242134"/>
          </a:xfrm>
          <a:prstGeom prst="pie">
            <a:avLst>
              <a:gd name="adj1" fmla="val 12577588"/>
              <a:gd name="adj2" fmla="val 16555804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4" name="Полилиния 63"/>
          <p:cNvSpPr/>
          <p:nvPr/>
        </p:nvSpPr>
        <p:spPr>
          <a:xfrm>
            <a:off x="2500298" y="2786058"/>
            <a:ext cx="500066" cy="571504"/>
          </a:xfrm>
          <a:custGeom>
            <a:avLst/>
            <a:gdLst>
              <a:gd name="connsiteX0" fmla="*/ 142875 w 538162"/>
              <a:gd name="connsiteY0" fmla="*/ 671512 h 671512"/>
              <a:gd name="connsiteX1" fmla="*/ 57150 w 538162"/>
              <a:gd name="connsiteY1" fmla="*/ 242887 h 671512"/>
              <a:gd name="connsiteX2" fmla="*/ 485775 w 538162"/>
              <a:gd name="connsiteY2" fmla="*/ 500062 h 671512"/>
              <a:gd name="connsiteX3" fmla="*/ 371475 w 538162"/>
              <a:gd name="connsiteY3" fmla="*/ 0 h 671512"/>
              <a:gd name="connsiteX4" fmla="*/ 371475 w 538162"/>
              <a:gd name="connsiteY4" fmla="*/ 0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8162" h="671512">
                <a:moveTo>
                  <a:pt x="142875" y="671512"/>
                </a:moveTo>
                <a:cubicBezTo>
                  <a:pt x="71437" y="471487"/>
                  <a:pt x="0" y="271462"/>
                  <a:pt x="57150" y="242887"/>
                </a:cubicBezTo>
                <a:cubicBezTo>
                  <a:pt x="114300" y="214312"/>
                  <a:pt x="433388" y="540543"/>
                  <a:pt x="485775" y="500062"/>
                </a:cubicBezTo>
                <a:cubicBezTo>
                  <a:pt x="538162" y="459581"/>
                  <a:pt x="371475" y="0"/>
                  <a:pt x="371475" y="0"/>
                </a:cubicBezTo>
                <a:lnTo>
                  <a:pt x="371475" y="0"/>
                </a:lnTo>
              </a:path>
            </a:pathLst>
          </a:cu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857224" y="3429000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</a:t>
            </a:r>
            <a:endParaRPr lang="ru-RU" sz="28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4071934" y="2285992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</a:t>
            </a:r>
            <a:endParaRPr lang="ru-RU" sz="2800" b="1" dirty="0"/>
          </a:p>
        </p:txBody>
      </p:sp>
      <p:sp>
        <p:nvSpPr>
          <p:cNvPr id="73" name="Пирог 72"/>
          <p:cNvSpPr/>
          <p:nvPr/>
        </p:nvSpPr>
        <p:spPr>
          <a:xfrm rot="6996348">
            <a:off x="211273" y="3909446"/>
            <a:ext cx="1252715" cy="1195433"/>
          </a:xfrm>
          <a:prstGeom prst="pie">
            <a:avLst>
              <a:gd name="adj1" fmla="val 12413841"/>
              <a:gd name="adj2" fmla="val 1461977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4" name="Пирог 73"/>
          <p:cNvSpPr/>
          <p:nvPr/>
        </p:nvSpPr>
        <p:spPr>
          <a:xfrm rot="17867119">
            <a:off x="3822725" y="1255856"/>
            <a:ext cx="1185395" cy="1058246"/>
          </a:xfrm>
          <a:prstGeom prst="pie">
            <a:avLst>
              <a:gd name="adj1" fmla="val 12124319"/>
              <a:gd name="adj2" fmla="val 14585332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8" name="Прямая соединительная линия 57"/>
          <p:cNvCxnSpPr>
            <a:stCxn id="9" idx="2"/>
            <a:endCxn id="23" idx="2"/>
          </p:cNvCxnSpPr>
          <p:nvPr/>
        </p:nvCxnSpPr>
        <p:spPr>
          <a:xfrm rot="5400000" flipH="1" flipV="1">
            <a:off x="1276372" y="1360468"/>
            <a:ext cx="2723752" cy="358144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28728" y="392906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3</a:t>
            </a:r>
            <a:endParaRPr lang="ru-RU" sz="28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3500430" y="1785926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4</a:t>
            </a:r>
            <a:endParaRPr lang="ru-RU" sz="2800" b="1" dirty="0"/>
          </a:p>
        </p:txBody>
      </p:sp>
      <p:sp>
        <p:nvSpPr>
          <p:cNvPr id="77" name="Пирог 76"/>
          <p:cNvSpPr/>
          <p:nvPr/>
        </p:nvSpPr>
        <p:spPr>
          <a:xfrm rot="20742479">
            <a:off x="4459245" y="3934964"/>
            <a:ext cx="1257872" cy="1174435"/>
          </a:xfrm>
          <a:prstGeom prst="pie">
            <a:avLst>
              <a:gd name="adj1" fmla="val 11686544"/>
              <a:gd name="adj2" fmla="val 16106329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/>
          <p:cNvCxnSpPr>
            <a:endCxn id="8" idx="0"/>
          </p:cNvCxnSpPr>
          <p:nvPr/>
        </p:nvCxnSpPr>
        <p:spPr>
          <a:xfrm rot="16200000" flipH="1">
            <a:off x="3371964" y="2833490"/>
            <a:ext cx="2770593" cy="635549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2945340" y="2405027"/>
            <a:ext cx="11024" cy="422714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ирог 77"/>
          <p:cNvSpPr/>
          <p:nvPr/>
        </p:nvSpPr>
        <p:spPr>
          <a:xfrm rot="10124834">
            <a:off x="-452836" y="1230195"/>
            <a:ext cx="1367923" cy="1105997"/>
          </a:xfrm>
          <a:prstGeom prst="pie">
            <a:avLst>
              <a:gd name="adj1" fmla="val 11451183"/>
              <a:gd name="adj2" fmla="val 1605691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16"/>
          <p:cNvCxnSpPr>
            <a:endCxn id="9" idx="4"/>
          </p:cNvCxnSpPr>
          <p:nvPr/>
        </p:nvCxnSpPr>
        <p:spPr>
          <a:xfrm>
            <a:off x="201424" y="1764714"/>
            <a:ext cx="4244133" cy="1259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9" idx="0"/>
          </p:cNvCxnSpPr>
          <p:nvPr/>
        </p:nvCxnSpPr>
        <p:spPr>
          <a:xfrm rot="16200000" flipH="1">
            <a:off x="-850475" y="2828922"/>
            <a:ext cx="2764187" cy="631811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3"/>
          <p:cNvSpPr>
            <a:spLocks noGrp="1"/>
          </p:cNvSpPr>
          <p:nvPr>
            <p:ph type="title"/>
          </p:nvPr>
        </p:nvSpPr>
        <p:spPr>
          <a:xfrm>
            <a:off x="1500166" y="0"/>
            <a:ext cx="6143636" cy="96012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lvl="0" algn="ctr"/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</a:rPr>
              <a:t>Повторите  доказательство теоремы  самостоятельно!</a:t>
            </a:r>
            <a:r>
              <a:rPr lang="ru-RU" sz="2800" dirty="0" smtClean="0">
                <a:solidFill>
                  <a:prstClr val="black"/>
                </a:solidFill>
              </a:rPr>
              <a:t/>
            </a:r>
            <a:br>
              <a:rPr lang="ru-RU" sz="2800" dirty="0" smtClean="0">
                <a:solidFill>
                  <a:prstClr val="black"/>
                </a:solidFill>
              </a:rPr>
            </a:br>
            <a:endParaRPr lang="ru-RU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4595750" y="3071810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57158" y="3000372"/>
            <a:ext cx="285752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40"/>
          <p:cNvGrpSpPr/>
          <p:nvPr/>
        </p:nvGrpSpPr>
        <p:grpSpPr>
          <a:xfrm>
            <a:off x="2143108" y="1643050"/>
            <a:ext cx="214314" cy="285752"/>
            <a:chOff x="2143108" y="1643050"/>
            <a:chExt cx="214314" cy="285752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 rot="16200000" flipH="1">
              <a:off x="2143108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6200000" flipH="1">
              <a:off x="2071670" y="1714488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41"/>
          <p:cNvGrpSpPr/>
          <p:nvPr/>
        </p:nvGrpSpPr>
        <p:grpSpPr>
          <a:xfrm>
            <a:off x="2857488" y="4357694"/>
            <a:ext cx="214314" cy="285752"/>
            <a:chOff x="2857488" y="4357694"/>
            <a:chExt cx="214314" cy="285752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rot="16200000" flipH="1">
              <a:off x="2857488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6200000" flipH="1">
              <a:off x="2786050" y="4429132"/>
              <a:ext cx="285752" cy="142876"/>
            </a:xfrm>
            <a:prstGeom prst="line">
              <a:avLst/>
            </a:prstGeom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CC00"/>
                                      </p:to>
                                    </p:animClr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5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5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255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25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263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07C7A"/>
                                      </p:to>
                                    </p:animClr>
                                    <p:set>
                                      <p:cBhvr>
                                        <p:cTn id="26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21" grpId="0"/>
      <p:bldP spid="22" grpId="0"/>
      <p:bldP spid="23" grpId="0"/>
      <p:bldP spid="24" grpId="0"/>
      <p:bldP spid="40" grpId="0" animBg="1"/>
      <p:bldP spid="40" grpId="1" animBg="1"/>
      <p:bldP spid="43" grpId="0" animBg="1"/>
      <p:bldP spid="43" grpId="1" animBg="1"/>
      <p:bldP spid="66" grpId="0" animBg="1"/>
      <p:bldP spid="67" grpId="0" animBg="1"/>
      <p:bldP spid="64" grpId="0" animBg="1"/>
      <p:bldP spid="71" grpId="0"/>
      <p:bldP spid="72" grpId="0"/>
      <p:bldP spid="73" grpId="0" animBg="1"/>
      <p:bldP spid="74" grpId="0" animBg="1"/>
      <p:bldP spid="75" grpId="0"/>
      <p:bldP spid="76" grpId="0"/>
      <p:bldP spid="77" grpId="0" animBg="1"/>
      <p:bldP spid="7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8.6|2.1|1|2.5|3.5|2.8|1.4|1.9|12.9|4.5|3.1|3.2|2.6|6|1.8|1.2|1.4|4.2|2.2|2.1|3.7|1.7|0.6|1.6|5.3|2.2|4|1.5|6.1|2.7|3.9|8.5|13.9|4.6|4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8.6|2.1|1|2.5|3.5|2.8|1.4|1.9|12.9|4.5|3.1|3.2|2.6|6|1.8|1.2|1.4|4.2|2.2|2.1|3.7|1.7|0.6|1.6|5.3|2.2|4|1.5|6.1|2.7|3.9|8.5|13.9|4.6|4.9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Другая 4">
      <a:dk1>
        <a:srgbClr val="1A712D"/>
      </a:dk1>
      <a:lt1>
        <a:srgbClr val="FFFFFF"/>
      </a:lt1>
      <a:dk2>
        <a:srgbClr val="CEF3D6"/>
      </a:dk2>
      <a:lt2>
        <a:srgbClr val="FFFF00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FFFFFF"/>
      </a:hlink>
      <a:folHlink>
        <a:srgbClr val="18381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</TotalTime>
  <Words>676</Words>
  <Application>Microsoft Office PowerPoint</Application>
  <PresentationFormat>Экран (4:3)</PresentationFormat>
  <Paragraphs>172</Paragraphs>
  <Slides>17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Тема Office</vt:lpstr>
      <vt:lpstr>Апекс</vt:lpstr>
      <vt:lpstr>Формула</vt:lpstr>
      <vt:lpstr>геометрия    Тема урока            </vt:lpstr>
      <vt:lpstr>Цели урока:</vt:lpstr>
      <vt:lpstr>Продолжите предложение: При пересечении двух параллельных прямых третьей секущей…  </vt:lpstr>
      <vt:lpstr>Продолжите предложение: Два треугольника равны, если …  </vt:lpstr>
      <vt:lpstr>Назовите пары параллельных прямых</vt:lpstr>
      <vt:lpstr>Презентация PowerPoint</vt:lpstr>
      <vt:lpstr>Какими свойствами обладает параллелограмм? </vt:lpstr>
      <vt:lpstr>Свойство 1.    В параллелограмме противоположные    стороны    равны  и   противоположные   углы   равны.</vt:lpstr>
      <vt:lpstr>Повторите  доказательство теоремы  самостоятельно! </vt:lpstr>
      <vt:lpstr>Свойство 2.    Диагонали параллелограмма точкой   пересечения делятся  пополам.</vt:lpstr>
      <vt:lpstr>Повторите  доказательство теоремы самостоятельно!</vt:lpstr>
      <vt:lpstr>Построение параллелограмма</vt:lpstr>
      <vt:lpstr>Презентация PowerPoint</vt:lpstr>
      <vt:lpstr>Решите задачу</vt:lpstr>
      <vt:lpstr>Решите задачу.   В параллелограмме ABCD:   О – точка пересечения диагоналей, отрезок MK проходит через эту точку.  </vt:lpstr>
      <vt:lpstr>Домашнее задание</vt:lpstr>
      <vt:lpstr>Литература и ресурсы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Светлана</cp:lastModifiedBy>
  <cp:revision>132</cp:revision>
  <dcterms:modified xsi:type="dcterms:W3CDTF">2024-01-12T11:54:00Z</dcterms:modified>
</cp:coreProperties>
</file>