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2" r:id="rId4"/>
    <p:sldId id="259" r:id="rId5"/>
    <p:sldId id="263" r:id="rId6"/>
    <p:sldId id="264" r:id="rId7"/>
    <p:sldId id="265" r:id="rId8"/>
    <p:sldId id="266" r:id="rId9"/>
    <p:sldId id="267" r:id="rId10"/>
    <p:sldId id="268" r:id="rId11"/>
    <p:sldId id="260" r:id="rId12"/>
    <p:sldId id="261" r:id="rId13"/>
    <p:sldId id="273" r:id="rId14"/>
    <p:sldId id="270" r:id="rId15"/>
    <p:sldId id="27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FF0066"/>
    <a:srgbClr val="FFFF00"/>
    <a:srgbClr val="FF9900"/>
    <a:srgbClr val="00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2019-2020 учгод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входная диагностика</c:v>
                </c:pt>
                <c:pt idx="1">
                  <c:v>текущая диагностика</c:v>
                </c:pt>
                <c:pt idx="2">
                  <c:v>итоговая диагностика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67</c:v>
                </c:pt>
                <c:pt idx="1">
                  <c:v>75</c:v>
                </c:pt>
                <c:pt idx="2">
                  <c:v>73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2020-2021 учгод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входная диагностика</c:v>
                </c:pt>
                <c:pt idx="1">
                  <c:v>текущая диагностика</c:v>
                </c:pt>
                <c:pt idx="2">
                  <c:v>итоговая диагностика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72</c:v>
                </c:pt>
                <c:pt idx="1">
                  <c:v>78</c:v>
                </c:pt>
                <c:pt idx="2">
                  <c:v>80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2021-2022 учгод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входная диагностика</c:v>
                </c:pt>
                <c:pt idx="1">
                  <c:v>текущая диагностика</c:v>
                </c:pt>
                <c:pt idx="2">
                  <c:v>итоговая диагностика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91</c:v>
                </c:pt>
                <c:pt idx="1">
                  <c:v>93</c:v>
                </c:pt>
                <c:pt idx="2">
                  <c:v>95</c:v>
                </c:pt>
              </c:numCache>
            </c:numRef>
          </c:val>
        </c:ser>
        <c:axId val="122333056"/>
        <c:axId val="122334592"/>
      </c:barChart>
      <c:catAx>
        <c:axId val="122333056"/>
        <c:scaling>
          <c:orientation val="minMax"/>
        </c:scaling>
        <c:axPos val="b"/>
        <c:tickLblPos val="nextTo"/>
        <c:crossAx val="122334592"/>
        <c:crosses val="autoZero"/>
        <c:auto val="1"/>
        <c:lblAlgn val="ctr"/>
        <c:lblOffset val="100"/>
      </c:catAx>
      <c:valAx>
        <c:axId val="122334592"/>
        <c:scaling>
          <c:orientation val="minMax"/>
        </c:scaling>
        <c:axPos val="l"/>
        <c:majorGridlines/>
        <c:numFmt formatCode="General" sourceLinked="1"/>
        <c:tickLblPos val="nextTo"/>
        <c:crossAx val="122333056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посещаемость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2019-2020 учгод</c:v>
                </c:pt>
                <c:pt idx="1">
                  <c:v>2020-2021 учгод</c:v>
                </c:pt>
                <c:pt idx="2">
                  <c:v>2021 -2022 учгод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90</c:v>
                </c:pt>
                <c:pt idx="1">
                  <c:v>91</c:v>
                </c:pt>
                <c:pt idx="2">
                  <c:v>94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теоретические знания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2019-2020 учгод</c:v>
                </c:pt>
                <c:pt idx="1">
                  <c:v>2020-2021 учгод</c:v>
                </c:pt>
                <c:pt idx="2">
                  <c:v>2021 -2022 учгод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93</c:v>
                </c:pt>
                <c:pt idx="1">
                  <c:v>95</c:v>
                </c:pt>
                <c:pt idx="2">
                  <c:v>96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практические навыки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2019-2020 учгод</c:v>
                </c:pt>
                <c:pt idx="1">
                  <c:v>2020-2021 учгод</c:v>
                </c:pt>
                <c:pt idx="2">
                  <c:v>2021 -2022 учгод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97</c:v>
                </c:pt>
                <c:pt idx="1">
                  <c:v>96</c:v>
                </c:pt>
                <c:pt idx="2">
                  <c:v>97</c:v>
                </c:pt>
              </c:numCache>
            </c:numRef>
          </c:val>
        </c:ser>
        <c:axId val="123219328"/>
        <c:axId val="123249792"/>
      </c:barChart>
      <c:catAx>
        <c:axId val="123219328"/>
        <c:scaling>
          <c:orientation val="minMax"/>
        </c:scaling>
        <c:axPos val="b"/>
        <c:tickLblPos val="nextTo"/>
        <c:crossAx val="123249792"/>
        <c:crosses val="autoZero"/>
        <c:auto val="1"/>
        <c:lblAlgn val="ctr"/>
        <c:lblOffset val="100"/>
      </c:catAx>
      <c:valAx>
        <c:axId val="123249792"/>
        <c:scaling>
          <c:orientation val="minMax"/>
        </c:scaling>
        <c:axPos val="l"/>
        <c:majorGridlines/>
        <c:numFmt formatCode="General" sourceLinked="1"/>
        <c:tickLblPos val="nextTo"/>
        <c:crossAx val="123219328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image" Target="../media/image8.emf"/><Relationship Id="rId4" Type="http://schemas.openxmlformats.org/officeDocument/2006/relationships/image" Target="../media/image1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kudesnik.alexcdt.edusite.ru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4355976" y="1556792"/>
            <a:ext cx="4392489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Сведения о результативности и качестве реализации дополнительной общеобразовательной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общеразвивающей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программы «Кудесники»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02532" y="96542"/>
            <a:ext cx="81459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бюджетное учреждение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дополнительного образования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«Центр детского творчества»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 descr="C:\Users\Админ\Downloads\Миронова с грамото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64705"/>
            <a:ext cx="3600400" cy="524983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427984" y="4581128"/>
            <a:ext cx="42768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Миронова Татьяна Викторовна</a:t>
            </a: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педагог дополнительного образования</a:t>
            </a:r>
            <a:endPara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2627784" y="6093295"/>
            <a:ext cx="42484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Александровское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2023г.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79512" y="332656"/>
            <a:ext cx="6264696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образовательном процессе по программе  широко используются  современные информационно-коммуникационные технологии и средства сетевого взаимодействия.  Совместно с группой общения (обучающиеся; родители)  были организованы  чаты в социальных сетях «</a:t>
            </a:r>
            <a:r>
              <a:rPr kumimoji="0" lang="en-US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WhatsApp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 и «</a:t>
            </a: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Telegram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», ведется   активная работа с 2023 года по заполнению   актуальной информацией сайта творческого объединения «Кудесники»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https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://kudesnik.alexcdt.edusite.ru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C:\Users\Админ\Downloads\109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980728"/>
            <a:ext cx="2664296" cy="5553881"/>
          </a:xfrm>
          <a:prstGeom prst="rect">
            <a:avLst/>
          </a:prstGeom>
          <a:noFill/>
        </p:spPr>
      </p:pic>
      <p:pic>
        <p:nvPicPr>
          <p:cNvPr id="6" name="Рисунок 5" descr="C:\Users\Админ\Downloads\IMG-128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068960"/>
            <a:ext cx="5976664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0" y="116632"/>
          <a:ext cx="9144000" cy="6741368"/>
        </p:xfrm>
        <a:graphic>
          <a:graphicData uri="http://schemas.openxmlformats.org/drawingml/2006/table">
            <a:tbl>
              <a:tblPr/>
              <a:tblGrid>
                <a:gridCol w="9144000"/>
              </a:tblGrid>
              <a:tr h="6741368">
                <a:tc>
                  <a:txBody>
                    <a:bodyPr/>
                    <a:lstStyle/>
                    <a:p>
                      <a:pPr indent="449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indent="449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indent="449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b="1" dirty="0" smtClean="0">
                        <a:solidFill>
                          <a:srgbClr val="C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indent="449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Еще один критерий, по которому </a:t>
                      </a:r>
                    </a:p>
                    <a:p>
                      <a:pPr indent="449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оценивается</a:t>
                      </a:r>
                    </a:p>
                    <a:p>
                      <a:pPr indent="449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результативность реализации </a:t>
                      </a:r>
                    </a:p>
                    <a:p>
                      <a:pPr indent="449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программы – это  победы и</a:t>
                      </a:r>
                    </a:p>
                    <a:p>
                      <a:pPr indent="449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участие обучающихся в конкурсах и </a:t>
                      </a:r>
                    </a:p>
                    <a:p>
                      <a:pPr indent="449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мероприятиях разного уровня</a:t>
                      </a: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800" b="1" dirty="0" smtClean="0">
                        <a:solidFill>
                          <a:srgbClr val="C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indent="449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indent="449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indent="449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24" marR="650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0493" name="Object 13"/>
          <p:cNvGraphicFramePr>
            <a:graphicFrameLocks noChangeAspect="1"/>
          </p:cNvGraphicFramePr>
          <p:nvPr/>
        </p:nvGraphicFramePr>
        <p:xfrm>
          <a:off x="6732240" y="3789040"/>
          <a:ext cx="1990725" cy="2819400"/>
        </p:xfrm>
        <a:graphic>
          <a:graphicData uri="http://schemas.openxmlformats.org/presentationml/2006/ole">
            <p:oleObj spid="_x0000_s20493" name="Acrobat Document" r:id="rId3" imgW="5667037" imgH="8019809" progId="AcroExch.Document.DC">
              <p:embed/>
            </p:oleObj>
          </a:graphicData>
        </a:graphic>
      </p:graphicFrame>
      <p:graphicFrame>
        <p:nvGraphicFramePr>
          <p:cNvPr id="20492" name="Object 12"/>
          <p:cNvGraphicFramePr>
            <a:graphicFrameLocks noChangeAspect="1"/>
          </p:cNvGraphicFramePr>
          <p:nvPr/>
        </p:nvGraphicFramePr>
        <p:xfrm>
          <a:off x="6732240" y="692696"/>
          <a:ext cx="2047875" cy="2895600"/>
        </p:xfrm>
        <a:graphic>
          <a:graphicData uri="http://schemas.openxmlformats.org/presentationml/2006/ole">
            <p:oleObj spid="_x0000_s20492" name="Acrobat Document" r:id="rId4" imgW="5667037" imgH="8019809" progId="AcroExch.Document.DC">
              <p:embed/>
            </p:oleObj>
          </a:graphicData>
        </a:graphic>
      </p:graphicFrame>
      <p:graphicFrame>
        <p:nvGraphicFramePr>
          <p:cNvPr id="20488" name="Object 8"/>
          <p:cNvGraphicFramePr>
            <a:graphicFrameLocks noChangeAspect="1"/>
          </p:cNvGraphicFramePr>
          <p:nvPr/>
        </p:nvGraphicFramePr>
        <p:xfrm>
          <a:off x="4572000" y="3789040"/>
          <a:ext cx="1990725" cy="2819400"/>
        </p:xfrm>
        <a:graphic>
          <a:graphicData uri="http://schemas.openxmlformats.org/presentationml/2006/ole">
            <p:oleObj spid="_x0000_s20488" name="Acrobat Document" r:id="rId5" imgW="5667037" imgH="8019809" progId="AcroExch.Document.DC">
              <p:embed/>
            </p:oleObj>
          </a:graphicData>
        </a:graphic>
      </p:graphicFrame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494" name="Object 14"/>
          <p:cNvGraphicFramePr>
            <a:graphicFrameLocks noChangeAspect="1"/>
          </p:cNvGraphicFramePr>
          <p:nvPr/>
        </p:nvGraphicFramePr>
        <p:xfrm>
          <a:off x="323528" y="3861048"/>
          <a:ext cx="1962150" cy="2781300"/>
        </p:xfrm>
        <a:graphic>
          <a:graphicData uri="http://schemas.openxmlformats.org/presentationml/2006/ole">
            <p:oleObj spid="_x0000_s20494" name="Acrobat Document" r:id="rId6" imgW="5667037" imgH="8019809" progId="AcroExch.Document.DC">
              <p:embed/>
            </p:oleObj>
          </a:graphicData>
        </a:graphic>
      </p:graphicFrame>
      <p:pic>
        <p:nvPicPr>
          <p:cNvPr id="11" name="Рисунок 10" descr="C:\Users\Админ\Downloads\2373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11760" y="3789040"/>
            <a:ext cx="2028825" cy="2841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496" name="Object 16"/>
          <p:cNvGraphicFramePr>
            <a:graphicFrameLocks noChangeAspect="1"/>
          </p:cNvGraphicFramePr>
          <p:nvPr/>
        </p:nvGraphicFramePr>
        <p:xfrm>
          <a:off x="4572000" y="764704"/>
          <a:ext cx="1933583" cy="2736304"/>
        </p:xfrm>
        <a:graphic>
          <a:graphicData uri="http://schemas.openxmlformats.org/presentationml/2006/ole">
            <p:oleObj spid="_x0000_s20496" name="Acrobat Document" r:id="rId8" imgW="5667037" imgH="8019809" progId="AcroExch.Document.DC">
              <p:embed/>
            </p:oleObj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2"/>
          <a:ext cx="9143999" cy="6857997"/>
        </p:xfrm>
        <a:graphic>
          <a:graphicData uri="http://schemas.openxmlformats.org/drawingml/2006/table">
            <a:tbl>
              <a:tblPr/>
              <a:tblGrid>
                <a:gridCol w="1786269"/>
                <a:gridCol w="1786269"/>
                <a:gridCol w="1962345"/>
                <a:gridCol w="1962345"/>
                <a:gridCol w="1646771"/>
              </a:tblGrid>
              <a:tr h="4898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rgbClr val="C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200" b="1" baseline="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rgbClr val="C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Ф.И. обучающегося</a:t>
                      </a:r>
                      <a:endParaRPr lang="ru-RU" sz="1200" b="1" baseline="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rgbClr val="C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Наименование конкурса</a:t>
                      </a:r>
                      <a:endParaRPr lang="ru-RU" sz="1200" b="1" baseline="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rgbClr val="C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Уровень</a:t>
                      </a:r>
                      <a:endParaRPr lang="ru-RU" sz="1200" b="1" baseline="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rgbClr val="C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Достижения</a:t>
                      </a:r>
                      <a:endParaRPr lang="ru-RU" sz="1200" b="1" baseline="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4785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2019-2020 </a:t>
                      </a:r>
                      <a:r>
                        <a:rPr lang="ru-RU" sz="1200" b="1" dirty="0" err="1">
                          <a:latin typeface="Times New Roman"/>
                          <a:ea typeface="Calibri"/>
                          <a:cs typeface="Times New Roman"/>
                        </a:rPr>
                        <a:t>уч.год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66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Попова Ксения</a:t>
                      </a:r>
                      <a:endParaRPr lang="ru-RU" sz="1200" b="1" dirty="0">
                        <a:solidFill>
                          <a:srgbClr val="0066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"Страна талантов"</a:t>
                      </a:r>
                      <a:endParaRPr lang="ru-RU" sz="1200" b="1" dirty="0">
                        <a:solidFill>
                          <a:srgbClr val="3333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99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Всероссийского конкурса для детей и молодежи</a:t>
                      </a:r>
                      <a:endParaRPr lang="ru-RU" sz="1200" b="1" dirty="0">
                        <a:solidFill>
                          <a:srgbClr val="FF99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66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Победитель </a:t>
                      </a:r>
                      <a:endParaRPr lang="ru-RU" sz="1200" b="1" dirty="0">
                        <a:solidFill>
                          <a:srgbClr val="FF0066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66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(3 место)</a:t>
                      </a:r>
                      <a:endParaRPr lang="ru-RU" sz="1200" b="1" dirty="0">
                        <a:solidFill>
                          <a:srgbClr val="FF0066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97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0066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Николенко</a:t>
                      </a:r>
                      <a:r>
                        <a:rPr lang="ru-RU" sz="1200" b="1" dirty="0">
                          <a:solidFill>
                            <a:srgbClr val="0066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Мария</a:t>
                      </a:r>
                      <a:endParaRPr lang="ru-RU" sz="1200" b="1" dirty="0">
                        <a:solidFill>
                          <a:srgbClr val="0066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"Мы можем!"</a:t>
                      </a:r>
                      <a:endParaRPr lang="ru-RU" sz="1200" b="1" dirty="0">
                        <a:solidFill>
                          <a:srgbClr val="3333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99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V Международного конкурса для детей и молодежи</a:t>
                      </a:r>
                      <a:endParaRPr lang="ru-RU" sz="1200" b="1" dirty="0">
                        <a:solidFill>
                          <a:srgbClr val="FF99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66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Победитель</a:t>
                      </a:r>
                      <a:endParaRPr lang="ru-RU" sz="1200" b="1" dirty="0">
                        <a:solidFill>
                          <a:srgbClr val="FF0066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66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(1 место)</a:t>
                      </a:r>
                      <a:endParaRPr lang="ru-RU" sz="1200" b="1" dirty="0">
                        <a:solidFill>
                          <a:srgbClr val="FF0066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47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66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Семёнова Алина</a:t>
                      </a:r>
                      <a:endParaRPr lang="ru-RU" sz="1200" b="1" dirty="0">
                        <a:solidFill>
                          <a:srgbClr val="0066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"На взлёте"</a:t>
                      </a:r>
                      <a:endParaRPr lang="ru-RU" sz="1200" b="1" dirty="0">
                        <a:solidFill>
                          <a:srgbClr val="3333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99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XI Всероссийского конкурса для детей и молодежи</a:t>
                      </a:r>
                      <a:endParaRPr lang="ru-RU" sz="1200" b="1" dirty="0">
                        <a:solidFill>
                          <a:srgbClr val="FF99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66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Победитель </a:t>
                      </a:r>
                      <a:endParaRPr lang="ru-RU" sz="1200" b="1" dirty="0">
                        <a:solidFill>
                          <a:srgbClr val="FF0066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66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(1 место)</a:t>
                      </a:r>
                      <a:endParaRPr lang="ru-RU" sz="1200" b="1" dirty="0">
                        <a:solidFill>
                          <a:srgbClr val="FF0066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4785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2020-2021 уч.год</a:t>
                      </a: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0066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Оноприйчук</a:t>
                      </a:r>
                      <a:r>
                        <a:rPr lang="ru-RU" sz="1200" b="1" dirty="0">
                          <a:solidFill>
                            <a:srgbClr val="0066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Ангелина</a:t>
                      </a:r>
                      <a:endParaRPr lang="ru-RU" sz="1200" b="1" dirty="0">
                        <a:solidFill>
                          <a:srgbClr val="0066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"Творчество и интеллект"  </a:t>
                      </a:r>
                      <a:endParaRPr lang="ru-RU" sz="1200" b="1" dirty="0">
                        <a:solidFill>
                          <a:srgbClr val="3333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99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Всероссийский конкурс для детей и молодежи</a:t>
                      </a:r>
                      <a:endParaRPr lang="ru-RU" sz="1200" b="1" dirty="0">
                        <a:solidFill>
                          <a:srgbClr val="FF99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66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Победитель</a:t>
                      </a:r>
                      <a:endParaRPr lang="ru-RU" sz="1200" b="1" dirty="0">
                        <a:solidFill>
                          <a:srgbClr val="FF0066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66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(2 место)</a:t>
                      </a:r>
                      <a:endParaRPr lang="ru-RU" sz="1200" b="1" dirty="0">
                        <a:solidFill>
                          <a:srgbClr val="FF0066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97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66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Сулейманова </a:t>
                      </a:r>
                      <a:r>
                        <a:rPr lang="ru-RU" sz="1200" b="1" dirty="0" err="1">
                          <a:solidFill>
                            <a:srgbClr val="0066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Асият</a:t>
                      </a:r>
                      <a:endParaRPr lang="ru-RU" sz="1200" b="1" dirty="0">
                        <a:solidFill>
                          <a:srgbClr val="0066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"На взлёте"</a:t>
                      </a:r>
                      <a:endParaRPr lang="ru-RU" sz="1200" b="1" dirty="0">
                        <a:solidFill>
                          <a:srgbClr val="3333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99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XI I Всероссийского конкурса для детей и молодежи</a:t>
                      </a:r>
                      <a:endParaRPr lang="ru-RU" sz="1200" b="1" dirty="0">
                        <a:solidFill>
                          <a:srgbClr val="FF99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66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Победитель</a:t>
                      </a:r>
                      <a:endParaRPr lang="ru-RU" sz="1200" b="1" dirty="0">
                        <a:solidFill>
                          <a:srgbClr val="FF0066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66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(1 место)</a:t>
                      </a:r>
                      <a:endParaRPr lang="ru-RU" sz="1200" b="1" dirty="0">
                        <a:solidFill>
                          <a:srgbClr val="FF0066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47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66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Ткаченко Владислава</a:t>
                      </a:r>
                      <a:endParaRPr lang="ru-RU" sz="1200" b="1" dirty="0">
                        <a:solidFill>
                          <a:srgbClr val="0066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«Творчество и интеллект».</a:t>
                      </a:r>
                      <a:endParaRPr lang="ru-RU" sz="1200" b="1" dirty="0">
                        <a:solidFill>
                          <a:srgbClr val="3333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99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Международный конкурс для детей и молодежи</a:t>
                      </a:r>
                      <a:endParaRPr lang="ru-RU" sz="1200" b="1" dirty="0">
                        <a:solidFill>
                          <a:srgbClr val="FF99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66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Победитель </a:t>
                      </a:r>
                      <a:endParaRPr lang="ru-RU" sz="1200" b="1" dirty="0">
                        <a:solidFill>
                          <a:srgbClr val="FF0066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66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(2 место)</a:t>
                      </a:r>
                      <a:endParaRPr lang="ru-RU" sz="1200" b="1" dirty="0">
                        <a:solidFill>
                          <a:srgbClr val="FF0066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478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2021-2022 уч.год</a:t>
                      </a: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66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Вишневская Яна</a:t>
                      </a:r>
                      <a:endParaRPr lang="ru-RU" sz="1200" b="1" dirty="0">
                        <a:solidFill>
                          <a:srgbClr val="0066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"Творчество и интеллект"</a:t>
                      </a:r>
                      <a:endParaRPr lang="ru-RU" sz="1200" b="1" dirty="0">
                        <a:solidFill>
                          <a:srgbClr val="3333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99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Международного конкурса для детей и молодежи</a:t>
                      </a:r>
                      <a:endParaRPr lang="ru-RU" sz="1200" b="1" dirty="0">
                        <a:solidFill>
                          <a:srgbClr val="FF99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66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Победитель</a:t>
                      </a:r>
                      <a:endParaRPr lang="ru-RU" sz="1200" b="1" dirty="0">
                        <a:solidFill>
                          <a:srgbClr val="FF0066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66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(2 место)</a:t>
                      </a:r>
                      <a:endParaRPr lang="ru-RU" sz="1200" b="1" dirty="0">
                        <a:solidFill>
                          <a:srgbClr val="FF0066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47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66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Малахова София  </a:t>
                      </a:r>
                      <a:endParaRPr lang="ru-RU" sz="1200" b="1" dirty="0">
                        <a:solidFill>
                          <a:srgbClr val="0066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"Творчество и интеллект"</a:t>
                      </a:r>
                      <a:endParaRPr lang="ru-RU" sz="1200" b="1" dirty="0">
                        <a:solidFill>
                          <a:srgbClr val="3333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99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Международного конкурса для детей и молодежи</a:t>
                      </a:r>
                      <a:endParaRPr lang="ru-RU" sz="1200" b="1" dirty="0">
                        <a:solidFill>
                          <a:srgbClr val="FF99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66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Победитель </a:t>
                      </a:r>
                      <a:endParaRPr lang="ru-RU" sz="1200" b="1" dirty="0">
                        <a:solidFill>
                          <a:srgbClr val="FF0066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FF0066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(2 место)</a:t>
                      </a:r>
                      <a:endParaRPr lang="ru-RU" sz="1200" b="1" dirty="0">
                        <a:solidFill>
                          <a:srgbClr val="FF0066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082" marR="490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764704"/>
            <a:ext cx="216024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протяжении последних трех лет учащиеся объединения «Кудесники» проводят мастер-классы внутри учреждения и сельские. Дети являются участниками различных выставок села и Центра.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Миронова Т.В. Проводит открытые занятия для начинающих педагогов.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7" name="Picture 1" descr="C:\Users\Админ\Downloads\52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60648"/>
            <a:ext cx="6369488" cy="2448272"/>
          </a:xfrm>
          <a:prstGeom prst="rect">
            <a:avLst/>
          </a:prstGeom>
          <a:noFill/>
        </p:spPr>
      </p:pic>
      <p:pic>
        <p:nvPicPr>
          <p:cNvPr id="29698" name="Picture 2" descr="C:\Users\Админ\Downloads\869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0000" y="2708920"/>
            <a:ext cx="2501379" cy="3833168"/>
          </a:xfrm>
          <a:prstGeom prst="rect">
            <a:avLst/>
          </a:prstGeom>
          <a:noFill/>
        </p:spPr>
      </p:pic>
      <p:pic>
        <p:nvPicPr>
          <p:cNvPr id="5" name="Рисунок 4" descr="C:\Users\Админ\Downloads\8445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2636912"/>
            <a:ext cx="3744416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6673"/>
            <a:ext cx="280831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Ежегодно в Центре проводится сбор информации и анализ мнений потребителей о работе учреждения. Введена  единая анкета для родителей, которая включает в себя 10 вопросов.</a:t>
            </a:r>
            <a:endParaRPr lang="ru-RU" sz="1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результатам анкетирования родителей сделан  вывод об удовлетворенности результатами обучения детей в объединении. Удовлетворенность взаимодействием родителей с педагогом-100% положительные отношения. При работе с родителями были выявлены основные мотивы занятий - это способности детей и полезная деятельность.</a:t>
            </a:r>
            <a:endParaRPr lang="ru-RU" sz="1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3347864" y="224934"/>
            <a:ext cx="5400600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Анкета для родителей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 удовлетворенности результатами обучения детей в объединении.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Удовлетворены ли Вы тем, что Ваш ребенок посещает Центр детского творчества?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-удовлетворены;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-не удовлетворены;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-затрудняюсь ответить;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-другое (Ваш вариант ответа) _____________________________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2. Чем обосновывается ваше решение отдать ребенка в Центр?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способностями ребенка;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его интересами;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друзья ребенка посещают;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мнением о Центре жителей села;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полезная деятельность;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Как, по Вашему мнению, организована образовательная деятельность?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-на хорошем уровне;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-недостаточно профессионально;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-на низком уровне;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-как считаете Вы, укажите  ________________________________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Если Вы даете низкую (недостаточно высокую) оценку организации образовательной деятельности, то это относится: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-к учебным курсам (укажите каким) __________________________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-к организации воспитательных мероприятий;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-к работе педагога;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-к работе администраторов;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-Ваш вариант ответа   __________________________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395536" y="284312"/>
            <a:ext cx="835292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Вывод: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учебная и воспитательная работа проводится систематически, функционирует эффективно. Вовлеченность обучающихся высокая. Участвуя в воспитательных мероприятиях у обучающихся формируется интерес к декоративно-прикладному творчеству, в результате достигается гармоничное единство между приобретением знаний и формированием у обучающихся эмоционально- ценностного отношения к предметам. Взаимодействие с родителями обучающихся  осуществляется в системе и эффективно. Прослеживаются результаты участия обучающихся в мероприятиях.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2" name="Picture 2" descr="C:\Users\Админ\Downloads\909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708920"/>
            <a:ext cx="8424936" cy="39604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46440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Дополнительная общеобразовательная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общеразвивающая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программа художественной направленности «Кудесники» (далее Программа) разработана в соответствии с нормативно-правовыми документами и прошла краевую независимую экспертизу. Программа реализуется в приоритетном проекте «Доступное дополнительное образование», которым предусмотрено внедрение в регионе системы персонифицированного финансирования дополнительного образования детей (ПФДО).  </a:t>
            </a:r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149080"/>
            <a:ext cx="8712968" cy="2422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C:\Users\Админ\Documents\ЦДТ\на сайт ЦДТ\по программам\2022-2023учгод\для титул программы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04664"/>
            <a:ext cx="432048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5580112" y="316996"/>
            <a:ext cx="3563888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 реализации содержания программы у детей развиваются творческая активность, появляется интерес к занятием ручным трудом, формируются практические навыки. 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Главным результатом реализации программы является  создание каждым обучающимся своего оригинального продукта, а главным критерием оценки учащегося не столько его талантливости, сколько его способность трудиться, добиваться достижения нужного результата.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C:\Users\Админ\Documents\ЦДТ\Сердце отдают детям -17г\2023 год\занятие мироново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5580112" cy="56699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179512" y="375378"/>
            <a:ext cx="4896544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 программы: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всестороннее интеллектуальное и эстетическое развитие детей, раскрытие их творческих способностей, логического мышления, художественного вкуса, расширение кругозора.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Обучение сочетает в себе теоретические и практические занятия. Теоретический материал излагается в форме бесед и содержит сведения об истории развития различных видов искусств и народного художественного творчества. Основное время уделяется практическим занятиям. Данная программа разработана для детей, не имеющих начальной подготовки в области изобразительного и декоративно-прикладного искусства.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1" name="Picture 3" descr="C:\Users\Админ\Documents\ЦДТ\Сердце отдают детям -17г\2023 год\мастер-класс Мироново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0" y="260649"/>
            <a:ext cx="3944284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1"/>
          <a:ext cx="9036496" cy="6880095"/>
        </p:xfrm>
        <a:graphic>
          <a:graphicData uri="http://schemas.openxmlformats.org/drawingml/2006/table">
            <a:tbl>
              <a:tblPr/>
              <a:tblGrid>
                <a:gridCol w="2216274"/>
                <a:gridCol w="2833843"/>
                <a:gridCol w="3986379"/>
              </a:tblGrid>
              <a:tr h="714948">
                <a:tc gridSpan="3">
                  <a:txBody>
                    <a:bodyPr/>
                    <a:lstStyle/>
                    <a:p>
                      <a:pPr indent="449580" algn="just"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C00000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indent="449580" algn="just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процессе реализации программы используются следующие формы и виды контроля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:</a:t>
                      </a:r>
                    </a:p>
                    <a:p>
                      <a:pPr indent="449580" algn="just"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3500" marR="63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831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Вид контроля</a:t>
                      </a:r>
                    </a:p>
                  </a:txBody>
                  <a:tcPr marL="63500" marR="63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Форма  контроля</a:t>
                      </a:r>
                    </a:p>
                  </a:txBody>
                  <a:tcPr marL="63500" marR="63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Цель </a:t>
                      </a:r>
                    </a:p>
                  </a:txBody>
                  <a:tcPr marL="63500" marR="63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552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Входящий </a:t>
                      </a:r>
                    </a:p>
                  </a:txBody>
                  <a:tcPr marL="63500" marR="63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Анкетирование,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опрос,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наблюдение</a:t>
                      </a:r>
                    </a:p>
                  </a:txBody>
                  <a:tcPr marL="63500" marR="63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Определяет начальный уровень знаний, умений, навыков обучающихся и возможность образования по данной программе. </a:t>
                      </a:r>
                    </a:p>
                  </a:txBody>
                  <a:tcPr marL="63500" marR="63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97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Текущий </a:t>
                      </a:r>
                    </a:p>
                  </a:txBody>
                  <a:tcPr marL="63500" marR="63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Устный  опрос,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анализ творческих работ,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контрольные занятия </a:t>
                      </a:r>
                    </a:p>
                  </a:txBody>
                  <a:tcPr marL="63500" marR="63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 осуществляется в повседневной работе с целью проверки усвоения предыдущего материала и выявления пробелов в знаниях учащихся, помогает выявить уровень овладения практическими умениями. </a:t>
                      </a:r>
                    </a:p>
                  </a:txBody>
                  <a:tcPr marL="63500" marR="63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842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Промежуточный </a:t>
                      </a:r>
                    </a:p>
                  </a:txBody>
                  <a:tcPr marL="63500" marR="63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Тестирование, контрольная работа(теоретический и практический)</a:t>
                      </a:r>
                    </a:p>
                  </a:txBody>
                  <a:tcPr marL="63500" marR="63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Определяет и оценивается уровень изученного текущего программного материала (I-го полугодия).</a:t>
                      </a:r>
                    </a:p>
                  </a:txBody>
                  <a:tcPr marL="63500" marR="63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552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Тематический </a:t>
                      </a:r>
                    </a:p>
                  </a:txBody>
                  <a:tcPr marL="63500" marR="63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Наблюдение, практическая самостоятельная работа, </a:t>
                      </a:r>
                    </a:p>
                  </a:txBody>
                  <a:tcPr marL="63500" marR="63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Осуществляется периодически по мере прохождения нового раздела и имеет целью систематизацию знаний учащихся. </a:t>
                      </a:r>
                    </a:p>
                  </a:txBody>
                  <a:tcPr marL="63500" marR="63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552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Итоговый</a:t>
                      </a:r>
                    </a:p>
                  </a:txBody>
                  <a:tcPr marL="63500" marR="63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Тестирование,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выставка творческих работ</a:t>
                      </a:r>
                    </a:p>
                  </a:txBody>
                  <a:tcPr marL="63500" marR="63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соответствия результатов освоения программы заявленным задачам и планируемым результатам обучения</a:t>
                      </a:r>
                    </a:p>
                  </a:txBody>
                  <a:tcPr marL="63500" marR="635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251520" y="276037"/>
            <a:ext cx="856895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Такие формы диагностики применяются на протяжении всего учебного процесса и после каждого раздела тематического плана, что помогает постепенно отслеживать качество усвоения программы. Применение того или иного диагностического материала зависит от возраста воспитанника.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CC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Результаты образовательного мониторинга за последние три года качественно возросли: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3333C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51521" y="1916833"/>
          <a:ext cx="8712968" cy="4464493"/>
        </p:xfrm>
        <a:graphic>
          <a:graphicData uri="http://schemas.openxmlformats.org/drawingml/2006/table">
            <a:tbl>
              <a:tblPr/>
              <a:tblGrid>
                <a:gridCol w="1785898"/>
                <a:gridCol w="1731313"/>
                <a:gridCol w="1731313"/>
                <a:gridCol w="1732222"/>
                <a:gridCol w="1732222"/>
              </a:tblGrid>
              <a:tr h="1146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Компетентности</a:t>
                      </a:r>
                      <a:endParaRPr lang="ru-RU" sz="1100" b="1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Уровень показателя</a:t>
                      </a:r>
                      <a:endParaRPr lang="ru-RU" sz="1100" b="1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2019-2020уч.год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% </a:t>
                      </a:r>
                      <a:r>
                        <a:rPr lang="ru-RU" sz="1400" b="1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соотношение</a:t>
                      </a:r>
                      <a:endParaRPr lang="ru-RU" sz="1100" b="1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2020-2021 </a:t>
                      </a:r>
                      <a:r>
                        <a:rPr lang="ru-RU" sz="1400" b="1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уч.год</a:t>
                      </a:r>
                      <a:endParaRPr lang="ru-RU" sz="1400" b="1" dirty="0" smtClean="0">
                        <a:solidFill>
                          <a:srgbClr val="7030A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\% </a:t>
                      </a:r>
                      <a:r>
                        <a:rPr lang="ru-RU" sz="1400" b="1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соотношение</a:t>
                      </a:r>
                      <a:endParaRPr lang="ru-RU" sz="1100" b="1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2021-2022 </a:t>
                      </a:r>
                      <a:r>
                        <a:rPr lang="ru-RU" sz="1400" b="1" dirty="0" err="1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уч.год</a:t>
                      </a:r>
                      <a:endParaRPr lang="ru-RU" sz="1400" b="1" dirty="0" smtClean="0">
                        <a:solidFill>
                          <a:srgbClr val="7030A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\% </a:t>
                      </a:r>
                      <a:r>
                        <a:rPr lang="ru-RU" sz="1400" b="1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соотношение</a:t>
                      </a:r>
                      <a:endParaRPr lang="ru-RU" sz="1100" b="1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709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Учебно-интеллектуальные</a:t>
                      </a:r>
                      <a:endParaRPr lang="ru-RU" sz="1100" b="1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Высокий</a:t>
                      </a:r>
                      <a:endParaRPr lang="ru-RU" sz="1100" b="1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48</a:t>
                      </a:r>
                      <a:endParaRPr lang="ru-RU" sz="1100" b="1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55</a:t>
                      </a:r>
                      <a:endParaRPr lang="ru-RU" sz="1100" b="1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68</a:t>
                      </a:r>
                      <a:endParaRPr lang="ru-RU" sz="1100" b="1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7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Средний</a:t>
                      </a:r>
                      <a:endParaRPr lang="ru-RU" sz="1100" b="1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41</a:t>
                      </a:r>
                      <a:endParaRPr lang="ru-RU" sz="1100" b="1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37</a:t>
                      </a:r>
                      <a:endParaRPr lang="ru-RU" sz="1100" b="1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23</a:t>
                      </a:r>
                      <a:endParaRPr lang="ru-RU" sz="1100" b="1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7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Низкий </a:t>
                      </a:r>
                      <a:endParaRPr lang="ru-RU" sz="1100" b="1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100" b="1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 b="1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100" b="1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709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Коммуникативные </a:t>
                      </a:r>
                      <a:endParaRPr lang="ru-RU" sz="1100" b="1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Высокий</a:t>
                      </a:r>
                      <a:endParaRPr lang="ru-RU" sz="1100" b="1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51</a:t>
                      </a:r>
                      <a:endParaRPr lang="ru-RU" sz="1100" b="1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63</a:t>
                      </a:r>
                      <a:endParaRPr lang="ru-RU" sz="1100" b="1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66</a:t>
                      </a:r>
                      <a:endParaRPr lang="ru-RU" sz="1100" b="1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7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Средний</a:t>
                      </a:r>
                      <a:endParaRPr lang="ru-RU" sz="1100" b="1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36</a:t>
                      </a:r>
                      <a:endParaRPr lang="ru-RU" sz="1100" b="1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28</a:t>
                      </a:r>
                      <a:endParaRPr lang="ru-RU" sz="1100" b="1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29</a:t>
                      </a:r>
                      <a:endParaRPr lang="ru-RU" sz="1100" b="1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7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Низкий </a:t>
                      </a:r>
                      <a:endParaRPr lang="ru-RU" sz="1100" b="1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100" b="1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100" b="1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 b="1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709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Организационные </a:t>
                      </a:r>
                      <a:endParaRPr lang="ru-RU" sz="1100" b="1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Высокий</a:t>
                      </a:r>
                      <a:endParaRPr lang="ru-RU" sz="1100" b="1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56</a:t>
                      </a:r>
                      <a:endParaRPr lang="ru-RU" sz="1100" b="1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61</a:t>
                      </a:r>
                      <a:endParaRPr lang="ru-RU" sz="1100" b="1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72</a:t>
                      </a:r>
                      <a:endParaRPr lang="ru-RU" sz="1100" b="1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7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Средний</a:t>
                      </a:r>
                      <a:endParaRPr lang="ru-RU" sz="1100" b="1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32</a:t>
                      </a:r>
                      <a:endParaRPr lang="ru-RU" sz="1100" b="1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1100" b="1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1100" b="1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7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Низкий </a:t>
                      </a:r>
                      <a:endParaRPr lang="ru-RU" sz="1100" b="1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100" b="1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100" b="1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7030A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 b="1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0" y="18805"/>
            <a:ext cx="91440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Результативность реализации дополнительной общеобразовательной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общеразвивающей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программы «Кудесники»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251520" y="1124744"/>
          <a:ext cx="8568952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251520" y="188640"/>
          <a:ext cx="8640960" cy="6336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07505" y="116632"/>
          <a:ext cx="8928992" cy="6608435"/>
        </p:xfrm>
        <a:graphic>
          <a:graphicData uri="http://schemas.openxmlformats.org/drawingml/2006/table">
            <a:tbl>
              <a:tblPr/>
              <a:tblGrid>
                <a:gridCol w="3786495"/>
                <a:gridCol w="1756864"/>
                <a:gridCol w="1672856"/>
                <a:gridCol w="1712777"/>
              </a:tblGrid>
              <a:tr h="913256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Сохранность </a:t>
                      </a: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контингента обучающихся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085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Средний показатель сохранности контингента обучающихся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2019-2020 уч.год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2020-2021 уч.год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2021-2022 уч.год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95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 ТО «Кудесники»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95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 учреждению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96,4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96,5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95,5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7589">
                <a:tc gridSpan="4">
                  <a:txBody>
                    <a:bodyPr/>
                    <a:lstStyle/>
                    <a:p>
                      <a:pPr indent="449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indent="44958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Анализ </a:t>
                      </a: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сохранности контингента обучающихся   показал, что средний показатель выше, чем средний по учреждению.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Высокий процент сохранности контингента является показателем заинтересованности обучающихся в обучение  по программе, в  получении знаний в области декоративно-прикладного </a:t>
                      </a: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творчества.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1061</Words>
  <Application>Microsoft Office PowerPoint</Application>
  <PresentationFormat>Экран (4:3)</PresentationFormat>
  <Paragraphs>193</Paragraphs>
  <Slides>15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Тема Office</vt:lpstr>
      <vt:lpstr>Acrobat Document</vt:lpstr>
      <vt:lpstr>Adobe 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Админ</cp:lastModifiedBy>
  <cp:revision>56</cp:revision>
  <dcterms:created xsi:type="dcterms:W3CDTF">2023-02-07T08:00:13Z</dcterms:created>
  <dcterms:modified xsi:type="dcterms:W3CDTF">2023-02-08T10:03:56Z</dcterms:modified>
</cp:coreProperties>
</file>