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258" r:id="rId3"/>
    <p:sldId id="267" r:id="rId4"/>
    <p:sldId id="266" r:id="rId5"/>
    <p:sldId id="268" r:id="rId6"/>
    <p:sldId id="269" r:id="rId7"/>
    <p:sldId id="259" r:id="rId8"/>
    <p:sldId id="270" r:id="rId9"/>
    <p:sldId id="260" r:id="rId10"/>
    <p:sldId id="271" r:id="rId11"/>
    <p:sldId id="273" r:id="rId12"/>
    <p:sldId id="274" r:id="rId13"/>
    <p:sldId id="265" r:id="rId14"/>
    <p:sldId id="275" r:id="rId1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4713" autoAdjust="0"/>
  </p:normalViewPr>
  <p:slideViewPr>
    <p:cSldViewPr>
      <p:cViewPr varScale="1">
        <p:scale>
          <a:sx n="109" d="100"/>
          <a:sy n="109" d="100"/>
        </p:scale>
        <p:origin x="129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F4946F-046D-41B1-BC5B-E4ABF6773260}" type="datetimeFigureOut">
              <a:rPr lang="ru-RU" smtClean="0"/>
              <a:t>22.01.2024</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2AFCB0-A818-4245-9085-2061CD0CC655}" type="slidenum">
              <a:rPr lang="ru-RU" smtClean="0"/>
              <a:t>‹#›</a:t>
            </a:fld>
            <a:endParaRPr lang="ru-RU"/>
          </a:p>
        </p:txBody>
      </p:sp>
    </p:spTree>
    <p:extLst>
      <p:ext uri="{BB962C8B-B14F-4D97-AF65-F5344CB8AC3E}">
        <p14:creationId xmlns:p14="http://schemas.microsoft.com/office/powerpoint/2010/main" val="1686331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7EE38815-315C-45AF-875E-991841DD966D}" type="datetimeFigureOut">
              <a:rPr lang="ru-RU" smtClean="0"/>
              <a:pPr/>
              <a:t>22.01.2024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82AEE0B-BBA5-4FFB-8A59-D65631DC324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EE38815-315C-45AF-875E-991841DD966D}" type="datetimeFigureOut">
              <a:rPr lang="ru-RU" smtClean="0"/>
              <a:pPr/>
              <a:t>22.01.2024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82AEE0B-BBA5-4FFB-8A59-D65631DC324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EE38815-315C-45AF-875E-991841DD966D}" type="datetimeFigureOut">
              <a:rPr lang="ru-RU" smtClean="0"/>
              <a:pPr/>
              <a:t>22.01.2024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82AEE0B-BBA5-4FFB-8A59-D65631DC324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EE38815-315C-45AF-875E-991841DD966D}" type="datetimeFigureOut">
              <a:rPr lang="ru-RU" smtClean="0"/>
              <a:pPr/>
              <a:t>22.01.2024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82AEE0B-BBA5-4FFB-8A59-D65631DC324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EE38815-315C-45AF-875E-991841DD966D}" type="datetimeFigureOut">
              <a:rPr lang="ru-RU" smtClean="0"/>
              <a:pPr/>
              <a:t>22.01.2024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82AEE0B-BBA5-4FFB-8A59-D65631DC324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EE38815-315C-45AF-875E-991841DD966D}" type="datetimeFigureOut">
              <a:rPr lang="ru-RU" smtClean="0"/>
              <a:pPr/>
              <a:t>22.01.2024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82AEE0B-BBA5-4FFB-8A59-D65631DC324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EE38815-315C-45AF-875E-991841DD966D}" type="datetimeFigureOut">
              <a:rPr lang="ru-RU" smtClean="0"/>
              <a:pPr/>
              <a:t>22.01.2024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82AEE0B-BBA5-4FFB-8A59-D65631DC324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EE38815-315C-45AF-875E-991841DD966D}" type="datetimeFigureOut">
              <a:rPr lang="ru-RU" smtClean="0"/>
              <a:pPr/>
              <a:t>22.01.2024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82AEE0B-BBA5-4FFB-8A59-D65631DC324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EE38815-315C-45AF-875E-991841DD966D}" type="datetimeFigureOut">
              <a:rPr lang="ru-RU" smtClean="0"/>
              <a:pPr/>
              <a:t>22.01.2024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82AEE0B-BBA5-4FFB-8A59-D65631DC324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EE38815-315C-45AF-875E-991841DD966D}" type="datetimeFigureOut">
              <a:rPr lang="ru-RU" smtClean="0"/>
              <a:pPr/>
              <a:t>22.01.2024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82AEE0B-BBA5-4FFB-8A59-D65631DC324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EE38815-315C-45AF-875E-991841DD966D}" type="datetimeFigureOut">
              <a:rPr lang="ru-RU" smtClean="0"/>
              <a:pPr/>
              <a:t>22.01.2024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82AEE0B-BBA5-4FFB-8A59-D65631DC324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E38815-315C-45AF-875E-991841DD966D}" type="datetimeFigureOut">
              <a:rPr lang="ru-RU" smtClean="0"/>
              <a:pPr/>
              <a:t>22.01.2024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2AEE0B-BBA5-4FFB-8A59-D65631DC324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107504" y="1412776"/>
            <a:ext cx="8856984" cy="2448272"/>
          </a:xfrm>
        </p:spPr>
        <p:txBody>
          <a:bodyPr>
            <a:noAutofit/>
          </a:bodyPr>
          <a:lstStyle/>
          <a:p>
            <a:r>
              <a:rPr lang="ru-RU" sz="3200" b="1" dirty="0" smtClean="0">
                <a:latin typeface="Roboto" pitchFamily="2" charset="0"/>
                <a:ea typeface="Roboto" pitchFamily="2" charset="0"/>
              </a:rPr>
              <a:t>Технология ознакомления детей 6-7 года жизни </a:t>
            </a:r>
            <a:r>
              <a:rPr lang="ru-RU" sz="3200" b="1" dirty="0">
                <a:latin typeface="Roboto" pitchFamily="2" charset="0"/>
                <a:ea typeface="Roboto" pitchFamily="2" charset="0"/>
              </a:rPr>
              <a:t>«</a:t>
            </a:r>
            <a:r>
              <a:rPr lang="ru-RU" sz="3200" b="1" dirty="0" smtClean="0">
                <a:latin typeface="Roboto" pitchFamily="2" charset="0"/>
                <a:ea typeface="Roboto" pitchFamily="2" charset="0"/>
              </a:rPr>
              <a:t>Звуками, буквами </a:t>
            </a:r>
            <a:r>
              <a:rPr lang="ru-RU" sz="3200" b="1" dirty="0">
                <a:latin typeface="Roboto" pitchFamily="2" charset="0"/>
                <a:ea typeface="Roboto" pitchFamily="2" charset="0"/>
              </a:rPr>
              <a:t>и </a:t>
            </a:r>
            <a:r>
              <a:rPr lang="ru-RU" sz="3200" b="1" dirty="0" smtClean="0">
                <a:latin typeface="Roboto" pitchFamily="2" charset="0"/>
                <a:ea typeface="Roboto" pitchFamily="2" charset="0"/>
              </a:rPr>
              <a:t>словом» </a:t>
            </a:r>
            <a:endParaRPr lang="ru-RU" sz="3200" b="1" dirty="0">
              <a:latin typeface="Roboto" pitchFamily="2" charset="0"/>
              <a:ea typeface="Roboto" pitchFamily="2" charset="0"/>
            </a:endParaRPr>
          </a:p>
        </p:txBody>
      </p:sp>
      <p:sp>
        <p:nvSpPr>
          <p:cNvPr id="9" name="Подзаголовок 8"/>
          <p:cNvSpPr>
            <a:spLocks noGrp="1"/>
          </p:cNvSpPr>
          <p:nvPr>
            <p:ph type="subTitle" idx="1"/>
          </p:nvPr>
        </p:nvSpPr>
        <p:spPr>
          <a:xfrm>
            <a:off x="4572000" y="4149080"/>
            <a:ext cx="3816424" cy="1512168"/>
          </a:xfrm>
        </p:spPr>
        <p:txBody>
          <a:bodyPr>
            <a:normAutofit/>
          </a:bodyPr>
          <a:lstStyle/>
          <a:p>
            <a:pPr algn="r"/>
            <a:r>
              <a:rPr lang="ru-RU" sz="1800" dirty="0" smtClean="0">
                <a:solidFill>
                  <a:schemeClr val="tx1"/>
                </a:solidFill>
                <a:latin typeface="Times New Roman" panose="02020603050405020304" pitchFamily="18" charset="0"/>
                <a:ea typeface="Roboto" pitchFamily="2" charset="0"/>
                <a:cs typeface="Times New Roman" panose="02020603050405020304" pitchFamily="18" charset="0"/>
              </a:rPr>
              <a:t>Подготовила </a:t>
            </a:r>
          </a:p>
          <a:p>
            <a:pPr algn="r"/>
            <a:r>
              <a:rPr lang="ru-RU" sz="1800" dirty="0" smtClean="0">
                <a:solidFill>
                  <a:schemeClr val="tx1"/>
                </a:solidFill>
                <a:latin typeface="Times New Roman" panose="02020603050405020304" pitchFamily="18" charset="0"/>
                <a:ea typeface="Roboto" pitchFamily="2" charset="0"/>
                <a:cs typeface="Times New Roman" panose="02020603050405020304" pitchFamily="18" charset="0"/>
              </a:rPr>
              <a:t>Гусейнова </a:t>
            </a:r>
            <a:r>
              <a:rPr lang="ru-RU" sz="1800" dirty="0" err="1" smtClean="0">
                <a:solidFill>
                  <a:schemeClr val="tx1"/>
                </a:solidFill>
                <a:latin typeface="Times New Roman" panose="02020603050405020304" pitchFamily="18" charset="0"/>
                <a:ea typeface="Roboto" pitchFamily="2" charset="0"/>
                <a:cs typeface="Times New Roman" panose="02020603050405020304" pitchFamily="18" charset="0"/>
              </a:rPr>
              <a:t>Замина</a:t>
            </a:r>
            <a:r>
              <a:rPr lang="ru-RU" sz="1800" dirty="0" smtClean="0">
                <a:solidFill>
                  <a:schemeClr val="tx1"/>
                </a:solidFill>
                <a:latin typeface="Times New Roman" panose="02020603050405020304" pitchFamily="18" charset="0"/>
                <a:ea typeface="Roboto" pitchFamily="2" charset="0"/>
                <a:cs typeface="Times New Roman" panose="02020603050405020304" pitchFamily="18" charset="0"/>
              </a:rPr>
              <a:t> </a:t>
            </a:r>
            <a:r>
              <a:rPr lang="ru-RU" sz="1800" dirty="0" err="1" smtClean="0">
                <a:solidFill>
                  <a:schemeClr val="tx1"/>
                </a:solidFill>
                <a:latin typeface="Times New Roman" panose="02020603050405020304" pitchFamily="18" charset="0"/>
                <a:ea typeface="Roboto" pitchFamily="2" charset="0"/>
                <a:cs typeface="Times New Roman" panose="02020603050405020304" pitchFamily="18" charset="0"/>
              </a:rPr>
              <a:t>Рафиковна</a:t>
            </a:r>
            <a:r>
              <a:rPr lang="ru-RU" sz="1800" dirty="0" smtClean="0">
                <a:solidFill>
                  <a:schemeClr val="tx1"/>
                </a:solidFill>
                <a:latin typeface="Times New Roman" panose="02020603050405020304" pitchFamily="18" charset="0"/>
                <a:ea typeface="Roboto" pitchFamily="2" charset="0"/>
                <a:cs typeface="Times New Roman" panose="02020603050405020304" pitchFamily="18" charset="0"/>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8474" y="260648"/>
            <a:ext cx="2414225" cy="5471231"/>
          </a:xfrm>
          <a:prstGeom prst="rect">
            <a:avLst/>
          </a:prstGeom>
        </p:spPr>
      </p:pic>
      <p:sp>
        <p:nvSpPr>
          <p:cNvPr id="3" name="Скругленная прямоугольная выноска 2"/>
          <p:cNvSpPr/>
          <p:nvPr/>
        </p:nvSpPr>
        <p:spPr>
          <a:xfrm>
            <a:off x="1979712" y="2332"/>
            <a:ext cx="6840760" cy="1728192"/>
          </a:xfrm>
          <a:prstGeom prst="wedgeRoundRectCallout">
            <a:avLst>
              <a:gd name="adj1" fmla="val -41320"/>
              <a:gd name="adj2" fmla="val 68749"/>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1"/>
                </a:solidFill>
                <a:latin typeface="Times New Roman" panose="02020603050405020304" pitchFamily="18" charset="0"/>
                <a:cs typeface="Times New Roman" panose="02020603050405020304" pitchFamily="18" charset="0"/>
              </a:rPr>
              <a:t>Следующее </a:t>
            </a:r>
            <a:r>
              <a:rPr lang="ru-RU" sz="1600" b="1" dirty="0">
                <a:solidFill>
                  <a:schemeClr val="tx1"/>
                </a:solidFill>
                <a:latin typeface="Times New Roman" panose="02020603050405020304" pitchFamily="18" charset="0"/>
                <a:cs typeface="Times New Roman" panose="02020603050405020304" pitchFamily="18" charset="0"/>
              </a:rPr>
              <a:t>задание «Продолжи слово» (с мячом). </a:t>
            </a:r>
            <a:endParaRPr lang="ru-RU" sz="1600" b="1" dirty="0" smtClean="0">
              <a:solidFill>
                <a:schemeClr val="tx1"/>
              </a:solidFill>
              <a:latin typeface="Times New Roman" panose="02020603050405020304" pitchFamily="18" charset="0"/>
              <a:cs typeface="Times New Roman" panose="02020603050405020304" pitchFamily="18" charset="0"/>
            </a:endParaRPr>
          </a:p>
          <a:p>
            <a:pPr algn="ctr"/>
            <a:r>
              <a:rPr lang="ru-RU" sz="1600" dirty="0" smtClean="0">
                <a:solidFill>
                  <a:schemeClr val="tx1"/>
                </a:solidFill>
                <a:latin typeface="Times New Roman" panose="02020603050405020304" pitchFamily="18" charset="0"/>
                <a:cs typeface="Times New Roman" panose="02020603050405020304" pitchFamily="18" charset="0"/>
              </a:rPr>
              <a:t>Я </a:t>
            </a:r>
            <a:r>
              <a:rPr lang="ru-RU" sz="1600" dirty="0">
                <a:solidFill>
                  <a:schemeClr val="tx1"/>
                </a:solidFill>
                <a:latin typeface="Times New Roman" panose="02020603050405020304" pitchFamily="18" charset="0"/>
                <a:cs typeface="Times New Roman" panose="02020603050405020304" pitchFamily="18" charset="0"/>
              </a:rPr>
              <a:t>произношу первый слог, и бросаю мяч ребенку. </a:t>
            </a:r>
            <a:r>
              <a:rPr lang="ru-RU" sz="1600" dirty="0" smtClean="0">
                <a:solidFill>
                  <a:schemeClr val="tx1"/>
                </a:solidFill>
                <a:latin typeface="Times New Roman" panose="02020603050405020304" pitchFamily="18" charset="0"/>
                <a:cs typeface="Times New Roman" panose="02020603050405020304" pitchFamily="18" charset="0"/>
              </a:rPr>
              <a:t>Вы называете </a:t>
            </a:r>
            <a:r>
              <a:rPr lang="ru-RU" sz="1600" dirty="0">
                <a:solidFill>
                  <a:schemeClr val="tx1"/>
                </a:solidFill>
                <a:latin typeface="Times New Roman" panose="02020603050405020304" pitchFamily="18" charset="0"/>
                <a:cs typeface="Times New Roman" panose="02020603050405020304" pitchFamily="18" charset="0"/>
              </a:rPr>
              <a:t>двусложное или трехсложное слово, которое начинается с этого слога и бросает мяч обратно</a:t>
            </a:r>
            <a:r>
              <a:rPr lang="ru-RU" sz="1600" dirty="0" smtClean="0">
                <a:solidFill>
                  <a:schemeClr val="tx1"/>
                </a:solidFill>
                <a:latin typeface="Times New Roman" panose="02020603050405020304" pitchFamily="18" charset="0"/>
                <a:cs typeface="Times New Roman" panose="02020603050405020304" pitchFamily="18" charset="0"/>
              </a:rPr>
              <a:t>:</a:t>
            </a:r>
          </a:p>
          <a:p>
            <a:pPr algn="ctr"/>
            <a:r>
              <a:rPr lang="ru-RU" sz="1600" dirty="0" smtClean="0">
                <a:solidFill>
                  <a:schemeClr val="tx1"/>
                </a:solidFill>
                <a:latin typeface="Times New Roman" panose="02020603050405020304" pitchFamily="18" charset="0"/>
                <a:cs typeface="Times New Roman" panose="02020603050405020304" pitchFamily="18" charset="0"/>
              </a:rPr>
              <a:t> </a:t>
            </a:r>
            <a:r>
              <a:rPr lang="ru-RU" sz="1600" dirty="0" err="1">
                <a:solidFill>
                  <a:schemeClr val="tx1"/>
                </a:solidFill>
                <a:latin typeface="Times New Roman" panose="02020603050405020304" pitchFamily="18" charset="0"/>
                <a:cs typeface="Times New Roman" panose="02020603050405020304" pitchFamily="18" charset="0"/>
              </a:rPr>
              <a:t>ма</a:t>
            </a:r>
            <a:r>
              <a:rPr lang="ru-RU" sz="1600" dirty="0">
                <a:solidFill>
                  <a:schemeClr val="tx1"/>
                </a:solidFill>
                <a:latin typeface="Times New Roman" panose="02020603050405020304" pitchFamily="18" charset="0"/>
                <a:cs typeface="Times New Roman" panose="02020603050405020304" pitchFamily="18" charset="0"/>
              </a:rPr>
              <a:t> - , па-; ла- ли-; </a:t>
            </a:r>
            <a:r>
              <a:rPr lang="ru-RU" sz="1600" dirty="0" err="1">
                <a:solidFill>
                  <a:schemeClr val="tx1"/>
                </a:solidFill>
                <a:latin typeface="Times New Roman" panose="02020603050405020304" pitchFamily="18" charset="0"/>
                <a:cs typeface="Times New Roman" panose="02020603050405020304" pitchFamily="18" charset="0"/>
              </a:rPr>
              <a:t>кни</a:t>
            </a:r>
            <a:r>
              <a:rPr lang="ru-RU" sz="1600" dirty="0">
                <a:solidFill>
                  <a:schemeClr val="tx1"/>
                </a:solidFill>
                <a:latin typeface="Times New Roman" panose="02020603050405020304" pitchFamily="18" charset="0"/>
                <a:cs typeface="Times New Roman" panose="02020603050405020304" pitchFamily="18" charset="0"/>
              </a:rPr>
              <a:t>-; </a:t>
            </a:r>
            <a:r>
              <a:rPr lang="ru-RU" sz="1600" dirty="0" err="1">
                <a:solidFill>
                  <a:schemeClr val="tx1"/>
                </a:solidFill>
                <a:latin typeface="Times New Roman" panose="02020603050405020304" pitchFamily="18" charset="0"/>
                <a:cs typeface="Times New Roman" panose="02020603050405020304" pitchFamily="18" charset="0"/>
              </a:rPr>
              <a:t>жа</a:t>
            </a:r>
            <a:r>
              <a:rPr lang="ru-RU" sz="1600" dirty="0">
                <a:solidFill>
                  <a:schemeClr val="tx1"/>
                </a:solidFill>
                <a:latin typeface="Times New Roman" panose="02020603050405020304" pitchFamily="18" charset="0"/>
                <a:cs typeface="Times New Roman" panose="02020603050405020304" pitchFamily="18" charset="0"/>
              </a:rPr>
              <a:t>-; </a:t>
            </a:r>
            <a:r>
              <a:rPr lang="ru-RU" sz="1600" dirty="0" err="1">
                <a:solidFill>
                  <a:schemeClr val="tx1"/>
                </a:solidFill>
                <a:latin typeface="Times New Roman" panose="02020603050405020304" pitchFamily="18" charset="0"/>
                <a:cs typeface="Times New Roman" panose="02020603050405020304" pitchFamily="18" charset="0"/>
              </a:rPr>
              <a:t>ут</a:t>
            </a:r>
            <a:r>
              <a:rPr lang="ru-RU" sz="1600" dirty="0">
                <a:solidFill>
                  <a:schemeClr val="tx1"/>
                </a:solidFill>
                <a:latin typeface="Times New Roman" panose="02020603050405020304" pitchFamily="18" charset="0"/>
                <a:cs typeface="Times New Roman" panose="02020603050405020304" pitchFamily="18" charset="0"/>
              </a:rPr>
              <a:t>-; </a:t>
            </a:r>
            <a:r>
              <a:rPr lang="ru-RU" sz="1600" dirty="0" err="1">
                <a:solidFill>
                  <a:schemeClr val="tx1"/>
                </a:solidFill>
                <a:latin typeface="Times New Roman" panose="02020603050405020304" pitchFamily="18" charset="0"/>
                <a:cs typeface="Times New Roman" panose="02020603050405020304" pitchFamily="18" charset="0"/>
              </a:rPr>
              <a:t>ру</a:t>
            </a:r>
            <a:r>
              <a:rPr lang="ru-RU" sz="1600" dirty="0">
                <a:solidFill>
                  <a:schemeClr val="tx1"/>
                </a:solidFill>
                <a:latin typeface="Times New Roman" panose="02020603050405020304" pitchFamily="18" charset="0"/>
                <a:cs typeface="Times New Roman" panose="02020603050405020304" pitchFamily="18" charset="0"/>
              </a:rPr>
              <a:t>-; но-; за-; </a:t>
            </a:r>
            <a:r>
              <a:rPr lang="ru-RU" sz="1600" dirty="0" err="1">
                <a:solidFill>
                  <a:schemeClr val="tx1"/>
                </a:solidFill>
                <a:latin typeface="Times New Roman" panose="02020603050405020304" pitchFamily="18" charset="0"/>
                <a:cs typeface="Times New Roman" panose="02020603050405020304" pitchFamily="18" charset="0"/>
              </a:rPr>
              <a:t>лу</a:t>
            </a:r>
            <a:r>
              <a:rPr lang="ru-RU" sz="1600" dirty="0">
                <a:solidFill>
                  <a:schemeClr val="tx1"/>
                </a:solidFill>
                <a:latin typeface="Times New Roman" panose="02020603050405020304" pitchFamily="18" charset="0"/>
                <a:cs typeface="Times New Roman" panose="02020603050405020304" pitchFamily="18" charset="0"/>
              </a:rPr>
              <a:t>-; мы-; шор-;де-; </a:t>
            </a:r>
            <a:r>
              <a:rPr lang="ru-RU" sz="1600" dirty="0" err="1">
                <a:solidFill>
                  <a:schemeClr val="tx1"/>
                </a:solidFill>
                <a:latin typeface="Times New Roman" panose="02020603050405020304" pitchFamily="18" charset="0"/>
                <a:cs typeface="Times New Roman" panose="02020603050405020304" pitchFamily="18" charset="0"/>
              </a:rPr>
              <a:t>пу</a:t>
            </a:r>
            <a:r>
              <a:rPr lang="ru-RU" sz="1600" dirty="0">
                <a:solidFill>
                  <a:schemeClr val="tx1"/>
                </a:solidFill>
                <a:latin typeface="Times New Roman" panose="02020603050405020304" pitchFamily="18" charset="0"/>
                <a:cs typeface="Times New Roman" panose="02020603050405020304" pitchFamily="18" charset="0"/>
              </a:rPr>
              <a:t>-…; </a:t>
            </a:r>
            <a:r>
              <a:rPr lang="ru-RU" sz="1600" dirty="0" smtClean="0">
                <a:solidFill>
                  <a:schemeClr val="tx1"/>
                </a:solidFill>
                <a:latin typeface="Times New Roman" panose="02020603050405020304" pitchFamily="18" charset="0"/>
                <a:cs typeface="Times New Roman" panose="02020603050405020304" pitchFamily="18" charset="0"/>
              </a:rPr>
              <a:t>да</a:t>
            </a:r>
            <a:endParaRPr lang="ru-RU" sz="1600" dirty="0">
              <a:solidFill>
                <a:schemeClr val="tx1"/>
              </a:solidFill>
              <a:latin typeface="Times New Roman" panose="02020603050405020304" pitchFamily="18" charset="0"/>
              <a:cs typeface="Times New Roman" panose="02020603050405020304" pitchFamily="18" charset="0"/>
            </a:endParaRPr>
          </a:p>
          <a:p>
            <a:pPr algn="ctr"/>
            <a:r>
              <a:rPr lang="ru-RU" sz="1600" dirty="0">
                <a:solidFill>
                  <a:schemeClr val="tx1"/>
                </a:solidFill>
                <a:latin typeface="Times New Roman" panose="02020603050405020304" pitchFamily="18" charset="0"/>
                <a:cs typeface="Times New Roman" panose="02020603050405020304" pitchFamily="18" charset="0"/>
              </a:rPr>
              <a:t>Молодцы, присаживаемся за столы.</a:t>
            </a:r>
          </a:p>
        </p:txBody>
      </p:sp>
      <p:pic>
        <p:nvPicPr>
          <p:cNvPr id="5" name="Рисунок 4"/>
          <p:cNvPicPr>
            <a:picLocks noChangeAspect="1"/>
          </p:cNvPicPr>
          <p:nvPr/>
        </p:nvPicPr>
        <p:blipFill>
          <a:blip r:embed="rId3"/>
          <a:stretch>
            <a:fillRect/>
          </a:stretch>
        </p:blipFill>
        <p:spPr>
          <a:xfrm>
            <a:off x="1331640" y="2852936"/>
            <a:ext cx="1216135" cy="1152128"/>
          </a:xfrm>
          <a:prstGeom prst="rect">
            <a:avLst/>
          </a:prstGeom>
        </p:spPr>
      </p:pic>
      <p:pic>
        <p:nvPicPr>
          <p:cNvPr id="6" name="Рисунок 5"/>
          <p:cNvPicPr>
            <a:picLocks noChangeAspect="1"/>
          </p:cNvPicPr>
          <p:nvPr/>
        </p:nvPicPr>
        <p:blipFill rotWithShape="1">
          <a:blip r:embed="rId4"/>
          <a:srcRect l="22424" t="32615" r="24961" b="13539"/>
          <a:stretch/>
        </p:blipFill>
        <p:spPr>
          <a:xfrm>
            <a:off x="2699792" y="2060848"/>
            <a:ext cx="1368152" cy="1368152"/>
          </a:xfrm>
          <a:prstGeom prst="rect">
            <a:avLst/>
          </a:prstGeom>
        </p:spPr>
      </p:pic>
      <p:pic>
        <p:nvPicPr>
          <p:cNvPr id="7" name="Рисунок 6"/>
          <p:cNvPicPr>
            <a:picLocks noChangeAspect="1"/>
          </p:cNvPicPr>
          <p:nvPr/>
        </p:nvPicPr>
        <p:blipFill rotWithShape="1">
          <a:blip r:embed="rId5"/>
          <a:srcRect l="26249" t="41256" r="26250" b="18506"/>
          <a:stretch/>
        </p:blipFill>
        <p:spPr>
          <a:xfrm>
            <a:off x="4211960" y="2060848"/>
            <a:ext cx="1296144" cy="1368152"/>
          </a:xfrm>
          <a:prstGeom prst="rect">
            <a:avLst/>
          </a:prstGeom>
        </p:spPr>
      </p:pic>
      <p:pic>
        <p:nvPicPr>
          <p:cNvPr id="8" name="Рисунок 7"/>
          <p:cNvPicPr>
            <a:picLocks noChangeAspect="1"/>
          </p:cNvPicPr>
          <p:nvPr/>
        </p:nvPicPr>
        <p:blipFill rotWithShape="1">
          <a:blip r:embed="rId6"/>
          <a:srcRect l="7826" t="21154" r="7046" b="28749"/>
          <a:stretch/>
        </p:blipFill>
        <p:spPr>
          <a:xfrm>
            <a:off x="5580112" y="2060848"/>
            <a:ext cx="2160240" cy="1368152"/>
          </a:xfrm>
          <a:prstGeom prst="rect">
            <a:avLst/>
          </a:prstGeom>
        </p:spPr>
      </p:pic>
      <p:pic>
        <p:nvPicPr>
          <p:cNvPr id="9" name="Рисунок 8"/>
          <p:cNvPicPr>
            <a:picLocks noChangeAspect="1"/>
          </p:cNvPicPr>
          <p:nvPr/>
        </p:nvPicPr>
        <p:blipFill rotWithShape="1">
          <a:blip r:embed="rId7"/>
          <a:srcRect l="40041" t="22307" r="35422" b="22949"/>
          <a:stretch/>
        </p:blipFill>
        <p:spPr>
          <a:xfrm>
            <a:off x="7812360" y="2060848"/>
            <a:ext cx="972616" cy="1368152"/>
          </a:xfrm>
          <a:prstGeom prst="rect">
            <a:avLst/>
          </a:prstGeom>
        </p:spPr>
      </p:pic>
      <p:pic>
        <p:nvPicPr>
          <p:cNvPr id="10" name="Рисунок 9"/>
          <p:cNvPicPr>
            <a:picLocks noChangeAspect="1"/>
          </p:cNvPicPr>
          <p:nvPr/>
        </p:nvPicPr>
        <p:blipFill>
          <a:blip r:embed="rId8"/>
          <a:stretch>
            <a:fillRect/>
          </a:stretch>
        </p:blipFill>
        <p:spPr>
          <a:xfrm>
            <a:off x="1907704" y="4077072"/>
            <a:ext cx="1656184" cy="1584176"/>
          </a:xfrm>
          <a:prstGeom prst="rect">
            <a:avLst/>
          </a:prstGeom>
        </p:spPr>
      </p:pic>
      <p:pic>
        <p:nvPicPr>
          <p:cNvPr id="11" name="Рисунок 10"/>
          <p:cNvPicPr>
            <a:picLocks noChangeAspect="1"/>
          </p:cNvPicPr>
          <p:nvPr/>
        </p:nvPicPr>
        <p:blipFill>
          <a:blip r:embed="rId9"/>
          <a:stretch>
            <a:fillRect/>
          </a:stretch>
        </p:blipFill>
        <p:spPr>
          <a:xfrm>
            <a:off x="5580112" y="4005064"/>
            <a:ext cx="1656184" cy="1224136"/>
          </a:xfrm>
          <a:prstGeom prst="rect">
            <a:avLst/>
          </a:prstGeom>
        </p:spPr>
      </p:pic>
      <p:pic>
        <p:nvPicPr>
          <p:cNvPr id="12" name="Рисунок 11"/>
          <p:cNvPicPr>
            <a:picLocks noChangeAspect="1"/>
          </p:cNvPicPr>
          <p:nvPr/>
        </p:nvPicPr>
        <p:blipFill>
          <a:blip r:embed="rId10"/>
          <a:stretch>
            <a:fillRect/>
          </a:stretch>
        </p:blipFill>
        <p:spPr>
          <a:xfrm>
            <a:off x="3923928" y="3933056"/>
            <a:ext cx="1728192" cy="1512168"/>
          </a:xfrm>
          <a:prstGeom prst="rect">
            <a:avLst/>
          </a:prstGeom>
        </p:spPr>
      </p:pic>
      <p:pic>
        <p:nvPicPr>
          <p:cNvPr id="2050" name="Picture 2" descr="https://img2.freepng.ru/20190710/ijt/kisspng-clip-art-thumb-stewie-griffin-child-cartoon-balance-beam-vakanzi-clipart-5d265d775864a4.780087201562795383362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08304" y="3861048"/>
            <a:ext cx="1584176" cy="144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131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8520" y="0"/>
            <a:ext cx="2414225" cy="5755123"/>
          </a:xfrm>
          <a:prstGeom prst="rect">
            <a:avLst/>
          </a:prstGeom>
        </p:spPr>
      </p:pic>
      <p:sp>
        <p:nvSpPr>
          <p:cNvPr id="3" name="Скругленная прямоугольная выноска 2"/>
          <p:cNvSpPr/>
          <p:nvPr/>
        </p:nvSpPr>
        <p:spPr>
          <a:xfrm>
            <a:off x="1979712" y="0"/>
            <a:ext cx="6984776" cy="1844824"/>
          </a:xfrm>
          <a:prstGeom prst="wedgeRoundRectCallout">
            <a:avLst>
              <a:gd name="adj1" fmla="val -39606"/>
              <a:gd name="adj2" fmla="val 68345"/>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b="1" dirty="0">
                <a:solidFill>
                  <a:schemeClr val="tx1"/>
                </a:solidFill>
                <a:latin typeface="Times New Roman" panose="02020603050405020304" pitchFamily="18" charset="0"/>
                <a:cs typeface="Times New Roman" panose="02020603050405020304" pitchFamily="18" charset="0"/>
              </a:rPr>
              <a:t> </a:t>
            </a:r>
            <a:r>
              <a:rPr lang="ru-RU" sz="1600" b="1" u="sng" dirty="0">
                <a:solidFill>
                  <a:schemeClr val="tx1"/>
                </a:solidFill>
                <a:latin typeface="Times New Roman" panose="02020603050405020304" pitchFamily="18" charset="0"/>
                <a:cs typeface="Times New Roman" panose="02020603050405020304" pitchFamily="18" charset="0"/>
              </a:rPr>
              <a:t>А сейчас очень сложное задание. </a:t>
            </a:r>
            <a:r>
              <a:rPr lang="ru-RU" sz="1600" dirty="0">
                <a:solidFill>
                  <a:schemeClr val="tx1"/>
                </a:solidFill>
                <a:latin typeface="Times New Roman" panose="02020603050405020304" pitchFamily="18" charset="0"/>
                <a:cs typeface="Times New Roman" panose="02020603050405020304" pitchFamily="18" charset="0"/>
              </a:rPr>
              <a:t>Надо подобрать к картинкам схемы слов. Давайте рассмотрим картинки: </a:t>
            </a:r>
            <a:r>
              <a:rPr lang="ru-RU" sz="1600" dirty="0" smtClean="0">
                <a:solidFill>
                  <a:schemeClr val="tx1"/>
                </a:solidFill>
                <a:latin typeface="Times New Roman" panose="02020603050405020304" pitchFamily="18" charset="0"/>
                <a:cs typeface="Times New Roman" panose="02020603050405020304" pitchFamily="18" charset="0"/>
              </a:rPr>
              <a:t>шапка, </a:t>
            </a:r>
            <a:r>
              <a:rPr lang="ru-RU" sz="1600" dirty="0">
                <a:solidFill>
                  <a:schemeClr val="tx1"/>
                </a:solidFill>
                <a:latin typeface="Times New Roman" panose="02020603050405020304" pitchFamily="18" charset="0"/>
                <a:cs typeface="Times New Roman" panose="02020603050405020304" pitchFamily="18" charset="0"/>
              </a:rPr>
              <a:t>шкаф</a:t>
            </a:r>
            <a:r>
              <a:rPr lang="ru-RU" sz="1600" dirty="0" smtClean="0">
                <a:solidFill>
                  <a:schemeClr val="tx1"/>
                </a:solidFill>
                <a:latin typeface="Times New Roman" panose="02020603050405020304" pitchFamily="18" charset="0"/>
                <a:cs typeface="Times New Roman" panose="02020603050405020304" pitchFamily="18" charset="0"/>
              </a:rPr>
              <a:t>, груша</a:t>
            </a:r>
            <a:r>
              <a:rPr lang="ru-RU" sz="1600" dirty="0">
                <a:solidFill>
                  <a:schemeClr val="tx1"/>
                </a:solidFill>
                <a:latin typeface="Times New Roman" panose="02020603050405020304" pitchFamily="18" charset="0"/>
                <a:cs typeface="Times New Roman" panose="02020603050405020304" pitchFamily="18" charset="0"/>
              </a:rPr>
              <a:t>, </a:t>
            </a:r>
            <a:r>
              <a:rPr lang="ru-RU" sz="1600" dirty="0" smtClean="0">
                <a:solidFill>
                  <a:schemeClr val="tx1"/>
                </a:solidFill>
                <a:latin typeface="Times New Roman" panose="02020603050405020304" pitchFamily="18" charset="0"/>
                <a:cs typeface="Times New Roman" panose="02020603050405020304" pitchFamily="18" charset="0"/>
              </a:rPr>
              <a:t>вишня, </a:t>
            </a:r>
            <a:r>
              <a:rPr lang="ru-RU" sz="1600" dirty="0">
                <a:solidFill>
                  <a:schemeClr val="tx1"/>
                </a:solidFill>
                <a:latin typeface="Times New Roman" panose="02020603050405020304" pitchFamily="18" charset="0"/>
                <a:cs typeface="Times New Roman" panose="02020603050405020304" pitchFamily="18" charset="0"/>
              </a:rPr>
              <a:t>шарф, карандаш, </a:t>
            </a:r>
            <a:r>
              <a:rPr lang="ru-RU" sz="1600" dirty="0" smtClean="0">
                <a:solidFill>
                  <a:schemeClr val="tx1"/>
                </a:solidFill>
                <a:latin typeface="Times New Roman" panose="02020603050405020304" pitchFamily="18" charset="0"/>
                <a:cs typeface="Times New Roman" panose="02020603050405020304" pitchFamily="18" charset="0"/>
              </a:rPr>
              <a:t>сушки, шуба, ландыш . </a:t>
            </a:r>
            <a:r>
              <a:rPr lang="ru-RU" sz="1600" dirty="0">
                <a:solidFill>
                  <a:schemeClr val="tx1"/>
                </a:solidFill>
                <a:latin typeface="Times New Roman" panose="02020603050405020304" pitchFamily="18" charset="0"/>
                <a:cs typeface="Times New Roman" panose="02020603050405020304" pitchFamily="18" charset="0"/>
              </a:rPr>
              <a:t>Какой общий звук и буква есть во всех этих словах. Определяем место положение звука Ш. На экране появляются по очереди схемы на картинки: шапка, шкаф, груша, вишня, шарф, карандаш, сушки, шуба, ландыш .</a:t>
            </a:r>
            <a:endParaRPr lang="ru-RU" sz="1200" dirty="0">
              <a:solidFill>
                <a:schemeClr val="tx1"/>
              </a:solidFill>
              <a:latin typeface="Times New Roman" panose="02020603050405020304" pitchFamily="18" charset="0"/>
              <a:cs typeface="Times New Roman" panose="02020603050405020304" pitchFamily="18" charset="0"/>
            </a:endParaRPr>
          </a:p>
          <a:p>
            <a:pPr algn="just"/>
            <a:r>
              <a:rPr lang="ru-RU" sz="1600" dirty="0">
                <a:solidFill>
                  <a:schemeClr val="tx1"/>
                </a:solidFill>
                <a:latin typeface="Times New Roman" panose="02020603050405020304" pitchFamily="18" charset="0"/>
                <a:cs typeface="Times New Roman" panose="02020603050405020304" pitchFamily="18" charset="0"/>
              </a:rPr>
              <a:t>И это задание вы выполнили.</a:t>
            </a:r>
            <a:endParaRPr lang="ru-RU" sz="1200" b="0" i="0" dirty="0">
              <a:solidFill>
                <a:schemeClr val="tx1"/>
              </a:solidFill>
              <a:effectLst/>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a:stretch>
            <a:fillRect/>
          </a:stretch>
        </p:blipFill>
        <p:spPr>
          <a:xfrm>
            <a:off x="2699792" y="2204864"/>
            <a:ext cx="6119664" cy="3456384"/>
          </a:xfrm>
          <a:prstGeom prst="rect">
            <a:avLst/>
          </a:prstGeom>
        </p:spPr>
      </p:pic>
      <p:pic>
        <p:nvPicPr>
          <p:cNvPr id="6" name="Рисунок 5"/>
          <p:cNvPicPr>
            <a:picLocks noChangeAspect="1"/>
          </p:cNvPicPr>
          <p:nvPr/>
        </p:nvPicPr>
        <p:blipFill>
          <a:blip r:embed="rId4"/>
          <a:stretch>
            <a:fillRect/>
          </a:stretch>
        </p:blipFill>
        <p:spPr>
          <a:xfrm>
            <a:off x="2771800" y="3212976"/>
            <a:ext cx="1068016" cy="1068016"/>
          </a:xfrm>
          <a:prstGeom prst="rect">
            <a:avLst/>
          </a:prstGeom>
        </p:spPr>
      </p:pic>
    </p:spTree>
    <p:extLst>
      <p:ext uri="{BB962C8B-B14F-4D97-AF65-F5344CB8AC3E}">
        <p14:creationId xmlns:p14="http://schemas.microsoft.com/office/powerpoint/2010/main" val="3303768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1" y="116632"/>
            <a:ext cx="4280447" cy="5832647"/>
          </a:xfrm>
          <a:solidFill>
            <a:schemeClr val="accent5">
              <a:lumMod val="20000"/>
              <a:lumOff val="80000"/>
            </a:schemeClr>
          </a:solidFill>
        </p:spPr>
        <p:txBody>
          <a:bodyPr>
            <a:normAutofit lnSpcReduction="10000"/>
          </a:bodyPr>
          <a:lstStyle/>
          <a:p>
            <a:pPr algn="just"/>
            <a:r>
              <a:rPr lang="ru-RU" sz="2200" dirty="0">
                <a:latin typeface="Times New Roman" panose="02020603050405020304" pitchFamily="18" charset="0"/>
                <a:cs typeface="Times New Roman" panose="02020603050405020304" pitchFamily="18" charset="0"/>
              </a:rPr>
              <a:t>И последнее задание. На столе лежат картинки, возьмите по одной и послушайте задание. Надо произнести название картинки с разной силой голоса (шепотом, умеренно, громко). </a:t>
            </a:r>
            <a:endParaRPr lang="ru-RU" sz="2200" dirty="0" smtClean="0">
              <a:latin typeface="Times New Roman" panose="02020603050405020304" pitchFamily="18" charset="0"/>
              <a:cs typeface="Times New Roman" panose="02020603050405020304" pitchFamily="18" charset="0"/>
            </a:endParaRPr>
          </a:p>
          <a:p>
            <a:pPr algn="just"/>
            <a:endParaRPr lang="ru-RU" sz="2400" dirty="0">
              <a:latin typeface="Times New Roman" panose="02020603050405020304" pitchFamily="18" charset="0"/>
              <a:cs typeface="Times New Roman" panose="02020603050405020304" pitchFamily="18" charset="0"/>
            </a:endParaRPr>
          </a:p>
          <a:p>
            <a:pPr algn="just"/>
            <a:endParaRPr lang="ru-RU" sz="2400" dirty="0" smtClean="0">
              <a:latin typeface="Times New Roman" panose="02020603050405020304" pitchFamily="18" charset="0"/>
              <a:cs typeface="Times New Roman" panose="02020603050405020304" pitchFamily="18" charset="0"/>
            </a:endParaRPr>
          </a:p>
          <a:p>
            <a:pPr algn="just"/>
            <a:endParaRPr lang="ru-RU" sz="2400" dirty="0">
              <a:latin typeface="Times New Roman" panose="02020603050405020304" pitchFamily="18" charset="0"/>
              <a:cs typeface="Times New Roman" panose="02020603050405020304" pitchFamily="18" charset="0"/>
            </a:endParaRPr>
          </a:p>
          <a:p>
            <a:pPr algn="just"/>
            <a:endParaRPr lang="ru-RU" sz="2400" dirty="0" smtClean="0">
              <a:latin typeface="Times New Roman" panose="02020603050405020304" pitchFamily="18" charset="0"/>
              <a:cs typeface="Times New Roman" panose="02020603050405020304" pitchFamily="18" charset="0"/>
            </a:endParaRPr>
          </a:p>
          <a:p>
            <a:pPr algn="just"/>
            <a:endParaRPr lang="ru-RU" sz="2400" dirty="0" smtClean="0">
              <a:latin typeface="Times New Roman" panose="02020603050405020304" pitchFamily="18" charset="0"/>
              <a:cs typeface="Times New Roman" panose="02020603050405020304" pitchFamily="18" charset="0"/>
            </a:endParaRPr>
          </a:p>
          <a:p>
            <a:pPr algn="just"/>
            <a:endParaRPr lang="ru-RU" sz="2400" dirty="0" smtClean="0">
              <a:latin typeface="Times New Roman" panose="02020603050405020304" pitchFamily="18" charset="0"/>
              <a:cs typeface="Times New Roman" panose="02020603050405020304" pitchFamily="18" charset="0"/>
            </a:endParaRPr>
          </a:p>
          <a:p>
            <a:pPr algn="just"/>
            <a:endParaRPr lang="ru-RU" sz="2400" dirty="0" smtClean="0">
              <a:latin typeface="Times New Roman" panose="02020603050405020304" pitchFamily="18" charset="0"/>
              <a:cs typeface="Times New Roman" panose="02020603050405020304" pitchFamily="18" charset="0"/>
            </a:endParaRPr>
          </a:p>
          <a:p>
            <a:pPr algn="just"/>
            <a:r>
              <a:rPr lang="ru-RU" sz="2400" dirty="0" smtClean="0">
                <a:latin typeface="Times New Roman" panose="02020603050405020304" pitchFamily="18" charset="0"/>
                <a:cs typeface="Times New Roman" panose="02020603050405020304" pitchFamily="18" charset="0"/>
              </a:rPr>
              <a:t>Ну</a:t>
            </a:r>
            <a:r>
              <a:rPr lang="ru-RU" sz="2400" dirty="0">
                <a:latin typeface="Times New Roman" panose="02020603050405020304" pitchFamily="18" charset="0"/>
                <a:cs typeface="Times New Roman" panose="02020603050405020304" pitchFamily="18" charset="0"/>
              </a:rPr>
              <a:t>, ребята, </a:t>
            </a:r>
            <a:r>
              <a:rPr lang="ru-RU" sz="2400" dirty="0" smtClean="0">
                <a:latin typeface="Times New Roman" panose="02020603050405020304" pitchFamily="18" charset="0"/>
                <a:cs typeface="Times New Roman" panose="02020603050405020304" pitchFamily="18" charset="0"/>
              </a:rPr>
              <a:t>вы молодцы!</a:t>
            </a: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endParaRPr lang="ru-RU" sz="2400" dirty="0">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sz="half" idx="2"/>
          </p:nvPr>
        </p:nvPicPr>
        <p:blipFill>
          <a:blip r:embed="rId2"/>
          <a:stretch>
            <a:fillRect/>
          </a:stretch>
        </p:blipFill>
        <p:spPr>
          <a:xfrm>
            <a:off x="4499992" y="1052736"/>
            <a:ext cx="4320480" cy="3456384"/>
          </a:xfrm>
          <a:prstGeom prst="rect">
            <a:avLst/>
          </a:prstGeom>
        </p:spPr>
      </p:pic>
      <p:pic>
        <p:nvPicPr>
          <p:cNvPr id="6" name="Рисунок 5"/>
          <p:cNvPicPr>
            <a:picLocks noChangeAspect="1"/>
          </p:cNvPicPr>
          <p:nvPr/>
        </p:nvPicPr>
        <p:blipFill>
          <a:blip r:embed="rId3"/>
          <a:stretch>
            <a:fillRect/>
          </a:stretch>
        </p:blipFill>
        <p:spPr>
          <a:xfrm>
            <a:off x="539552" y="2348880"/>
            <a:ext cx="3358082" cy="2666115"/>
          </a:xfrm>
          <a:prstGeom prst="rect">
            <a:avLst/>
          </a:prstGeom>
        </p:spPr>
      </p:pic>
    </p:spTree>
    <p:extLst>
      <p:ext uri="{BB962C8B-B14F-4D97-AF65-F5344CB8AC3E}">
        <p14:creationId xmlns:p14="http://schemas.microsoft.com/office/powerpoint/2010/main" val="1870177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88640"/>
            <a:ext cx="3358009" cy="576064"/>
          </a:xfrm>
        </p:spPr>
        <p:txBody>
          <a:bodyPr>
            <a:noAutofit/>
          </a:bodyPr>
          <a:lstStyle/>
          <a:p>
            <a:pPr algn="ctr"/>
            <a:r>
              <a:rPr lang="ru-RU" dirty="0">
                <a:latin typeface="Times New Roman" panose="02020603050405020304" pitchFamily="18" charset="0"/>
                <a:cs typeface="Times New Roman" panose="02020603050405020304" pitchFamily="18" charset="0"/>
              </a:rPr>
              <a:t>Рефлексия.</a:t>
            </a:r>
            <a:br>
              <a:rPr lang="ru-RU" dirty="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sp>
        <p:nvSpPr>
          <p:cNvPr id="4" name="Текст 3"/>
          <p:cNvSpPr>
            <a:spLocks noGrp="1"/>
          </p:cNvSpPr>
          <p:nvPr>
            <p:ph type="body" sz="half" idx="2"/>
          </p:nvPr>
        </p:nvSpPr>
        <p:spPr>
          <a:xfrm>
            <a:off x="179512" y="980728"/>
            <a:ext cx="3816424" cy="4968553"/>
          </a:xfrm>
          <a:solidFill>
            <a:schemeClr val="accent5">
              <a:lumMod val="20000"/>
              <a:lumOff val="80000"/>
            </a:schemeClr>
          </a:solidFill>
        </p:spPr>
        <p:txBody>
          <a:bodyPr/>
          <a:lstStyle/>
          <a:p>
            <a:endParaRPr lang="ru-RU" dirty="0"/>
          </a:p>
          <a:p>
            <a:r>
              <a:rPr lang="ru-RU" sz="2000" dirty="0">
                <a:latin typeface="Times New Roman" panose="02020603050405020304" pitchFamily="18" charset="0"/>
                <a:cs typeface="Times New Roman" panose="02020603050405020304" pitchFamily="18" charset="0"/>
              </a:rPr>
              <a:t>Какие звуки и буквы мы сегодня вспомнили?</a:t>
            </a:r>
          </a:p>
          <a:p>
            <a:r>
              <a:rPr lang="ru-RU" sz="2000" dirty="0">
                <a:latin typeface="Times New Roman" panose="02020603050405020304" pitchFamily="18" charset="0"/>
                <a:cs typeface="Times New Roman" panose="02020603050405020304" pitchFamily="18" charset="0"/>
              </a:rPr>
              <a:t>Что вам показалось трудным?</a:t>
            </a:r>
          </a:p>
          <a:p>
            <a:r>
              <a:rPr lang="ru-RU" sz="2000" dirty="0">
                <a:latin typeface="Times New Roman" panose="02020603050405020304" pitchFamily="18" charset="0"/>
                <a:cs typeface="Times New Roman" panose="02020603050405020304" pitchFamily="18" charset="0"/>
              </a:rPr>
              <a:t>Какие задания вам понравились, что для вас было самым интересным?</a:t>
            </a:r>
          </a:p>
          <a:p>
            <a:r>
              <a:rPr lang="ru-RU" sz="2000" dirty="0">
                <a:latin typeface="Times New Roman" panose="02020603050405020304" pitchFamily="18" charset="0"/>
                <a:cs typeface="Times New Roman" panose="02020603050405020304" pitchFamily="18" charset="0"/>
              </a:rPr>
              <a:t>Как вы думаете, мы справились с заданиями?</a:t>
            </a:r>
          </a:p>
          <a:p>
            <a:endParaRPr lang="ru-RU" sz="200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a:stretch>
            <a:fillRect/>
          </a:stretch>
        </p:blipFill>
        <p:spPr>
          <a:xfrm>
            <a:off x="4139952" y="836712"/>
            <a:ext cx="2160240" cy="2016572"/>
          </a:xfrm>
          <a:prstGeom prst="rect">
            <a:avLst/>
          </a:prstGeom>
        </p:spPr>
      </p:pic>
      <p:pic>
        <p:nvPicPr>
          <p:cNvPr id="6" name="Рисунок 5"/>
          <p:cNvPicPr>
            <a:picLocks noChangeAspect="1"/>
          </p:cNvPicPr>
          <p:nvPr/>
        </p:nvPicPr>
        <p:blipFill>
          <a:blip r:embed="rId3"/>
          <a:stretch>
            <a:fillRect/>
          </a:stretch>
        </p:blipFill>
        <p:spPr>
          <a:xfrm>
            <a:off x="4211960" y="1484784"/>
            <a:ext cx="360040" cy="432048"/>
          </a:xfrm>
          <a:prstGeom prst="rect">
            <a:avLst/>
          </a:prstGeom>
        </p:spPr>
      </p:pic>
      <p:pic>
        <p:nvPicPr>
          <p:cNvPr id="7" name="Рисунок 6"/>
          <p:cNvPicPr>
            <a:picLocks noChangeAspect="1"/>
          </p:cNvPicPr>
          <p:nvPr/>
        </p:nvPicPr>
        <p:blipFill>
          <a:blip r:embed="rId4"/>
          <a:stretch>
            <a:fillRect/>
          </a:stretch>
        </p:blipFill>
        <p:spPr>
          <a:xfrm>
            <a:off x="6660232" y="980728"/>
            <a:ext cx="2016224" cy="1944216"/>
          </a:xfrm>
          <a:prstGeom prst="rect">
            <a:avLst/>
          </a:prstGeom>
        </p:spPr>
      </p:pic>
      <p:pic>
        <p:nvPicPr>
          <p:cNvPr id="8" name="Рисунок 7"/>
          <p:cNvPicPr>
            <a:picLocks noChangeAspect="1"/>
          </p:cNvPicPr>
          <p:nvPr/>
        </p:nvPicPr>
        <p:blipFill>
          <a:blip r:embed="rId5"/>
          <a:stretch>
            <a:fillRect/>
          </a:stretch>
        </p:blipFill>
        <p:spPr>
          <a:xfrm>
            <a:off x="5076056" y="3284984"/>
            <a:ext cx="2664296" cy="2049986"/>
          </a:xfrm>
          <a:prstGeom prst="rect">
            <a:avLst/>
          </a:prstGeom>
        </p:spPr>
      </p:pic>
    </p:spTree>
    <p:extLst>
      <p:ext uri="{BB962C8B-B14F-4D97-AF65-F5344CB8AC3E}">
        <p14:creationId xmlns:p14="http://schemas.microsoft.com/office/powerpoint/2010/main" val="1090084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5992" y="274638"/>
            <a:ext cx="8220808" cy="490066"/>
          </a:xfrm>
          <a:solidFill>
            <a:schemeClr val="accent5">
              <a:lumMod val="20000"/>
              <a:lumOff val="80000"/>
            </a:schemeClr>
          </a:solidFill>
        </p:spPr>
        <p:txBody>
          <a:bodyPr>
            <a:normAutofit fontScale="90000"/>
          </a:bodyPr>
          <a:lstStyle/>
          <a:p>
            <a:r>
              <a:rPr lang="ru-RU" dirty="0"/>
              <a:t>Сюрприз</a:t>
            </a:r>
          </a:p>
        </p:txBody>
      </p:sp>
      <p:sp>
        <p:nvSpPr>
          <p:cNvPr id="3" name="Объект 2"/>
          <p:cNvSpPr>
            <a:spLocks noGrp="1"/>
          </p:cNvSpPr>
          <p:nvPr>
            <p:ph sz="half" idx="1"/>
          </p:nvPr>
        </p:nvSpPr>
        <p:spPr>
          <a:xfrm>
            <a:off x="323528" y="1052736"/>
            <a:ext cx="4172272" cy="5073427"/>
          </a:xfrm>
          <a:solidFill>
            <a:schemeClr val="accent5">
              <a:lumMod val="20000"/>
              <a:lumOff val="80000"/>
            </a:schemeClr>
          </a:solidFill>
        </p:spPr>
        <p:txBody>
          <a:bodyPr>
            <a:normAutofit/>
          </a:bodyPr>
          <a:lstStyle/>
          <a:p>
            <a:r>
              <a:rPr lang="ru-RU" dirty="0" smtClean="0"/>
              <a:t> </a:t>
            </a:r>
            <a:r>
              <a:rPr lang="ru-RU" dirty="0"/>
              <a:t>«Раскрась буквы  и узнаешь кто нарисован на картинке»: </a:t>
            </a:r>
            <a:r>
              <a:rPr lang="ru-RU" dirty="0" smtClean="0"/>
              <a:t>Старичок </a:t>
            </a:r>
            <a:r>
              <a:rPr lang="ru-RU" dirty="0"/>
              <a:t>– </a:t>
            </a:r>
            <a:r>
              <a:rPr lang="ru-RU" dirty="0" err="1" smtClean="0"/>
              <a:t>Звуковичок</a:t>
            </a:r>
            <a:r>
              <a:rPr lang="ru-RU" dirty="0"/>
              <a:t>, вам прислал сюрприз в конверте, на тот случай, если вы справитесь со всеми заданиями. А мы с ними справились.</a:t>
            </a:r>
          </a:p>
        </p:txBody>
      </p:sp>
      <p:pic>
        <p:nvPicPr>
          <p:cNvPr id="5" name="Объект 4"/>
          <p:cNvPicPr>
            <a:picLocks noGrp="1" noChangeAspect="1"/>
          </p:cNvPicPr>
          <p:nvPr>
            <p:ph sz="half" idx="2"/>
          </p:nvPr>
        </p:nvPicPr>
        <p:blipFill>
          <a:blip r:embed="rId2"/>
          <a:stretch>
            <a:fillRect/>
          </a:stretch>
        </p:blipFill>
        <p:spPr>
          <a:xfrm>
            <a:off x="4572000" y="1340768"/>
            <a:ext cx="4464496" cy="4104456"/>
          </a:xfrm>
          <a:prstGeom prst="rect">
            <a:avLst/>
          </a:prstGeom>
        </p:spPr>
      </p:pic>
    </p:spTree>
    <p:extLst>
      <p:ext uri="{BB962C8B-B14F-4D97-AF65-F5344CB8AC3E}">
        <p14:creationId xmlns:p14="http://schemas.microsoft.com/office/powerpoint/2010/main" val="338329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9036496" cy="692696"/>
          </a:xfrm>
          <a:solidFill>
            <a:schemeClr val="accent5">
              <a:lumMod val="20000"/>
              <a:lumOff val="80000"/>
            </a:schemeClr>
          </a:solidFill>
          <a:ln>
            <a:solidFill>
              <a:schemeClr val="accent1"/>
            </a:solidFill>
          </a:ln>
        </p:spPr>
        <p:txBody>
          <a:bodyPr>
            <a:noAutofit/>
          </a:bodyPr>
          <a:lstStyle/>
          <a:p>
            <a:pPr algn="l"/>
            <a:r>
              <a:rPr lang="ru-RU" sz="2000" b="1" dirty="0">
                <a:latin typeface="Times New Roman" panose="02020603050405020304" pitchFamily="18" charset="0"/>
                <a:cs typeface="Times New Roman" panose="02020603050405020304" pitchFamily="18" charset="0"/>
              </a:rPr>
              <a:t>ЦЕЛЬ:</a:t>
            </a:r>
            <a:r>
              <a:rPr lang="ru-RU" sz="2400" dirty="0">
                <a:latin typeface="Times New Roman" panose="02020603050405020304" pitchFamily="18" charset="0"/>
                <a:cs typeface="Times New Roman" panose="02020603050405020304" pitchFamily="18" charset="0"/>
              </a:rPr>
              <a:t> Совершенствовать умения различать на слух и в произношении все звуки родного </a:t>
            </a:r>
            <a:r>
              <a:rPr lang="ru-RU" sz="2000" dirty="0">
                <a:latin typeface="Times New Roman" panose="02020603050405020304" pitchFamily="18" charset="0"/>
                <a:cs typeface="Times New Roman" panose="02020603050405020304" pitchFamily="18" charset="0"/>
              </a:rPr>
              <a:t>языка</a:t>
            </a:r>
            <a:r>
              <a:rPr lang="ru-RU" sz="2400" dirty="0">
                <a:latin typeface="Times New Roman" panose="02020603050405020304" pitchFamily="18" charset="0"/>
                <a:cs typeface="Times New Roman" panose="02020603050405020304" pitchFamily="18" charset="0"/>
              </a:rPr>
              <a:t>.</a:t>
            </a:r>
          </a:p>
        </p:txBody>
      </p:sp>
      <p:sp>
        <p:nvSpPr>
          <p:cNvPr id="3" name="Объект 2"/>
          <p:cNvSpPr>
            <a:spLocks noGrp="1"/>
          </p:cNvSpPr>
          <p:nvPr>
            <p:ph idx="1"/>
          </p:nvPr>
        </p:nvSpPr>
        <p:spPr>
          <a:xfrm>
            <a:off x="179512" y="836713"/>
            <a:ext cx="8856984" cy="4824536"/>
          </a:xfrm>
          <a:solidFill>
            <a:schemeClr val="accent5">
              <a:lumMod val="20000"/>
              <a:lumOff val="80000"/>
            </a:schemeClr>
          </a:solidFill>
        </p:spPr>
        <p:txBody>
          <a:bodyPr>
            <a:normAutofit lnSpcReduction="10000"/>
          </a:bodyPr>
          <a:lstStyle/>
          <a:p>
            <a:pPr marL="0" indent="0">
              <a:buNone/>
            </a:pPr>
            <a:r>
              <a:rPr lang="ru-RU" sz="2000" b="1" dirty="0">
                <a:latin typeface="Times New Roman" panose="02020603050405020304" pitchFamily="18" charset="0"/>
                <a:cs typeface="Times New Roman" panose="02020603050405020304" pitchFamily="18" charset="0"/>
              </a:rPr>
              <a:t>ЗАДАЧИ: </a:t>
            </a:r>
          </a:p>
          <a:p>
            <a:r>
              <a:rPr lang="ru-RU" sz="2600" b="1" u="sng" dirty="0">
                <a:latin typeface="Times New Roman" panose="02020603050405020304" pitchFamily="18" charset="0"/>
                <a:cs typeface="Times New Roman" panose="02020603050405020304" pitchFamily="18" charset="0"/>
              </a:rPr>
              <a:t>Обучающие: </a:t>
            </a:r>
            <a:r>
              <a:rPr lang="ru-RU" sz="2600" dirty="0">
                <a:latin typeface="Times New Roman" panose="02020603050405020304" pitchFamily="18" charset="0"/>
                <a:cs typeface="Times New Roman" panose="02020603050405020304" pitchFamily="18" charset="0"/>
              </a:rPr>
              <a:t>Формировать фонематический слух, умение определять звук в </a:t>
            </a:r>
            <a:r>
              <a:rPr lang="ru-RU" sz="2600" dirty="0" smtClean="0">
                <a:latin typeface="Times New Roman" panose="02020603050405020304" pitchFamily="18" charset="0"/>
                <a:cs typeface="Times New Roman" panose="02020603050405020304" pitchFamily="18" charset="0"/>
              </a:rPr>
              <a:t>слове и </a:t>
            </a:r>
            <a:r>
              <a:rPr lang="ru-RU" sz="2600" dirty="0">
                <a:latin typeface="Times New Roman" panose="02020603050405020304" pitchFamily="18" charset="0"/>
                <a:cs typeface="Times New Roman" panose="02020603050405020304" pitchFamily="18" charset="0"/>
              </a:rPr>
              <a:t>соотносить его с буквой; продолжать формировать умение детей подбирать схемы слов к картинкам; закрепить умение делить слова на слоги</a:t>
            </a:r>
            <a:r>
              <a:rPr lang="ru-RU" sz="2600" dirty="0" smtClean="0">
                <a:latin typeface="Times New Roman" panose="02020603050405020304" pitchFamily="18" charset="0"/>
                <a:cs typeface="Times New Roman" panose="02020603050405020304" pitchFamily="18" charset="0"/>
              </a:rPr>
              <a:t>;</a:t>
            </a:r>
            <a:endParaRPr lang="ru-RU" sz="2600" dirty="0">
              <a:latin typeface="Times New Roman" panose="02020603050405020304" pitchFamily="18" charset="0"/>
              <a:cs typeface="Times New Roman" panose="02020603050405020304" pitchFamily="18" charset="0"/>
            </a:endParaRPr>
          </a:p>
          <a:p>
            <a:r>
              <a:rPr lang="ru-RU" sz="2600" b="1" u="sng" dirty="0">
                <a:latin typeface="Times New Roman" panose="02020603050405020304" pitchFamily="18" charset="0"/>
                <a:cs typeface="Times New Roman" panose="02020603050405020304" pitchFamily="18" charset="0"/>
              </a:rPr>
              <a:t>Развивающие: </a:t>
            </a:r>
            <a:r>
              <a:rPr lang="ru-RU" sz="2600" dirty="0">
                <a:latin typeface="Times New Roman" panose="02020603050405020304" pitchFamily="18" charset="0"/>
                <a:cs typeface="Times New Roman" panose="02020603050405020304" pitchFamily="18" charset="0"/>
              </a:rPr>
              <a:t>развивать умение произносить фразы в разном темпе; упражнять детей в произношении слов, меняя силу голоса</a:t>
            </a:r>
            <a:r>
              <a:rPr lang="ru-RU" sz="2600" dirty="0" smtClean="0">
                <a:latin typeface="Times New Roman" panose="02020603050405020304" pitchFamily="18" charset="0"/>
                <a:cs typeface="Times New Roman" panose="02020603050405020304" pitchFamily="18" charset="0"/>
              </a:rPr>
              <a:t>;</a:t>
            </a:r>
            <a:endParaRPr lang="ru-RU" sz="2600" dirty="0">
              <a:latin typeface="Times New Roman" panose="02020603050405020304" pitchFamily="18" charset="0"/>
              <a:cs typeface="Times New Roman" panose="02020603050405020304" pitchFamily="18" charset="0"/>
            </a:endParaRPr>
          </a:p>
          <a:p>
            <a:r>
              <a:rPr lang="ru-RU" sz="2600" b="1" u="sng" dirty="0">
                <a:latin typeface="Times New Roman" panose="02020603050405020304" pitchFamily="18" charset="0"/>
                <a:cs typeface="Times New Roman" panose="02020603050405020304" pitchFamily="18" charset="0"/>
              </a:rPr>
              <a:t>Воспитательные: </a:t>
            </a:r>
            <a:r>
              <a:rPr lang="ru-RU" sz="2600" dirty="0">
                <a:latin typeface="Times New Roman" panose="02020603050405020304" pitchFamily="18" charset="0"/>
                <a:cs typeface="Times New Roman" panose="02020603050405020304" pitchFamily="18" charset="0"/>
              </a:rPr>
              <a:t>Воспитывать дружеские взаимоотношения между детьми во время игры, самостоятельность, инициативность, ответственность</a:t>
            </a:r>
            <a:r>
              <a:rPr lang="ru-RU" dirty="0"/>
              <a:t>.</a:t>
            </a:r>
          </a:p>
        </p:txBody>
      </p:sp>
    </p:spTree>
    <p:extLst>
      <p:ext uri="{BB962C8B-B14F-4D97-AF65-F5344CB8AC3E}">
        <p14:creationId xmlns:p14="http://schemas.microsoft.com/office/powerpoint/2010/main" val="3744940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251520" y="116632"/>
            <a:ext cx="8352928" cy="187220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solidFill>
                  <a:schemeClr val="tx1"/>
                </a:solidFill>
                <a:latin typeface="Times New Roman" panose="02020603050405020304" pitchFamily="18" charset="0"/>
                <a:cs typeface="Times New Roman" panose="02020603050405020304" pitchFamily="18" charset="0"/>
              </a:rPr>
              <a:t>Оборудование: </a:t>
            </a:r>
            <a:r>
              <a:rPr lang="ru-RU" sz="2800" dirty="0">
                <a:solidFill>
                  <a:schemeClr val="tx1"/>
                </a:solidFill>
                <a:latin typeface="Times New Roman" panose="02020603050405020304" pitchFamily="18" charset="0"/>
                <a:cs typeface="Times New Roman" panose="02020603050405020304" pitchFamily="18" charset="0"/>
              </a:rPr>
              <a:t>различные картинки; интерактивная доска; </a:t>
            </a:r>
            <a:r>
              <a:rPr lang="ru-RU" sz="2800" dirty="0" smtClean="0">
                <a:solidFill>
                  <a:schemeClr val="tx1"/>
                </a:solidFill>
                <a:latin typeface="Times New Roman" panose="02020603050405020304" pitchFamily="18" charset="0"/>
                <a:cs typeface="Times New Roman" panose="02020603050405020304" pitchFamily="18" charset="0"/>
              </a:rPr>
              <a:t>«</a:t>
            </a:r>
            <a:r>
              <a:rPr lang="ru-RU" sz="2800" dirty="0">
                <a:solidFill>
                  <a:schemeClr val="tx1"/>
                </a:solidFill>
                <a:latin typeface="Times New Roman" panose="02020603050405020304" pitchFamily="18" charset="0"/>
                <a:cs typeface="Times New Roman" panose="02020603050405020304" pitchFamily="18" charset="0"/>
              </a:rPr>
              <a:t>Составь слово», «Схемы к словам-картинкам на звук «Ш»; музыкальные инструменты; мяч; конверт с письмом.</a:t>
            </a:r>
          </a:p>
        </p:txBody>
      </p:sp>
      <p:pic>
        <p:nvPicPr>
          <p:cNvPr id="3" name="Рисунок 2"/>
          <p:cNvPicPr>
            <a:picLocks noChangeAspect="1"/>
          </p:cNvPicPr>
          <p:nvPr/>
        </p:nvPicPr>
        <p:blipFill>
          <a:blip r:embed="rId2"/>
          <a:stretch>
            <a:fillRect/>
          </a:stretch>
        </p:blipFill>
        <p:spPr>
          <a:xfrm>
            <a:off x="395536" y="2276872"/>
            <a:ext cx="2304256" cy="1656184"/>
          </a:xfrm>
          <a:prstGeom prst="rect">
            <a:avLst/>
          </a:prstGeom>
        </p:spPr>
      </p:pic>
      <p:pic>
        <p:nvPicPr>
          <p:cNvPr id="4" name="Рисунок 3"/>
          <p:cNvPicPr>
            <a:picLocks noChangeAspect="1"/>
          </p:cNvPicPr>
          <p:nvPr/>
        </p:nvPicPr>
        <p:blipFill>
          <a:blip r:embed="rId3"/>
          <a:stretch>
            <a:fillRect/>
          </a:stretch>
        </p:blipFill>
        <p:spPr>
          <a:xfrm>
            <a:off x="2987824" y="2060848"/>
            <a:ext cx="2448272" cy="1800200"/>
          </a:xfrm>
          <a:prstGeom prst="rect">
            <a:avLst/>
          </a:prstGeom>
        </p:spPr>
      </p:pic>
      <p:pic>
        <p:nvPicPr>
          <p:cNvPr id="5" name="Рисунок 4"/>
          <p:cNvPicPr>
            <a:picLocks noChangeAspect="1"/>
          </p:cNvPicPr>
          <p:nvPr/>
        </p:nvPicPr>
        <p:blipFill rotWithShape="1">
          <a:blip r:embed="rId4"/>
          <a:srcRect l="24409" t="9558" r="178" b="3053"/>
          <a:stretch/>
        </p:blipFill>
        <p:spPr>
          <a:xfrm>
            <a:off x="5724128" y="2132856"/>
            <a:ext cx="2207711" cy="1800200"/>
          </a:xfrm>
          <a:prstGeom prst="rect">
            <a:avLst/>
          </a:prstGeom>
        </p:spPr>
      </p:pic>
      <p:pic>
        <p:nvPicPr>
          <p:cNvPr id="6" name="Рисунок 5"/>
          <p:cNvPicPr>
            <a:picLocks noChangeAspect="1"/>
          </p:cNvPicPr>
          <p:nvPr/>
        </p:nvPicPr>
        <p:blipFill>
          <a:blip r:embed="rId5"/>
          <a:stretch>
            <a:fillRect/>
          </a:stretch>
        </p:blipFill>
        <p:spPr>
          <a:xfrm>
            <a:off x="1979712" y="4293096"/>
            <a:ext cx="1656184" cy="1296144"/>
          </a:xfrm>
          <a:prstGeom prst="rect">
            <a:avLst/>
          </a:prstGeom>
        </p:spPr>
      </p:pic>
      <p:pic>
        <p:nvPicPr>
          <p:cNvPr id="8" name="Рисунок 7"/>
          <p:cNvPicPr>
            <a:picLocks noChangeAspect="1"/>
          </p:cNvPicPr>
          <p:nvPr/>
        </p:nvPicPr>
        <p:blipFill rotWithShape="1">
          <a:blip r:embed="rId6"/>
          <a:srcRect r="13476" b="11733"/>
          <a:stretch/>
        </p:blipFill>
        <p:spPr>
          <a:xfrm>
            <a:off x="4283968" y="4149080"/>
            <a:ext cx="2376264" cy="1728192"/>
          </a:xfrm>
          <a:prstGeom prst="rect">
            <a:avLst/>
          </a:prstGeom>
        </p:spPr>
      </p:pic>
    </p:spTree>
    <p:extLst>
      <p:ext uri="{BB962C8B-B14F-4D97-AF65-F5344CB8AC3E}">
        <p14:creationId xmlns:p14="http://schemas.microsoft.com/office/powerpoint/2010/main" val="1597815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116632"/>
            <a:ext cx="6552728" cy="504056"/>
          </a:xfrm>
          <a:solidFill>
            <a:schemeClr val="accent5">
              <a:lumMod val="20000"/>
              <a:lumOff val="80000"/>
            </a:schemeClr>
          </a:solidFill>
        </p:spPr>
        <p:txBody>
          <a:bodyPr>
            <a:noAutofit/>
          </a:bodyPr>
          <a:lstStyle/>
          <a:p>
            <a:r>
              <a:rPr lang="ru-RU" sz="3200" dirty="0">
                <a:latin typeface="Times New Roman" panose="02020603050405020304" pitchFamily="18" charset="0"/>
                <a:cs typeface="Times New Roman" panose="02020603050405020304" pitchFamily="18" charset="0"/>
              </a:rPr>
              <a:t>Организационный момент.</a:t>
            </a:r>
          </a:p>
        </p:txBody>
      </p:sp>
      <p:pic>
        <p:nvPicPr>
          <p:cNvPr id="5" name="Рисунок 4"/>
          <p:cNvPicPr>
            <a:picLocks noChangeAspect="1"/>
          </p:cNvPicPr>
          <p:nvPr/>
        </p:nvPicPr>
        <p:blipFill rotWithShape="1">
          <a:blip r:embed="rId2"/>
          <a:srcRect r="17690"/>
          <a:stretch/>
        </p:blipFill>
        <p:spPr>
          <a:xfrm>
            <a:off x="-671" y="692696"/>
            <a:ext cx="2412431" cy="5256584"/>
          </a:xfrm>
          <a:prstGeom prst="rect">
            <a:avLst/>
          </a:prstGeom>
        </p:spPr>
      </p:pic>
      <p:sp>
        <p:nvSpPr>
          <p:cNvPr id="7" name="Скругленная прямоугольная выноска 6"/>
          <p:cNvSpPr/>
          <p:nvPr/>
        </p:nvSpPr>
        <p:spPr>
          <a:xfrm>
            <a:off x="2123728" y="836712"/>
            <a:ext cx="6048672" cy="936104"/>
          </a:xfrm>
          <a:prstGeom prst="wedgeRoundRectCallout">
            <a:avLst>
              <a:gd name="adj1" fmla="val -55897"/>
              <a:gd name="adj2" fmla="val 7976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i="1" dirty="0">
                <a:solidFill>
                  <a:schemeClr val="tx1"/>
                </a:solidFill>
                <a:latin typeface="Times New Roman" panose="02020603050405020304" pitchFamily="18" charset="0"/>
                <a:cs typeface="Times New Roman" panose="02020603050405020304" pitchFamily="18" charset="0"/>
              </a:rPr>
              <a:t>Ребята, вы знаете, я сегодня в почтовом ящике детского сада нашла </a:t>
            </a:r>
            <a:r>
              <a:rPr lang="ru-RU" sz="1600" i="1" dirty="0" smtClean="0">
                <a:solidFill>
                  <a:schemeClr val="tx1"/>
                </a:solidFill>
                <a:latin typeface="Times New Roman" panose="02020603050405020304" pitchFamily="18" charset="0"/>
                <a:cs typeface="Times New Roman" panose="02020603050405020304" pitchFamily="18" charset="0"/>
              </a:rPr>
              <a:t>письмо. Оно </a:t>
            </a:r>
            <a:r>
              <a:rPr lang="ru-RU" sz="1600" i="1" dirty="0">
                <a:solidFill>
                  <a:schemeClr val="tx1"/>
                </a:solidFill>
                <a:latin typeface="Times New Roman" panose="02020603050405020304" pitchFamily="18" charset="0"/>
                <a:cs typeface="Times New Roman" panose="02020603050405020304" pitchFamily="18" charset="0"/>
              </a:rPr>
              <a:t>адресовано детям подготовительной к </a:t>
            </a:r>
            <a:r>
              <a:rPr lang="ru-RU" sz="1600" i="1" dirty="0" smtClean="0">
                <a:solidFill>
                  <a:schemeClr val="tx1"/>
                </a:solidFill>
                <a:latin typeface="Times New Roman" panose="02020603050405020304" pitchFamily="18" charset="0"/>
                <a:cs typeface="Times New Roman" panose="02020603050405020304" pitchFamily="18" charset="0"/>
              </a:rPr>
              <a:t>группы</a:t>
            </a:r>
            <a:r>
              <a:rPr lang="ru-RU" sz="1600" i="1" dirty="0">
                <a:solidFill>
                  <a:schemeClr val="tx1"/>
                </a:solidFill>
                <a:latin typeface="Times New Roman" panose="02020603050405020304" pitchFamily="18" charset="0"/>
                <a:cs typeface="Times New Roman" panose="02020603050405020304" pitchFamily="18" charset="0"/>
              </a:rPr>
              <a:t>, то есть нам, от </a:t>
            </a:r>
            <a:r>
              <a:rPr lang="ru-RU" sz="1600" i="1" dirty="0" smtClean="0">
                <a:solidFill>
                  <a:schemeClr val="tx1"/>
                </a:solidFill>
                <a:latin typeface="Times New Roman" panose="02020603050405020304" pitchFamily="18" charset="0"/>
                <a:cs typeface="Times New Roman" panose="02020603050405020304" pitchFamily="18" charset="0"/>
              </a:rPr>
              <a:t>я Старичка- </a:t>
            </a:r>
            <a:r>
              <a:rPr lang="ru-RU" sz="1600" i="1" dirty="0" err="1" smtClean="0">
                <a:solidFill>
                  <a:schemeClr val="tx1"/>
                </a:solidFill>
                <a:latin typeface="Times New Roman" panose="02020603050405020304" pitchFamily="18" charset="0"/>
                <a:cs typeface="Times New Roman" panose="02020603050405020304" pitchFamily="18" charset="0"/>
              </a:rPr>
              <a:t>Звуковичка</a:t>
            </a:r>
            <a:r>
              <a:rPr lang="ru-RU" sz="1600" i="1" dirty="0">
                <a:solidFill>
                  <a:schemeClr val="tx1"/>
                </a:solidFill>
                <a:latin typeface="Times New Roman" panose="02020603050405020304" pitchFamily="18" charset="0"/>
                <a:cs typeface="Times New Roman" panose="02020603050405020304" pitchFamily="18" charset="0"/>
              </a:rPr>
              <a:t>, поэтому мы можем смело его прочитать.</a:t>
            </a:r>
            <a:endParaRPr lang="ru-RU" sz="1200" b="0" i="1" dirty="0">
              <a:solidFill>
                <a:schemeClr val="tx1"/>
              </a:solidFill>
              <a:effectLst/>
              <a:latin typeface="Times New Roman" panose="02020603050405020304" pitchFamily="18" charset="0"/>
              <a:cs typeface="Times New Roman" panose="02020603050405020304" pitchFamily="18" charset="0"/>
            </a:endParaRPr>
          </a:p>
        </p:txBody>
      </p:sp>
      <p:sp>
        <p:nvSpPr>
          <p:cNvPr id="9" name="Вертикальный свиток 8"/>
          <p:cNvSpPr/>
          <p:nvPr/>
        </p:nvSpPr>
        <p:spPr>
          <a:xfrm>
            <a:off x="2627784" y="1988840"/>
            <a:ext cx="4680520" cy="3888432"/>
          </a:xfrm>
          <a:prstGeom prst="verticalScroll">
            <a:avLst>
              <a:gd name="adj" fmla="val 17952"/>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b="1" i="1" dirty="0">
                <a:solidFill>
                  <a:schemeClr val="tx1"/>
                </a:solidFill>
                <a:latin typeface="Times New Roman" panose="02020603050405020304" pitchFamily="18" charset="0"/>
                <a:cs typeface="Times New Roman" panose="02020603050405020304" pitchFamily="18" charset="0"/>
              </a:rPr>
              <a:t>«</a:t>
            </a:r>
            <a:r>
              <a:rPr lang="ru-RU" sz="1400" b="1" i="1" dirty="0" smtClean="0">
                <a:solidFill>
                  <a:schemeClr val="tx1"/>
                </a:solidFill>
                <a:latin typeface="Times New Roman" panose="02020603050405020304" pitchFamily="18" charset="0"/>
                <a:cs typeface="Times New Roman" panose="02020603050405020304" pitchFamily="18" charset="0"/>
              </a:rPr>
              <a:t>Здравствуйте, </a:t>
            </a:r>
          </a:p>
          <a:p>
            <a:pPr algn="just"/>
            <a:r>
              <a:rPr lang="ru-RU" sz="1400" b="1" i="1" dirty="0" smtClean="0">
                <a:solidFill>
                  <a:schemeClr val="tx1"/>
                </a:solidFill>
                <a:latin typeface="Times New Roman" panose="02020603050405020304" pitchFamily="18" charset="0"/>
                <a:cs typeface="Times New Roman" panose="02020603050405020304" pitchFamily="18" charset="0"/>
              </a:rPr>
              <a:t>ребята </a:t>
            </a:r>
            <a:r>
              <a:rPr lang="ru-RU" sz="1400" b="1" i="1" dirty="0">
                <a:solidFill>
                  <a:schemeClr val="tx1"/>
                </a:solidFill>
                <a:latin typeface="Times New Roman" panose="02020603050405020304" pitchFamily="18" charset="0"/>
                <a:cs typeface="Times New Roman" panose="02020603050405020304" pitchFamily="18" charset="0"/>
              </a:rPr>
              <a:t>подготовительной </a:t>
            </a:r>
            <a:r>
              <a:rPr lang="ru-RU" sz="1400" b="1" i="1" dirty="0" smtClean="0">
                <a:solidFill>
                  <a:schemeClr val="tx1"/>
                </a:solidFill>
                <a:latin typeface="Times New Roman" panose="02020603050405020304" pitchFamily="18" charset="0"/>
                <a:cs typeface="Times New Roman" panose="02020603050405020304" pitchFamily="18" charset="0"/>
              </a:rPr>
              <a:t>группы</a:t>
            </a:r>
            <a:r>
              <a:rPr lang="ru-RU" sz="1400" b="1" i="1" dirty="0">
                <a:solidFill>
                  <a:schemeClr val="tx1"/>
                </a:solidFill>
                <a:latin typeface="Times New Roman" panose="02020603050405020304" pitchFamily="18" charset="0"/>
                <a:cs typeface="Times New Roman" panose="02020603050405020304" pitchFamily="18" charset="0"/>
              </a:rPr>
              <a:t>. Пишет вам </a:t>
            </a:r>
            <a:r>
              <a:rPr lang="ru-RU" sz="1400" b="1" i="1" dirty="0" smtClean="0">
                <a:solidFill>
                  <a:schemeClr val="tx1"/>
                </a:solidFill>
                <a:latin typeface="Times New Roman" panose="02020603050405020304" pitchFamily="18" charset="0"/>
                <a:cs typeface="Times New Roman" panose="02020603050405020304" pitchFamily="18" charset="0"/>
              </a:rPr>
              <a:t>Старичок- </a:t>
            </a:r>
            <a:r>
              <a:rPr lang="ru-RU" sz="1400" b="1" i="1" dirty="0" err="1" smtClean="0">
                <a:solidFill>
                  <a:schemeClr val="tx1"/>
                </a:solidFill>
                <a:latin typeface="Times New Roman" panose="02020603050405020304" pitchFamily="18" charset="0"/>
                <a:cs typeface="Times New Roman" panose="02020603050405020304" pitchFamily="18" charset="0"/>
              </a:rPr>
              <a:t>Звуковичок</a:t>
            </a:r>
            <a:r>
              <a:rPr lang="ru-RU" sz="1400" b="1" i="1" dirty="0">
                <a:solidFill>
                  <a:schemeClr val="tx1"/>
                </a:solidFill>
                <a:latin typeface="Times New Roman" panose="02020603050405020304" pitchFamily="18" charset="0"/>
                <a:cs typeface="Times New Roman" panose="02020603050405020304" pitchFamily="18" charset="0"/>
              </a:rPr>
              <a:t>. Я знаю, что вы скоро пойдете в школу. Как у вас состоят дела со звуками и буквами? Хотел бы проверить ваши знания. </a:t>
            </a:r>
            <a:r>
              <a:rPr lang="ru-RU" sz="1400" b="1" i="1" dirty="0" smtClean="0">
                <a:solidFill>
                  <a:schemeClr val="tx1"/>
                </a:solidFill>
                <a:latin typeface="Times New Roman" panose="02020603050405020304" pitchFamily="18" charset="0"/>
                <a:cs typeface="Times New Roman" panose="02020603050405020304" pitchFamily="18" charset="0"/>
              </a:rPr>
              <a:t>Я надеюсь</a:t>
            </a:r>
            <a:r>
              <a:rPr lang="ru-RU" sz="1400" b="1" i="1" dirty="0">
                <a:solidFill>
                  <a:schemeClr val="tx1"/>
                </a:solidFill>
                <a:latin typeface="Times New Roman" panose="02020603050405020304" pitchFamily="18" charset="0"/>
                <a:cs typeface="Times New Roman" panose="02020603050405020304" pitchFamily="18" charset="0"/>
              </a:rPr>
              <a:t>, что вы готовы пройти испытания… Я посылаю вам задания, если все выполните, вас ждет </a:t>
            </a:r>
            <a:r>
              <a:rPr lang="ru-RU" sz="1400" b="1" i="1" dirty="0" smtClean="0">
                <a:solidFill>
                  <a:schemeClr val="tx1"/>
                </a:solidFill>
                <a:latin typeface="Times New Roman" panose="02020603050405020304" pitchFamily="18" charset="0"/>
                <a:cs typeface="Times New Roman" panose="02020603050405020304" pitchFamily="18" charset="0"/>
              </a:rPr>
              <a:t>сюрприз. Задания </a:t>
            </a:r>
            <a:r>
              <a:rPr lang="ru-RU" sz="1400" b="1" i="1" dirty="0">
                <a:solidFill>
                  <a:schemeClr val="tx1"/>
                </a:solidFill>
                <a:latin typeface="Times New Roman" panose="02020603050405020304" pitchFamily="18" charset="0"/>
                <a:cs typeface="Times New Roman" panose="02020603050405020304" pitchFamily="18" charset="0"/>
              </a:rPr>
              <a:t>получите у воспитателя. Я желаю вам успехов. </a:t>
            </a:r>
            <a:r>
              <a:rPr lang="ru-RU" sz="1400" b="1" i="1" dirty="0" smtClean="0">
                <a:solidFill>
                  <a:schemeClr val="tx1"/>
                </a:solidFill>
                <a:latin typeface="Times New Roman" panose="02020603050405020304" pitchFamily="18" charset="0"/>
                <a:cs typeface="Times New Roman" panose="02020603050405020304" pitchFamily="18" charset="0"/>
              </a:rPr>
              <a:t>С </a:t>
            </a:r>
            <a:r>
              <a:rPr lang="ru-RU" sz="1400" b="1" i="1" dirty="0">
                <a:solidFill>
                  <a:schemeClr val="tx1"/>
                </a:solidFill>
                <a:latin typeface="Times New Roman" panose="02020603050405020304" pitchFamily="18" charset="0"/>
                <a:cs typeface="Times New Roman" panose="02020603050405020304" pitchFamily="18" charset="0"/>
              </a:rPr>
              <a:t>уважением </a:t>
            </a:r>
            <a:r>
              <a:rPr lang="ru-RU" sz="1400" b="1" i="1" dirty="0" smtClean="0">
                <a:solidFill>
                  <a:schemeClr val="tx1"/>
                </a:solidFill>
                <a:latin typeface="Times New Roman" panose="02020603050405020304" pitchFamily="18" charset="0"/>
                <a:cs typeface="Times New Roman" panose="02020603050405020304" pitchFamily="18" charset="0"/>
              </a:rPr>
              <a:t>Старичок-</a:t>
            </a:r>
            <a:r>
              <a:rPr lang="ru-RU" sz="1400" b="1" i="1" dirty="0" err="1">
                <a:solidFill>
                  <a:schemeClr val="tx1"/>
                </a:solidFill>
                <a:latin typeface="Times New Roman" panose="02020603050405020304" pitchFamily="18" charset="0"/>
                <a:cs typeface="Times New Roman" panose="02020603050405020304" pitchFamily="18" charset="0"/>
              </a:rPr>
              <a:t>З</a:t>
            </a:r>
            <a:r>
              <a:rPr lang="ru-RU" sz="1400" b="1" i="1" dirty="0" err="1" smtClean="0">
                <a:solidFill>
                  <a:schemeClr val="tx1"/>
                </a:solidFill>
                <a:latin typeface="Times New Roman" panose="02020603050405020304" pitchFamily="18" charset="0"/>
                <a:cs typeface="Times New Roman" panose="02020603050405020304" pitchFamily="18" charset="0"/>
              </a:rPr>
              <a:t>вуковичок</a:t>
            </a:r>
            <a:r>
              <a:rPr lang="ru-RU" sz="1400" b="1" i="1" dirty="0">
                <a:solidFill>
                  <a:schemeClr val="tx1"/>
                </a:solidFill>
                <a:latin typeface="Times New Roman" panose="02020603050405020304" pitchFamily="18" charset="0"/>
                <a:cs typeface="Times New Roman" panose="02020603050405020304" pitchFamily="18" charset="0"/>
              </a:rPr>
              <a:t>».</a:t>
            </a:r>
            <a:endParaRPr lang="ru-RU" sz="1400" b="1" i="1" dirty="0">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5771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35" y="0"/>
            <a:ext cx="1764023" cy="5875895"/>
          </a:xfrm>
          <a:prstGeom prst="rect">
            <a:avLst/>
          </a:prstGeom>
        </p:spPr>
      </p:pic>
      <p:sp>
        <p:nvSpPr>
          <p:cNvPr id="5" name="Скругленная прямоугольная выноска 4"/>
          <p:cNvSpPr/>
          <p:nvPr/>
        </p:nvSpPr>
        <p:spPr>
          <a:xfrm flipH="1">
            <a:off x="2051720" y="116632"/>
            <a:ext cx="6984776" cy="936104"/>
          </a:xfrm>
          <a:prstGeom prst="wedgeRoundRectCallout">
            <a:avLst>
              <a:gd name="adj1" fmla="val 59286"/>
              <a:gd name="adj2" fmla="val 49783"/>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i="1" dirty="0">
                <a:solidFill>
                  <a:schemeClr val="tx1"/>
                </a:solidFill>
                <a:latin typeface="Times New Roman" panose="02020603050405020304" pitchFamily="18" charset="0"/>
                <a:cs typeface="Times New Roman" panose="02020603050405020304" pitchFamily="18" charset="0"/>
              </a:rPr>
              <a:t>Ну, ребята, как вы готовы выполнить </a:t>
            </a:r>
            <a:r>
              <a:rPr lang="ru-RU" i="1" dirty="0" smtClean="0">
                <a:solidFill>
                  <a:schemeClr val="tx1"/>
                </a:solidFill>
                <a:latin typeface="Times New Roman" panose="02020603050405020304" pitchFamily="18" charset="0"/>
                <a:cs typeface="Times New Roman" panose="02020603050405020304" pitchFamily="18" charset="0"/>
              </a:rPr>
              <a:t>задания?</a:t>
            </a:r>
          </a:p>
          <a:p>
            <a:pPr algn="ctr"/>
            <a:r>
              <a:rPr lang="ru-RU" i="1" dirty="0" smtClean="0">
                <a:solidFill>
                  <a:schemeClr val="tx1"/>
                </a:solidFill>
                <a:latin typeface="Times New Roman" panose="02020603050405020304" pitchFamily="18" charset="0"/>
                <a:cs typeface="Times New Roman" panose="02020603050405020304" pitchFamily="18" charset="0"/>
              </a:rPr>
              <a:t> </a:t>
            </a:r>
            <a:r>
              <a:rPr lang="ru-RU" i="1" dirty="0">
                <a:solidFill>
                  <a:schemeClr val="tx1"/>
                </a:solidFill>
                <a:latin typeface="Times New Roman" panose="02020603050405020304" pitchFamily="18" charset="0"/>
                <a:cs typeface="Times New Roman" panose="02020603050405020304" pitchFamily="18" charset="0"/>
              </a:rPr>
              <a:t>Ну тогда приступим. </a:t>
            </a:r>
            <a:r>
              <a:rPr lang="ru-RU" b="1" dirty="0">
                <a:solidFill>
                  <a:schemeClr val="tx1"/>
                </a:solidFill>
                <a:latin typeface="Times New Roman" panose="02020603050405020304" pitchFamily="18" charset="0"/>
                <a:cs typeface="Times New Roman" panose="02020603050405020304" pitchFamily="18" charset="0"/>
              </a:rPr>
              <a:t>И так первое задание. </a:t>
            </a:r>
            <a:r>
              <a:rPr lang="ru-RU" i="1" dirty="0">
                <a:solidFill>
                  <a:schemeClr val="tx1"/>
                </a:solidFill>
                <a:latin typeface="Times New Roman" panose="02020603050405020304" pitchFamily="18" charset="0"/>
                <a:cs typeface="Times New Roman" panose="02020603050405020304" pitchFamily="18" charset="0"/>
              </a:rPr>
              <a:t>«Определи первый звук в словах и </a:t>
            </a:r>
            <a:r>
              <a:rPr lang="ru-RU" i="1" dirty="0" smtClean="0">
                <a:solidFill>
                  <a:schemeClr val="tx1"/>
                </a:solidFill>
                <a:latin typeface="Times New Roman" panose="02020603050405020304" pitchFamily="18" charset="0"/>
                <a:cs typeface="Times New Roman" panose="02020603050405020304" pitchFamily="18" charset="0"/>
              </a:rPr>
              <a:t>назовите  первую букву</a:t>
            </a:r>
            <a:r>
              <a:rPr lang="ru-RU" i="1" dirty="0">
                <a:solidFill>
                  <a:schemeClr val="tx1"/>
                </a:solidFill>
                <a:latin typeface="Times New Roman" panose="02020603050405020304" pitchFamily="18" charset="0"/>
                <a:cs typeface="Times New Roman" panose="02020603050405020304" pitchFamily="18" charset="0"/>
              </a:rPr>
              <a:t>». </a:t>
            </a:r>
          </a:p>
        </p:txBody>
      </p:sp>
      <p:pic>
        <p:nvPicPr>
          <p:cNvPr id="6" name="Рисунок 5"/>
          <p:cNvPicPr>
            <a:picLocks noChangeAspect="1"/>
          </p:cNvPicPr>
          <p:nvPr/>
        </p:nvPicPr>
        <p:blipFill>
          <a:blip r:embed="rId3"/>
          <a:stretch>
            <a:fillRect/>
          </a:stretch>
        </p:blipFill>
        <p:spPr>
          <a:xfrm>
            <a:off x="1331640" y="1700808"/>
            <a:ext cx="2736304" cy="3528392"/>
          </a:xfrm>
          <a:prstGeom prst="rect">
            <a:avLst/>
          </a:prstGeom>
        </p:spPr>
      </p:pic>
      <p:pic>
        <p:nvPicPr>
          <p:cNvPr id="7" name="Рисунок 6"/>
          <p:cNvPicPr>
            <a:picLocks noChangeAspect="1"/>
          </p:cNvPicPr>
          <p:nvPr/>
        </p:nvPicPr>
        <p:blipFill rotWithShape="1">
          <a:blip r:embed="rId4"/>
          <a:srcRect t="-1" r="770" b="47423"/>
          <a:stretch/>
        </p:blipFill>
        <p:spPr>
          <a:xfrm>
            <a:off x="4139952" y="1124744"/>
            <a:ext cx="2664296" cy="3528392"/>
          </a:xfrm>
          <a:prstGeom prst="rect">
            <a:avLst/>
          </a:prstGeom>
        </p:spPr>
      </p:pic>
      <p:pic>
        <p:nvPicPr>
          <p:cNvPr id="9" name="Рисунок 8"/>
          <p:cNvPicPr>
            <a:picLocks noChangeAspect="1"/>
          </p:cNvPicPr>
          <p:nvPr/>
        </p:nvPicPr>
        <p:blipFill>
          <a:blip r:embed="rId5"/>
          <a:stretch>
            <a:fillRect/>
          </a:stretch>
        </p:blipFill>
        <p:spPr>
          <a:xfrm>
            <a:off x="6660232" y="2564904"/>
            <a:ext cx="2592288" cy="3600400"/>
          </a:xfrm>
          <a:prstGeom prst="rect">
            <a:avLst/>
          </a:prstGeom>
        </p:spPr>
      </p:pic>
    </p:spTree>
    <p:extLst>
      <p:ext uri="{BB962C8B-B14F-4D97-AF65-F5344CB8AC3E}">
        <p14:creationId xmlns:p14="http://schemas.microsoft.com/office/powerpoint/2010/main" val="1784317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l="1923" t="17308" r="2981" b="6281"/>
          <a:stretch/>
        </p:blipFill>
        <p:spPr>
          <a:xfrm>
            <a:off x="179512" y="188640"/>
            <a:ext cx="2790610" cy="3192388"/>
          </a:xfrm>
          <a:prstGeom prst="rect">
            <a:avLst/>
          </a:prstGeom>
        </p:spPr>
      </p:pic>
      <p:pic>
        <p:nvPicPr>
          <p:cNvPr id="4" name="Рисунок 3"/>
          <p:cNvPicPr>
            <a:picLocks noChangeAspect="1"/>
          </p:cNvPicPr>
          <p:nvPr/>
        </p:nvPicPr>
        <p:blipFill rotWithShape="1">
          <a:blip r:embed="rId3"/>
          <a:srcRect l="2941" t="4612" r="3021"/>
          <a:stretch/>
        </p:blipFill>
        <p:spPr>
          <a:xfrm>
            <a:off x="3059832" y="404664"/>
            <a:ext cx="2880320" cy="3096344"/>
          </a:xfrm>
          <a:prstGeom prst="rect">
            <a:avLst/>
          </a:prstGeom>
        </p:spPr>
      </p:pic>
      <p:pic>
        <p:nvPicPr>
          <p:cNvPr id="1026" name="Picture 2" descr="https://ds05.infourok.ru/uploads/ex/0285/000f313c-1d011b4b/img1.jpg"/>
          <p:cNvPicPr>
            <a:picLocks noChangeAspect="1" noChangeArrowheads="1"/>
          </p:cNvPicPr>
          <p:nvPr/>
        </p:nvPicPr>
        <p:blipFill rotWithShape="1">
          <a:blip r:embed="rId4">
            <a:extLst>
              <a:ext uri="{28A0092B-C50C-407E-A947-70E740481C1C}">
                <a14:useLocalDpi xmlns:a14="http://schemas.microsoft.com/office/drawing/2010/main" val="0"/>
              </a:ext>
            </a:extLst>
          </a:blip>
          <a:srcRect l="34746" t="5163" r="6626" b="28672"/>
          <a:stretch/>
        </p:blipFill>
        <p:spPr bwMode="auto">
          <a:xfrm>
            <a:off x="6178324" y="0"/>
            <a:ext cx="2995619" cy="3096344"/>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5"/>
          <a:stretch>
            <a:fillRect/>
          </a:stretch>
        </p:blipFill>
        <p:spPr>
          <a:xfrm>
            <a:off x="0" y="3501008"/>
            <a:ext cx="3240360" cy="2448272"/>
          </a:xfrm>
          <a:prstGeom prst="rect">
            <a:avLst/>
          </a:prstGeom>
          <a:solidFill>
            <a:schemeClr val="accent5">
              <a:lumMod val="20000"/>
              <a:lumOff val="80000"/>
            </a:schemeClr>
          </a:solidFill>
        </p:spPr>
      </p:pic>
      <p:pic>
        <p:nvPicPr>
          <p:cNvPr id="6" name="Рисунок 5"/>
          <p:cNvPicPr>
            <a:picLocks noChangeAspect="1"/>
          </p:cNvPicPr>
          <p:nvPr/>
        </p:nvPicPr>
        <p:blipFill>
          <a:blip r:embed="rId6"/>
          <a:stretch>
            <a:fillRect/>
          </a:stretch>
        </p:blipFill>
        <p:spPr>
          <a:xfrm>
            <a:off x="5148064" y="3573016"/>
            <a:ext cx="3923928" cy="2448272"/>
          </a:xfrm>
          <a:prstGeom prst="rect">
            <a:avLst/>
          </a:prstGeom>
        </p:spPr>
      </p:pic>
    </p:spTree>
    <p:extLst>
      <p:ext uri="{BB962C8B-B14F-4D97-AF65-F5344CB8AC3E}">
        <p14:creationId xmlns:p14="http://schemas.microsoft.com/office/powerpoint/2010/main" val="1266558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107504" y="908720"/>
            <a:ext cx="4752528" cy="4968552"/>
          </a:xfrm>
          <a:solidFill>
            <a:schemeClr val="accent5">
              <a:lumMod val="20000"/>
              <a:lumOff val="80000"/>
            </a:schemeClr>
          </a:solidFill>
        </p:spPr>
        <p:txBody>
          <a:bodyPr>
            <a:normAutofit fontScale="25000" lnSpcReduction="20000"/>
          </a:bodyPr>
          <a:lstStyle/>
          <a:p>
            <a:pPr marL="0" indent="0">
              <a:buNone/>
            </a:pPr>
            <a:r>
              <a:rPr lang="ru-RU" dirty="0" smtClean="0">
                <a:solidFill>
                  <a:srgbClr val="984806"/>
                </a:solidFill>
                <a:latin typeface="Times New Roman" panose="02020603050405020304" pitchFamily="18" charset="0"/>
              </a:rPr>
              <a:t> </a:t>
            </a:r>
          </a:p>
          <a:p>
            <a:r>
              <a:rPr lang="ru-RU" sz="5600" b="1" i="1" dirty="0" smtClean="0">
                <a:latin typeface="Times New Roman" panose="02020603050405020304" pitchFamily="18" charset="0"/>
                <a:cs typeface="Times New Roman" panose="02020603050405020304" pitchFamily="18" charset="0"/>
              </a:rPr>
              <a:t>А </a:t>
            </a:r>
            <a:r>
              <a:rPr lang="ru-RU" sz="5600" b="1" i="1" dirty="0">
                <a:latin typeface="Times New Roman" panose="02020603050405020304" pitchFamily="18" charset="0"/>
                <a:cs typeface="Times New Roman" panose="02020603050405020304" pitchFamily="18" charset="0"/>
              </a:rPr>
              <a:t> -- А – начало алфавита, тем она и </a:t>
            </a:r>
            <a:r>
              <a:rPr lang="ru-RU" sz="5600" b="1" i="1" dirty="0" smtClean="0">
                <a:latin typeface="Times New Roman" panose="02020603050405020304" pitchFamily="18" charset="0"/>
                <a:cs typeface="Times New Roman" panose="02020603050405020304" pitchFamily="18" charset="0"/>
              </a:rPr>
              <a:t>знаменита. А </a:t>
            </a:r>
            <a:r>
              <a:rPr lang="ru-RU" sz="5600" b="1" i="1" dirty="0">
                <a:latin typeface="Times New Roman" panose="02020603050405020304" pitchFamily="18" charset="0"/>
                <a:cs typeface="Times New Roman" panose="02020603050405020304" pitchFamily="18" charset="0"/>
              </a:rPr>
              <a:t>узнать её легко  - ноги ставит широко .    </a:t>
            </a:r>
          </a:p>
          <a:p>
            <a:pPr marL="0" indent="0">
              <a:buNone/>
            </a:pPr>
            <a:r>
              <a:rPr lang="ru-RU" sz="5600" b="1" i="1" dirty="0">
                <a:latin typeface="Times New Roman" panose="02020603050405020304" pitchFamily="18" charset="0"/>
                <a:cs typeface="Times New Roman" panose="02020603050405020304" pitchFamily="18" charset="0"/>
              </a:rPr>
              <a:t> Аист в цирке громко </a:t>
            </a:r>
            <a:r>
              <a:rPr lang="ru-RU" sz="5600" b="1" i="1" dirty="0" smtClean="0">
                <a:latin typeface="Times New Roman" panose="02020603050405020304" pitchFamily="18" charset="0"/>
                <a:cs typeface="Times New Roman" panose="02020603050405020304" pitchFamily="18" charset="0"/>
              </a:rPr>
              <a:t>хлопал </a:t>
            </a:r>
            <a:r>
              <a:rPr lang="ru-RU" sz="5600" b="1" i="1" dirty="0">
                <a:latin typeface="Times New Roman" panose="02020603050405020304" pitchFamily="18" charset="0"/>
                <a:cs typeface="Times New Roman" panose="02020603050405020304" pitchFamily="18" charset="0"/>
              </a:rPr>
              <a:t> </a:t>
            </a:r>
            <a:r>
              <a:rPr lang="ru-RU" sz="5600" b="1" i="1" dirty="0" smtClean="0">
                <a:latin typeface="Times New Roman" panose="02020603050405020304" pitchFamily="18" charset="0"/>
                <a:cs typeface="Times New Roman" panose="02020603050405020304" pitchFamily="18" charset="0"/>
              </a:rPr>
              <a:t>и акробатам </a:t>
            </a:r>
            <a:r>
              <a:rPr lang="ru-RU" sz="5600" b="1" i="1" dirty="0">
                <a:latin typeface="Times New Roman" panose="02020603050405020304" pitchFamily="18" charset="0"/>
                <a:cs typeface="Times New Roman" panose="02020603050405020304" pitchFamily="18" charset="0"/>
              </a:rPr>
              <a:t>антилопам.    </a:t>
            </a:r>
          </a:p>
          <a:p>
            <a:r>
              <a:rPr lang="ru-RU" sz="5600" b="1" i="1" dirty="0">
                <a:latin typeface="Times New Roman" panose="02020603050405020304" pitchFamily="18" charset="0"/>
                <a:cs typeface="Times New Roman" panose="02020603050405020304" pitchFamily="18" charset="0"/>
              </a:rPr>
              <a:t>Н –  Носорог летел за мной, потому что надувной.</a:t>
            </a:r>
          </a:p>
          <a:p>
            <a:pPr marL="0" indent="0">
              <a:buNone/>
            </a:pPr>
            <a:r>
              <a:rPr lang="ru-RU" sz="5600" b="1" i="1" dirty="0">
                <a:latin typeface="Times New Roman" panose="02020603050405020304" pitchFamily="18" charset="0"/>
                <a:cs typeface="Times New Roman" panose="02020603050405020304" pitchFamily="18" charset="0"/>
              </a:rPr>
              <a:t>        Носорог бодает рогом - не шутите с носорогом.</a:t>
            </a:r>
          </a:p>
          <a:p>
            <a:r>
              <a:rPr lang="ru-RU" sz="5600" b="1" i="1" dirty="0">
                <a:latin typeface="Times New Roman" panose="02020603050405020304" pitchFamily="18" charset="0"/>
                <a:cs typeface="Times New Roman" panose="02020603050405020304" pitchFamily="18" charset="0"/>
              </a:rPr>
              <a:t>С --  Спит спокойно старый слон, стоя спать умеет он.</a:t>
            </a:r>
          </a:p>
          <a:p>
            <a:pPr marL="0" indent="0">
              <a:buNone/>
            </a:pPr>
            <a:r>
              <a:rPr lang="ru-RU" sz="5600" b="1" i="1" dirty="0">
                <a:latin typeface="Times New Roman" panose="02020603050405020304" pitchFamily="18" charset="0"/>
                <a:cs typeface="Times New Roman" panose="02020603050405020304" pitchFamily="18" charset="0"/>
              </a:rPr>
              <a:t>          Слонёнок удивил ребят, Слоненок стал на самокат</a:t>
            </a:r>
            <a:r>
              <a:rPr lang="ru-RU" sz="5600" b="1" i="1" dirty="0" smtClean="0">
                <a:latin typeface="Times New Roman" panose="02020603050405020304" pitchFamily="18" charset="0"/>
                <a:cs typeface="Times New Roman" panose="02020603050405020304" pitchFamily="18" charset="0"/>
              </a:rPr>
              <a:t>, </a:t>
            </a:r>
          </a:p>
          <a:p>
            <a:pPr marL="0" indent="0">
              <a:buNone/>
            </a:pPr>
            <a:r>
              <a:rPr lang="ru-RU" sz="5600" b="1" i="1" dirty="0">
                <a:latin typeface="Times New Roman" panose="02020603050405020304" pitchFamily="18" charset="0"/>
                <a:cs typeface="Times New Roman" panose="02020603050405020304" pitchFamily="18" charset="0"/>
              </a:rPr>
              <a:t>        Немножко покатался – И самокат сломался.</a:t>
            </a:r>
          </a:p>
          <a:p>
            <a:r>
              <a:rPr lang="ru-RU" sz="5600" b="1" i="1" dirty="0">
                <a:latin typeface="Times New Roman" panose="02020603050405020304" pitchFamily="18" charset="0"/>
                <a:cs typeface="Times New Roman" panose="02020603050405020304" pitchFamily="18" charset="0"/>
              </a:rPr>
              <a:t>О – Посмотри на колесо и увидишь букву О.</a:t>
            </a:r>
          </a:p>
          <a:p>
            <a:r>
              <a:rPr lang="ru-RU" sz="5600" b="1" i="1" dirty="0">
                <a:latin typeface="Times New Roman" panose="02020603050405020304" pitchFamily="18" charset="0"/>
                <a:cs typeface="Times New Roman" panose="02020603050405020304" pitchFamily="18" charset="0"/>
              </a:rPr>
              <a:t>К – Кот хотел поймать кита, да задачка не проста.</a:t>
            </a:r>
          </a:p>
          <a:p>
            <a:pPr marL="0" indent="0">
              <a:buNone/>
            </a:pPr>
            <a:r>
              <a:rPr lang="ru-RU" sz="5600" b="1" i="1" dirty="0">
                <a:latin typeface="Times New Roman" panose="02020603050405020304" pitchFamily="18" charset="0"/>
                <a:cs typeface="Times New Roman" panose="02020603050405020304" pitchFamily="18" charset="0"/>
              </a:rPr>
              <a:t>         Птичка рот открыла,  буквой ка нас удивила.</a:t>
            </a:r>
          </a:p>
          <a:p>
            <a:r>
              <a:rPr lang="ru-RU" sz="5600" b="1" i="1" dirty="0">
                <a:latin typeface="Times New Roman" panose="02020603050405020304" pitchFamily="18" charset="0"/>
                <a:cs typeface="Times New Roman" panose="02020603050405020304" pitchFamily="18" charset="0"/>
              </a:rPr>
              <a:t>Л – Летним вечером во сне Лев катался на луне.</a:t>
            </a:r>
          </a:p>
          <a:p>
            <a:pPr marL="0" indent="0">
              <a:buNone/>
            </a:pPr>
            <a:r>
              <a:rPr lang="ru-RU" sz="5600" b="1" i="1" dirty="0">
                <a:latin typeface="Times New Roman" panose="02020603050405020304" pitchFamily="18" charset="0"/>
                <a:cs typeface="Times New Roman" panose="02020603050405020304" pitchFamily="18" charset="0"/>
              </a:rPr>
              <a:t>          Пилит толстый ствол пила. Накалилась  добела.</a:t>
            </a:r>
          </a:p>
          <a:p>
            <a:r>
              <a:rPr lang="ru-RU" sz="5600" b="1" i="1" dirty="0">
                <a:latin typeface="Times New Roman" panose="02020603050405020304" pitchFamily="18" charset="0"/>
                <a:cs typeface="Times New Roman" panose="02020603050405020304" pitchFamily="18" charset="0"/>
              </a:rPr>
              <a:t>У – Утка крякает с утра малышам на пруд </a:t>
            </a:r>
            <a:r>
              <a:rPr lang="ru-RU" sz="5600" b="1" i="1" dirty="0" smtClean="0">
                <a:latin typeface="Times New Roman" panose="02020603050405020304" pitchFamily="18" charset="0"/>
                <a:cs typeface="Times New Roman" panose="02020603050405020304" pitchFamily="18" charset="0"/>
              </a:rPr>
              <a:t>пора. Под </a:t>
            </a:r>
            <a:r>
              <a:rPr lang="ru-RU" sz="5600" b="1" i="1" dirty="0">
                <a:latin typeface="Times New Roman" panose="02020603050405020304" pitchFamily="18" charset="0"/>
                <a:cs typeface="Times New Roman" panose="02020603050405020304" pitchFamily="18" charset="0"/>
              </a:rPr>
              <a:t>дождём ползёт улитка – она не намокнет под дождём у неё с собою дом.</a:t>
            </a:r>
          </a:p>
          <a:p>
            <a:r>
              <a:rPr lang="ru-RU" sz="5600" b="1" i="1" dirty="0">
                <a:latin typeface="Times New Roman" panose="02020603050405020304" pitchFamily="18" charset="0"/>
                <a:cs typeface="Times New Roman" panose="02020603050405020304" pitchFamily="18" charset="0"/>
              </a:rPr>
              <a:t>Т – Топорик у туриста по горам идёт он </a:t>
            </a:r>
            <a:r>
              <a:rPr lang="ru-RU" sz="5600" b="1" i="1" dirty="0" smtClean="0">
                <a:latin typeface="Times New Roman" panose="02020603050405020304" pitchFamily="18" charset="0"/>
                <a:cs typeface="Times New Roman" panose="02020603050405020304" pitchFamily="18" charset="0"/>
              </a:rPr>
              <a:t>быстро. На </a:t>
            </a:r>
            <a:r>
              <a:rPr lang="ru-RU" sz="5600" b="1" i="1" dirty="0">
                <a:latin typeface="Times New Roman" panose="02020603050405020304" pitchFamily="18" charset="0"/>
                <a:cs typeface="Times New Roman" panose="02020603050405020304" pitchFamily="18" charset="0"/>
              </a:rPr>
              <a:t>антенну Т похожа и на зонтик будто тоже.</a:t>
            </a:r>
          </a:p>
          <a:p>
            <a:endParaRPr lang="ru-RU" sz="3600" b="1" i="1" dirty="0"/>
          </a:p>
        </p:txBody>
      </p:sp>
      <p:pic>
        <p:nvPicPr>
          <p:cNvPr id="5" name="Объект 4"/>
          <p:cNvPicPr>
            <a:picLocks noGrp="1" noChangeAspect="1"/>
          </p:cNvPicPr>
          <p:nvPr>
            <p:ph sz="half" idx="2"/>
          </p:nvPr>
        </p:nvPicPr>
        <p:blipFill>
          <a:blip r:embed="rId2"/>
          <a:stretch>
            <a:fillRect/>
          </a:stretch>
        </p:blipFill>
        <p:spPr>
          <a:xfrm>
            <a:off x="4932040" y="980728"/>
            <a:ext cx="3816424" cy="4824536"/>
          </a:xfrm>
          <a:prstGeom prst="rect">
            <a:avLst/>
          </a:prstGeom>
        </p:spPr>
      </p:pic>
      <p:sp>
        <p:nvSpPr>
          <p:cNvPr id="6" name="Прямоугольник 5"/>
          <p:cNvSpPr/>
          <p:nvPr/>
        </p:nvSpPr>
        <p:spPr>
          <a:xfrm>
            <a:off x="755576" y="44624"/>
            <a:ext cx="7920880" cy="55436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solidFill>
                  <a:schemeClr val="tx1"/>
                </a:solidFill>
                <a:latin typeface="Times New Roman" panose="02020603050405020304" pitchFamily="18" charset="0"/>
                <a:cs typeface="Times New Roman" panose="02020603050405020304" pitchFamily="18" charset="0"/>
              </a:rPr>
              <a:t>С</a:t>
            </a:r>
            <a:r>
              <a:rPr lang="ru-RU" sz="2800" b="1" dirty="0" smtClean="0">
                <a:solidFill>
                  <a:schemeClr val="tx1"/>
                </a:solidFill>
                <a:latin typeface="Times New Roman" panose="02020603050405020304" pitchFamily="18" charset="0"/>
                <a:cs typeface="Times New Roman" panose="02020603050405020304" pitchFamily="18" charset="0"/>
              </a:rPr>
              <a:t>тихотворение </a:t>
            </a:r>
            <a:r>
              <a:rPr lang="ru-RU" sz="2800" b="1" dirty="0">
                <a:solidFill>
                  <a:schemeClr val="tx1"/>
                </a:solidFill>
                <a:latin typeface="Times New Roman" panose="02020603050405020304" pitchFamily="18" charset="0"/>
                <a:cs typeface="Times New Roman" panose="02020603050405020304" pitchFamily="18" charset="0"/>
              </a:rPr>
              <a:t>про </a:t>
            </a:r>
            <a:r>
              <a:rPr lang="ru-RU" sz="2800" b="1" dirty="0" smtClean="0">
                <a:solidFill>
                  <a:schemeClr val="tx1"/>
                </a:solidFill>
                <a:latin typeface="Times New Roman" panose="02020603050405020304" pitchFamily="18" charset="0"/>
                <a:cs typeface="Times New Roman" panose="02020603050405020304" pitchFamily="18" charset="0"/>
              </a:rPr>
              <a:t>буквы</a:t>
            </a:r>
            <a:endParaRPr lang="ru-RU"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5044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8520" y="620688"/>
            <a:ext cx="2414225" cy="5255207"/>
          </a:xfrm>
          <a:prstGeom prst="rect">
            <a:avLst/>
          </a:prstGeom>
        </p:spPr>
      </p:pic>
      <p:sp>
        <p:nvSpPr>
          <p:cNvPr id="3" name="Скругленная прямоугольная выноска 2"/>
          <p:cNvSpPr/>
          <p:nvPr/>
        </p:nvSpPr>
        <p:spPr>
          <a:xfrm>
            <a:off x="1619672" y="188640"/>
            <a:ext cx="6408712" cy="1556792"/>
          </a:xfrm>
          <a:prstGeom prst="wedgeRoundRectCallout">
            <a:avLst>
              <a:gd name="adj1" fmla="val -37908"/>
              <a:gd name="adj2" fmla="val 71316"/>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chemeClr val="tx1"/>
                </a:solidFill>
                <a:latin typeface="Times New Roman" panose="02020603050405020304" pitchFamily="18" charset="0"/>
                <a:cs typeface="Times New Roman" panose="02020603050405020304" pitchFamily="18" charset="0"/>
              </a:rPr>
              <a:t>А вот второе задание</a:t>
            </a:r>
            <a:r>
              <a:rPr lang="ru-RU" sz="1600" b="1" dirty="0" smtClean="0">
                <a:solidFill>
                  <a:schemeClr val="tx1"/>
                </a:solidFill>
                <a:latin typeface="Times New Roman" panose="02020603050405020304" pitchFamily="18" charset="0"/>
                <a:cs typeface="Times New Roman" panose="02020603050405020304" pitchFamily="18" charset="0"/>
              </a:rPr>
              <a:t>.</a:t>
            </a:r>
          </a:p>
          <a:p>
            <a:pPr algn="ctr"/>
            <a:r>
              <a:rPr lang="ru-RU" sz="1600" i="1" dirty="0" smtClean="0">
                <a:solidFill>
                  <a:schemeClr val="tx1"/>
                </a:solidFill>
                <a:latin typeface="Times New Roman" panose="02020603050405020304" pitchFamily="18" charset="0"/>
                <a:cs typeface="Times New Roman" panose="02020603050405020304" pitchFamily="18" charset="0"/>
              </a:rPr>
              <a:t> </a:t>
            </a:r>
            <a:r>
              <a:rPr lang="ru-RU" sz="1600" i="1" dirty="0">
                <a:solidFill>
                  <a:schemeClr val="tx1"/>
                </a:solidFill>
                <a:latin typeface="Times New Roman" panose="02020603050405020304" pitchFamily="18" charset="0"/>
                <a:cs typeface="Times New Roman" panose="02020603050405020304" pitchFamily="18" charset="0"/>
              </a:rPr>
              <a:t>Надо разделить слова на слоги (вспомнить какими способами можно делить слова на слоги). Делить будем при помощи музыкальных инструментов. Надо взять одну картинку назвать предмет, изображенный на ней, выбрать музыкальный инструмент и при его помощи отстучать слово.</a:t>
            </a:r>
          </a:p>
        </p:txBody>
      </p:sp>
      <p:pic>
        <p:nvPicPr>
          <p:cNvPr id="4" name="Рисунок 3"/>
          <p:cNvPicPr>
            <a:picLocks noChangeAspect="1"/>
          </p:cNvPicPr>
          <p:nvPr/>
        </p:nvPicPr>
        <p:blipFill rotWithShape="1">
          <a:blip r:embed="rId3"/>
          <a:srcRect l="5944" t="14869" r="11124" b="7823"/>
          <a:stretch/>
        </p:blipFill>
        <p:spPr>
          <a:xfrm>
            <a:off x="4644008" y="1916832"/>
            <a:ext cx="4227993" cy="2232248"/>
          </a:xfrm>
          <a:prstGeom prst="rect">
            <a:avLst/>
          </a:prstGeom>
        </p:spPr>
      </p:pic>
      <p:pic>
        <p:nvPicPr>
          <p:cNvPr id="5" name="Рисунок 4"/>
          <p:cNvPicPr>
            <a:picLocks noChangeAspect="1"/>
          </p:cNvPicPr>
          <p:nvPr/>
        </p:nvPicPr>
        <p:blipFill rotWithShape="1">
          <a:blip r:embed="rId4"/>
          <a:srcRect t="12338" b="12656"/>
          <a:stretch/>
        </p:blipFill>
        <p:spPr>
          <a:xfrm>
            <a:off x="1763688" y="2204864"/>
            <a:ext cx="2664296" cy="1890346"/>
          </a:xfrm>
          <a:prstGeom prst="rect">
            <a:avLst/>
          </a:prstGeom>
        </p:spPr>
      </p:pic>
      <p:sp>
        <p:nvSpPr>
          <p:cNvPr id="6" name="Прямоугольник 5"/>
          <p:cNvSpPr/>
          <p:nvPr/>
        </p:nvSpPr>
        <p:spPr>
          <a:xfrm>
            <a:off x="1907704" y="4437112"/>
            <a:ext cx="6984776" cy="144016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b="1" dirty="0">
                <a:solidFill>
                  <a:schemeClr val="tx1"/>
                </a:solidFill>
                <a:latin typeface="Times New Roman" panose="02020603050405020304" pitchFamily="18" charset="0"/>
              </a:rPr>
              <a:t>Воспитатель. </a:t>
            </a:r>
            <a:r>
              <a:rPr lang="ru-RU" dirty="0" smtClean="0">
                <a:solidFill>
                  <a:schemeClr val="tx1"/>
                </a:solidFill>
                <a:latin typeface="Times New Roman" panose="02020603050405020304" pitchFamily="18" charset="0"/>
              </a:rPr>
              <a:t>Молодцы ребята с заданием справились</a:t>
            </a:r>
          </a:p>
          <a:p>
            <a:pPr algn="just"/>
            <a:r>
              <a:rPr lang="ru-RU" dirty="0" smtClean="0">
                <a:solidFill>
                  <a:schemeClr val="tx1"/>
                </a:solidFill>
                <a:latin typeface="Times New Roman" panose="02020603050405020304" pitchFamily="18" charset="0"/>
              </a:rPr>
              <a:t> А давайте с  вами попробуем произнести </a:t>
            </a:r>
            <a:r>
              <a:rPr lang="ru-RU" dirty="0">
                <a:solidFill>
                  <a:schemeClr val="tx1"/>
                </a:solidFill>
                <a:latin typeface="Times New Roman" panose="02020603050405020304" pitchFamily="18" charset="0"/>
              </a:rPr>
              <a:t>фразу в разном темпе. Сначала в умеренном, а затем как можно быстрее, но постараться четко произносить слова. (У Сени и Сани сом с усами… Ежу на ужин жук не нужен</a:t>
            </a:r>
            <a:r>
              <a:rPr lang="ru-RU" dirty="0" smtClean="0">
                <a:solidFill>
                  <a:schemeClr val="tx1"/>
                </a:solidFill>
                <a:latin typeface="Times New Roman" panose="02020603050405020304" pitchFamily="18" charset="0"/>
              </a:rPr>
              <a:t>).Молодцы</a:t>
            </a:r>
            <a:r>
              <a:rPr lang="ru-RU" dirty="0">
                <a:solidFill>
                  <a:schemeClr val="tx1"/>
                </a:solidFill>
                <a:latin typeface="Times New Roman" panose="02020603050405020304" pitchFamily="18" charset="0"/>
              </a:rPr>
              <a:t>, получилось неплохо.</a:t>
            </a:r>
            <a:endParaRPr lang="ru-RU" sz="1400" b="0" i="0" dirty="0">
              <a:solidFill>
                <a:schemeClr val="tx1"/>
              </a:solidFill>
              <a:effectLst/>
              <a:latin typeface="Calibri" panose="020F0502020204030204" pitchFamily="34" charset="0"/>
            </a:endParaRPr>
          </a:p>
        </p:txBody>
      </p:sp>
    </p:spTree>
    <p:extLst>
      <p:ext uri="{BB962C8B-B14F-4D97-AF65-F5344CB8AC3E}">
        <p14:creationId xmlns:p14="http://schemas.microsoft.com/office/powerpoint/2010/main" val="1556435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211014" y="949570"/>
            <a:ext cx="4284785" cy="4855696"/>
          </a:xfrm>
          <a:solidFill>
            <a:schemeClr val="accent5">
              <a:lumMod val="20000"/>
              <a:lumOff val="80000"/>
            </a:schemeClr>
          </a:solidFill>
        </p:spPr>
        <p:txBody>
          <a:bodyPr>
            <a:noAutofit/>
          </a:bodyPr>
          <a:lstStyle/>
          <a:p>
            <a:r>
              <a:rPr lang="ru-RU" sz="1800" b="1" dirty="0">
                <a:latin typeface="Times New Roman" panose="02020603050405020304" pitchFamily="18" charset="0"/>
                <a:cs typeface="Times New Roman" panose="02020603050405020304" pitchFamily="18" charset="0"/>
              </a:rPr>
              <a:t>Из – за столов мы быстро </a:t>
            </a:r>
            <a:r>
              <a:rPr lang="ru-RU" sz="1800" b="1" dirty="0" smtClean="0">
                <a:latin typeface="Times New Roman" panose="02020603050405020304" pitchFamily="18" charset="0"/>
                <a:cs typeface="Times New Roman" panose="02020603050405020304" pitchFamily="18" charset="0"/>
              </a:rPr>
              <a:t>встали</a:t>
            </a:r>
            <a:endParaRPr lang="ru-RU" sz="1800" b="1" dirty="0">
              <a:latin typeface="Times New Roman" panose="02020603050405020304" pitchFamily="18" charset="0"/>
              <a:cs typeface="Times New Roman" panose="02020603050405020304" pitchFamily="18" charset="0"/>
            </a:endParaRPr>
          </a:p>
          <a:p>
            <a:r>
              <a:rPr lang="ru-RU" sz="1800" b="1" dirty="0">
                <a:latin typeface="Times New Roman" panose="02020603050405020304" pitchFamily="18" charset="0"/>
                <a:cs typeface="Times New Roman" panose="02020603050405020304" pitchFamily="18" charset="0"/>
              </a:rPr>
              <a:t>И все дружно зашагали</a:t>
            </a:r>
            <a:r>
              <a:rPr lang="ru-RU" sz="1800" b="1" dirty="0" smtClean="0">
                <a:latin typeface="Times New Roman" panose="02020603050405020304" pitchFamily="18" charset="0"/>
                <a:cs typeface="Times New Roman" panose="02020603050405020304" pitchFamily="18" charset="0"/>
              </a:rPr>
              <a:t>,</a:t>
            </a:r>
            <a:endParaRPr lang="ru-RU" sz="1800" b="1" dirty="0">
              <a:latin typeface="Times New Roman" panose="02020603050405020304" pitchFamily="18" charset="0"/>
              <a:cs typeface="Times New Roman" panose="02020603050405020304" pitchFamily="18" charset="0"/>
            </a:endParaRPr>
          </a:p>
          <a:p>
            <a:r>
              <a:rPr lang="ru-RU" sz="1800" b="1" dirty="0">
                <a:latin typeface="Times New Roman" panose="02020603050405020304" pitchFamily="18" charset="0"/>
                <a:cs typeface="Times New Roman" panose="02020603050405020304" pitchFamily="18" charset="0"/>
              </a:rPr>
              <a:t>Улыбнулись</a:t>
            </a:r>
            <a:r>
              <a:rPr lang="ru-RU" sz="1800" b="1" dirty="0" smtClean="0">
                <a:latin typeface="Times New Roman" panose="02020603050405020304" pitchFamily="18" charset="0"/>
                <a:cs typeface="Times New Roman" panose="02020603050405020304" pitchFamily="18" charset="0"/>
              </a:rPr>
              <a:t>,</a:t>
            </a:r>
            <a:endParaRPr lang="ru-RU" sz="1800" b="1" dirty="0">
              <a:latin typeface="Times New Roman" panose="02020603050405020304" pitchFamily="18" charset="0"/>
              <a:cs typeface="Times New Roman" panose="02020603050405020304" pitchFamily="18" charset="0"/>
            </a:endParaRPr>
          </a:p>
          <a:p>
            <a:r>
              <a:rPr lang="ru-RU" sz="1800" b="1" dirty="0">
                <a:latin typeface="Times New Roman" panose="02020603050405020304" pitchFamily="18" charset="0"/>
                <a:cs typeface="Times New Roman" panose="02020603050405020304" pitchFamily="18" charset="0"/>
              </a:rPr>
              <a:t>Выше – выше потянулись</a:t>
            </a:r>
            <a:r>
              <a:rPr lang="ru-RU" sz="1800" b="1" dirty="0" smtClean="0">
                <a:latin typeface="Times New Roman" panose="02020603050405020304" pitchFamily="18" charset="0"/>
                <a:cs typeface="Times New Roman" panose="02020603050405020304" pitchFamily="18" charset="0"/>
              </a:rPr>
              <a:t>,</a:t>
            </a:r>
            <a:endParaRPr lang="ru-RU" sz="1800" b="1" dirty="0">
              <a:latin typeface="Times New Roman" panose="02020603050405020304" pitchFamily="18" charset="0"/>
              <a:cs typeface="Times New Roman" panose="02020603050405020304" pitchFamily="18" charset="0"/>
            </a:endParaRPr>
          </a:p>
          <a:p>
            <a:r>
              <a:rPr lang="ru-RU" sz="1800" b="1" dirty="0">
                <a:latin typeface="Times New Roman" panose="02020603050405020304" pitchFamily="18" charset="0"/>
                <a:cs typeface="Times New Roman" panose="02020603050405020304" pitchFamily="18" charset="0"/>
              </a:rPr>
              <a:t>Сели – встали, сели – встали</a:t>
            </a:r>
            <a:r>
              <a:rPr lang="ru-RU" sz="1800" b="1" dirty="0" smtClean="0">
                <a:latin typeface="Times New Roman" panose="02020603050405020304" pitchFamily="18" charset="0"/>
                <a:cs typeface="Times New Roman" panose="02020603050405020304" pitchFamily="18" charset="0"/>
              </a:rPr>
              <a:t>.</a:t>
            </a:r>
            <a:endParaRPr lang="ru-RU" sz="1800" b="1" dirty="0">
              <a:latin typeface="Times New Roman" panose="02020603050405020304" pitchFamily="18" charset="0"/>
              <a:cs typeface="Times New Roman" panose="02020603050405020304" pitchFamily="18" charset="0"/>
            </a:endParaRPr>
          </a:p>
          <a:p>
            <a:r>
              <a:rPr lang="ru-RU" sz="1800" b="1" dirty="0">
                <a:latin typeface="Times New Roman" panose="02020603050405020304" pitchFamily="18" charset="0"/>
                <a:cs typeface="Times New Roman" panose="02020603050405020304" pitchFamily="18" charset="0"/>
              </a:rPr>
              <a:t>За минутку сил набрались</a:t>
            </a:r>
            <a:r>
              <a:rPr lang="ru-RU" sz="1800" b="1" dirty="0" smtClean="0">
                <a:latin typeface="Times New Roman" panose="02020603050405020304" pitchFamily="18" charset="0"/>
                <a:cs typeface="Times New Roman" panose="02020603050405020304" pitchFamily="18" charset="0"/>
              </a:rPr>
              <a:t>.</a:t>
            </a:r>
            <a:endParaRPr lang="ru-RU" sz="1800" b="1" dirty="0">
              <a:latin typeface="Times New Roman" panose="02020603050405020304" pitchFamily="18" charset="0"/>
              <a:cs typeface="Times New Roman" panose="02020603050405020304" pitchFamily="18" charset="0"/>
            </a:endParaRPr>
          </a:p>
          <a:p>
            <a:r>
              <a:rPr lang="ru-RU" sz="1800" b="1" dirty="0">
                <a:latin typeface="Times New Roman" panose="02020603050405020304" pitchFamily="18" charset="0"/>
                <a:cs typeface="Times New Roman" panose="02020603050405020304" pitchFamily="18" charset="0"/>
              </a:rPr>
              <a:t>Плечи ваши распрямите</a:t>
            </a:r>
            <a:r>
              <a:rPr lang="ru-RU" sz="1800" b="1" dirty="0" smtClean="0">
                <a:latin typeface="Times New Roman" panose="02020603050405020304" pitchFamily="18" charset="0"/>
                <a:cs typeface="Times New Roman" panose="02020603050405020304" pitchFamily="18" charset="0"/>
              </a:rPr>
              <a:t>,</a:t>
            </a:r>
            <a:endParaRPr lang="ru-RU" sz="1800" b="1" dirty="0">
              <a:latin typeface="Times New Roman" panose="02020603050405020304" pitchFamily="18" charset="0"/>
              <a:cs typeface="Times New Roman" panose="02020603050405020304" pitchFamily="18" charset="0"/>
            </a:endParaRPr>
          </a:p>
          <a:p>
            <a:r>
              <a:rPr lang="ru-RU" sz="1800" b="1" dirty="0">
                <a:latin typeface="Times New Roman" panose="02020603050405020304" pitchFamily="18" charset="0"/>
                <a:cs typeface="Times New Roman" panose="02020603050405020304" pitchFamily="18" charset="0"/>
              </a:rPr>
              <a:t>Поднимите, опустите</a:t>
            </a:r>
            <a:r>
              <a:rPr lang="ru-RU" sz="1800" b="1" dirty="0" smtClean="0">
                <a:latin typeface="Times New Roman" panose="02020603050405020304" pitchFamily="18" charset="0"/>
                <a:cs typeface="Times New Roman" panose="02020603050405020304" pitchFamily="18" charset="0"/>
              </a:rPr>
              <a:t>.</a:t>
            </a:r>
            <a:endParaRPr lang="ru-RU" sz="1800" b="1" dirty="0">
              <a:latin typeface="Times New Roman" panose="02020603050405020304" pitchFamily="18" charset="0"/>
              <a:cs typeface="Times New Roman" panose="02020603050405020304" pitchFamily="18" charset="0"/>
            </a:endParaRPr>
          </a:p>
          <a:p>
            <a:r>
              <a:rPr lang="ru-RU" sz="1800" b="1" dirty="0">
                <a:latin typeface="Times New Roman" panose="02020603050405020304" pitchFamily="18" charset="0"/>
                <a:cs typeface="Times New Roman" panose="02020603050405020304" pitchFamily="18" charset="0"/>
              </a:rPr>
              <a:t>Вправо, влево повернитесь</a:t>
            </a:r>
            <a:r>
              <a:rPr lang="ru-RU" sz="1800" b="1" dirty="0" smtClean="0">
                <a:latin typeface="Times New Roman" panose="02020603050405020304" pitchFamily="18" charset="0"/>
                <a:cs typeface="Times New Roman" panose="02020603050405020304" pitchFamily="18" charset="0"/>
              </a:rPr>
              <a:t>,</a:t>
            </a:r>
            <a:endParaRPr lang="ru-RU" sz="1800" b="1" dirty="0">
              <a:latin typeface="Times New Roman" panose="02020603050405020304" pitchFamily="18" charset="0"/>
              <a:cs typeface="Times New Roman" panose="02020603050405020304" pitchFamily="18" charset="0"/>
            </a:endParaRPr>
          </a:p>
          <a:p>
            <a:r>
              <a:rPr lang="ru-RU" sz="1800" b="1" dirty="0">
                <a:latin typeface="Times New Roman" panose="02020603050405020304" pitchFamily="18" charset="0"/>
                <a:cs typeface="Times New Roman" panose="02020603050405020304" pitchFamily="18" charset="0"/>
              </a:rPr>
              <a:t>Рук ладонями коснитесь</a:t>
            </a:r>
            <a:r>
              <a:rPr lang="ru-RU" sz="1800" b="1" dirty="0" smtClean="0">
                <a:latin typeface="Times New Roman" panose="02020603050405020304" pitchFamily="18" charset="0"/>
                <a:cs typeface="Times New Roman" panose="02020603050405020304" pitchFamily="18" charset="0"/>
              </a:rPr>
              <a:t>.</a:t>
            </a:r>
            <a:endParaRPr lang="ru-RU" sz="1800" b="1" dirty="0">
              <a:latin typeface="Times New Roman" panose="02020603050405020304" pitchFamily="18" charset="0"/>
              <a:cs typeface="Times New Roman" panose="02020603050405020304" pitchFamily="18" charset="0"/>
            </a:endParaRPr>
          </a:p>
          <a:p>
            <a:r>
              <a:rPr lang="ru-RU" sz="1800" b="1" dirty="0">
                <a:latin typeface="Times New Roman" panose="02020603050405020304" pitchFamily="18" charset="0"/>
                <a:cs typeface="Times New Roman" panose="02020603050405020304" pitchFamily="18" charset="0"/>
              </a:rPr>
              <a:t>А теперь друг другу улыбнитесь,</a:t>
            </a:r>
          </a:p>
          <a:p>
            <a:r>
              <a:rPr lang="ru-RU" sz="1800" b="1" dirty="0">
                <a:latin typeface="Times New Roman" panose="02020603050405020304" pitchFamily="18" charset="0"/>
                <a:cs typeface="Times New Roman" panose="02020603050405020304" pitchFamily="18" charset="0"/>
              </a:rPr>
              <a:t>За руки беритесь, в круг становитесь</a:t>
            </a:r>
          </a:p>
          <a:p>
            <a:endParaRPr lang="ru-RU" sz="1800" b="1" dirty="0">
              <a:latin typeface="Times New Roman" panose="02020603050405020304" pitchFamily="18" charset="0"/>
              <a:cs typeface="Times New Roman" panose="02020603050405020304" pitchFamily="18" charset="0"/>
            </a:endParaRPr>
          </a:p>
        </p:txBody>
      </p:sp>
      <p:pic>
        <p:nvPicPr>
          <p:cNvPr id="6" name="Объект 5"/>
          <p:cNvPicPr>
            <a:picLocks noGrp="1" noChangeAspect="1"/>
          </p:cNvPicPr>
          <p:nvPr>
            <p:ph sz="half" idx="2"/>
          </p:nvPr>
        </p:nvPicPr>
        <p:blipFill rotWithShape="1">
          <a:blip r:embed="rId2"/>
          <a:srcRect b="7766"/>
          <a:stretch/>
        </p:blipFill>
        <p:spPr>
          <a:xfrm>
            <a:off x="4644008" y="1052736"/>
            <a:ext cx="4249737" cy="4680520"/>
          </a:xfrm>
          <a:prstGeom prst="rect">
            <a:avLst/>
          </a:prstGeom>
        </p:spPr>
      </p:pic>
      <p:sp>
        <p:nvSpPr>
          <p:cNvPr id="5" name="Прямоугольник 4"/>
          <p:cNvSpPr/>
          <p:nvPr/>
        </p:nvSpPr>
        <p:spPr>
          <a:xfrm>
            <a:off x="683568" y="116632"/>
            <a:ext cx="7776864" cy="57606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u="sng" dirty="0" err="1">
                <a:solidFill>
                  <a:schemeClr val="tx1"/>
                </a:solidFill>
                <a:latin typeface="Times New Roman" panose="02020603050405020304" pitchFamily="18" charset="0"/>
              </a:rPr>
              <a:t>Физминутка</a:t>
            </a:r>
            <a:r>
              <a:rPr lang="ru-RU" sz="2000" b="1" u="sng" dirty="0">
                <a:solidFill>
                  <a:schemeClr val="tx1"/>
                </a:solidFill>
                <a:latin typeface="Times New Roman" panose="02020603050405020304" pitchFamily="18" charset="0"/>
              </a:rPr>
              <a:t>:</a:t>
            </a:r>
            <a:endParaRPr lang="ru-RU" sz="2000" dirty="0">
              <a:solidFill>
                <a:schemeClr val="tx1"/>
              </a:solidFill>
            </a:endParaRPr>
          </a:p>
        </p:txBody>
      </p:sp>
    </p:spTree>
    <p:extLst>
      <p:ext uri="{BB962C8B-B14F-4D97-AF65-F5344CB8AC3E}">
        <p14:creationId xmlns:p14="http://schemas.microsoft.com/office/powerpoint/2010/main" val="327688847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Базис</Template>
  <TotalTime>1795</TotalTime>
  <Words>966</Words>
  <Application>Microsoft Office PowerPoint</Application>
  <PresentationFormat>Экран (4:3)</PresentationFormat>
  <Paragraphs>71</Paragraphs>
  <Slides>14</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14</vt:i4>
      </vt:variant>
    </vt:vector>
  </HeadingPairs>
  <TitlesOfParts>
    <vt:vector size="19" baseType="lpstr">
      <vt:lpstr>Arial</vt:lpstr>
      <vt:lpstr>Calibri</vt:lpstr>
      <vt:lpstr>Roboto</vt:lpstr>
      <vt:lpstr>Times New Roman</vt:lpstr>
      <vt:lpstr>Тема Office</vt:lpstr>
      <vt:lpstr>Технология ознакомления детей 6-7 года жизни «Звуками, буквами и словом» </vt:lpstr>
      <vt:lpstr>ЦЕЛЬ: Совершенствовать умения различать на слух и в произношении все звуки родного языка.</vt:lpstr>
      <vt:lpstr>Презентация PowerPoint</vt:lpstr>
      <vt:lpstr>Организационный момент.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Рефлексия. </vt:lpstr>
      <vt:lpstr>Сюрприз</vt:lpstr>
    </vt:vector>
  </TitlesOfParts>
  <Company>RePack by SPecialiST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olya</dc:creator>
  <cp:lastModifiedBy>артик артик</cp:lastModifiedBy>
  <cp:revision>104</cp:revision>
  <dcterms:created xsi:type="dcterms:W3CDTF">2017-06-19T16:10:24Z</dcterms:created>
  <dcterms:modified xsi:type="dcterms:W3CDTF">2024-01-22T14:05:22Z</dcterms:modified>
</cp:coreProperties>
</file>