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41"/>
  </p:notesMasterIdLst>
  <p:sldIdLst>
    <p:sldId id="339" r:id="rId5"/>
    <p:sldId id="426" r:id="rId6"/>
    <p:sldId id="290" r:id="rId7"/>
    <p:sldId id="327" r:id="rId8"/>
    <p:sldId id="434" r:id="rId9"/>
    <p:sldId id="292" r:id="rId10"/>
    <p:sldId id="425" r:id="rId11"/>
    <p:sldId id="329" r:id="rId12"/>
    <p:sldId id="301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09" r:id="rId21"/>
    <p:sldId id="435" r:id="rId22"/>
    <p:sldId id="387" r:id="rId23"/>
    <p:sldId id="386" r:id="rId24"/>
    <p:sldId id="393" r:id="rId25"/>
    <p:sldId id="420" r:id="rId26"/>
    <p:sldId id="421" r:id="rId27"/>
    <p:sldId id="422" r:id="rId28"/>
    <p:sldId id="423" r:id="rId29"/>
    <p:sldId id="414" r:id="rId30"/>
    <p:sldId id="411" r:id="rId31"/>
    <p:sldId id="424" r:id="rId32"/>
    <p:sldId id="285" r:id="rId33"/>
    <p:sldId id="260" r:id="rId34"/>
    <p:sldId id="410" r:id="rId35"/>
    <p:sldId id="351" r:id="rId36"/>
    <p:sldId id="436" r:id="rId37"/>
    <p:sldId id="297" r:id="rId38"/>
    <p:sldId id="284" r:id="rId39"/>
    <p:sldId id="326" r:id="rId4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FFFF"/>
    <a:srgbClr val="008000"/>
    <a:srgbClr val="CC3300"/>
    <a:srgbClr val="CC0000"/>
    <a:srgbClr val="FF3300"/>
    <a:srgbClr val="00CCFF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9384" autoAdjust="0"/>
  </p:normalViewPr>
  <p:slideViewPr>
    <p:cSldViewPr>
      <p:cViewPr varScale="1">
        <p:scale>
          <a:sx n="70" d="100"/>
          <a:sy n="70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7026853-07C3-4B5B-A614-B82FA790B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5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26853-07C3-4B5B-A614-B82FA790B27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347F1-1629-4CED-860D-0548BCC7B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2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2E2C8-AA04-4AEC-82DC-F347301FD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8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B10B6-B6B4-4CE2-8B23-59EA6D02F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1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F5DBB-4210-4D63-B319-B95A1B997E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38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7A44-F56F-4448-A85D-9069F46611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38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603AE-FCF2-4E47-9E67-5E18C6C15C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70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3D00E-556A-4D7B-82D7-E18AED3BBD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8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2A4FD-57F3-43B9-B3C6-07113EBDCB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20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707B7-D696-4851-96BC-1A7639D2CF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22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AD103-2A4F-49DB-8C59-672E9EA311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15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3AE83-697F-4906-9360-E5122E4E0D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8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4AD02-67DD-4671-89C2-CBC2E3147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64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BCC1D-1E55-497C-B327-43493B09B7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88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A56F7-9A09-4047-8210-D7EE268B98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2C99B-2DAF-470B-B019-3BED0E32CC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8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F5DBB-4210-4D63-B319-B95A1B997E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84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7A44-F56F-4448-A85D-9069F46611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77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603AE-FCF2-4E47-9E67-5E18C6C15C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35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3D00E-556A-4D7B-82D7-E18AED3BBD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48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2A4FD-57F3-43B9-B3C6-07113EBDCB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70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707B7-D696-4851-96BC-1A7639D2CF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82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AD103-2A4F-49DB-8C59-672E9EA311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6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D9629-2822-4DD4-95B5-F99B57200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8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3AE83-697F-4906-9360-E5122E4E0D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33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BCC1D-1E55-497C-B327-43493B09B7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62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A56F7-9A09-4047-8210-D7EE268B98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13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2C99B-2DAF-470B-B019-3BED0E32CC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22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F5DBB-4210-4D63-B319-B95A1B997E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7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7A44-F56F-4448-A85D-9069F46611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0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603AE-FCF2-4E47-9E67-5E18C6C15C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8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3D00E-556A-4D7B-82D7-E18AED3BBD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06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2A4FD-57F3-43B9-B3C6-07113EBDCB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20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707B7-D696-4851-96BC-1A7639D2CF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6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DD5BE-95ED-4D77-9B0C-F2E2D9EC6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38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AD103-2A4F-49DB-8C59-672E9EA311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46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3AE83-697F-4906-9360-E5122E4E0D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79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BCC1D-1E55-497C-B327-43493B09B7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11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A56F7-9A09-4047-8210-D7EE268B98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36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2C99B-2DAF-470B-B019-3BED0E32CC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0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3AA3F-C373-408D-A959-9D476637C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3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2CF5C-4863-4D57-8EC3-75F88FCC2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AB1A0-5434-4A71-978A-DE0B9A61A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6642-388E-4B4D-AFBC-A5EA330D0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2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BC16-AE89-4990-BD44-82295D118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4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62BD94B-DF55-4932-A9B1-5771657BA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3D71FCD-29AC-49B3-B1E1-CA7000D3A9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0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3D71FCD-29AC-49B3-B1E1-CA7000D3A9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7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3D71FCD-29AC-49B3-B1E1-CA7000D3A9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2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0;&#1083;&#1086;&#1078;&#1077;&#1085;&#1080;&#1103;/&#1087;&#1088;&#1080;&#1083;&#1086;&#1078;&#1085;&#1085;&#1080;&#1077;%20&#8470;9%20-%20London%20&#1089;&#1083;&#1072;&#1081;&#1076;%20&#1096;&#1086;&#1091;.av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&#1051;&#1086;&#1085;&#1076;&#1086;&#1085;.mpg" TargetMode="Externa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../&#1051;&#1086;&#1085;&#1076;&#1086;&#1085;.m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6" name="WordArt 3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 rot="-450370">
            <a:off x="511889" y="1043238"/>
            <a:ext cx="5434742" cy="103543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5332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Welcome to London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Tower of London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1" y="1315577"/>
            <a:ext cx="4457611" cy="360821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/>
          <p:nvPr/>
        </p:nvSpPr>
        <p:spPr>
          <a:xfrm>
            <a:off x="4758941" y="1921694"/>
            <a:ext cx="4439036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This fortress was built </a:t>
            </a:r>
          </a:p>
          <a:p>
            <a:pPr algn="l"/>
            <a:r>
              <a:rPr lang="en-US" sz="2400" dirty="0" smtClean="0"/>
              <a:t>by William the Conqueror </a:t>
            </a:r>
          </a:p>
          <a:p>
            <a:pPr algn="l"/>
            <a:r>
              <a:rPr lang="en-US" sz="2400" dirty="0" smtClean="0"/>
              <a:t>at the end of the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century.</a:t>
            </a:r>
          </a:p>
          <a:p>
            <a:pPr algn="l"/>
            <a:r>
              <a:rPr lang="en-US" sz="2400" dirty="0" smtClean="0"/>
              <a:t>He built it to keep the unruly</a:t>
            </a:r>
          </a:p>
          <a:p>
            <a:pPr algn="l"/>
            <a:r>
              <a:rPr lang="en-US" sz="2400" dirty="0" smtClean="0"/>
              <a:t>Londoners in fear.</a:t>
            </a:r>
          </a:p>
          <a:p>
            <a:pPr algn="l"/>
            <a:r>
              <a:rPr lang="en-US" sz="2400" dirty="0" smtClean="0"/>
              <a:t>Later the kings began to use </a:t>
            </a:r>
          </a:p>
          <a:p>
            <a:pPr algn="l"/>
            <a:r>
              <a:rPr lang="en-US" sz="2400" dirty="0" smtClean="0"/>
              <a:t>it as a royal residence.</a:t>
            </a:r>
          </a:p>
          <a:p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5200021"/>
            <a:ext cx="8813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en-US" sz="2400" dirty="0">
                <a:solidFill>
                  <a:srgbClr val="000000"/>
                </a:solidFill>
              </a:rPr>
              <a:t>Then it </a:t>
            </a:r>
            <a:r>
              <a:rPr lang="en-US" sz="2400" dirty="0" smtClean="0">
                <a:solidFill>
                  <a:srgbClr val="000000"/>
                </a:solidFill>
              </a:rPr>
              <a:t>was used </a:t>
            </a:r>
            <a:r>
              <a:rPr lang="en-US" sz="2400" dirty="0">
                <a:solidFill>
                  <a:srgbClr val="000000"/>
                </a:solidFill>
              </a:rPr>
              <a:t>as a prison and </a:t>
            </a: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dirty="0">
                <a:solidFill>
                  <a:srgbClr val="000000"/>
                </a:solidFill>
              </a:rPr>
              <a:t>place for executions for </a:t>
            </a:r>
          </a:p>
          <a:p>
            <a:pPr lvl="0" algn="l"/>
            <a:r>
              <a:rPr lang="en-US" sz="2400" dirty="0">
                <a:solidFill>
                  <a:srgbClr val="000000"/>
                </a:solidFill>
              </a:rPr>
              <a:t>the greatest political </a:t>
            </a:r>
            <a:r>
              <a:rPr lang="en-US" sz="2400" dirty="0" smtClean="0">
                <a:solidFill>
                  <a:srgbClr val="000000"/>
                </a:solidFill>
              </a:rPr>
              <a:t>leaders of </a:t>
            </a:r>
            <a:r>
              <a:rPr lang="en-US" sz="2400" dirty="0">
                <a:solidFill>
                  <a:srgbClr val="000000"/>
                </a:solidFill>
              </a:rPr>
              <a:t>the country.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0" algn="l"/>
            <a:r>
              <a:rPr lang="en-US" sz="2400" dirty="0" smtClean="0">
                <a:solidFill>
                  <a:srgbClr val="000000"/>
                </a:solidFill>
              </a:rPr>
              <a:t>Now </a:t>
            </a:r>
            <a:r>
              <a:rPr lang="en-US" sz="2400" dirty="0">
                <a:solidFill>
                  <a:srgbClr val="000000"/>
                </a:solidFill>
              </a:rPr>
              <a:t>it’s the museum.</a:t>
            </a:r>
          </a:p>
        </p:txBody>
      </p:sp>
    </p:spTree>
    <p:extLst>
      <p:ext uri="{BB962C8B-B14F-4D97-AF65-F5344CB8AC3E}">
        <p14:creationId xmlns:p14="http://schemas.microsoft.com/office/powerpoint/2010/main" val="36608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Big Ben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7638"/>
            <a:ext cx="5616624" cy="452596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786892" y="2060848"/>
            <a:ext cx="3482043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Big Ben is the name </a:t>
            </a:r>
          </a:p>
          <a:p>
            <a:pPr algn="l"/>
            <a:r>
              <a:rPr lang="en-US" sz="2400" dirty="0" smtClean="0"/>
              <a:t>of the largest bell </a:t>
            </a:r>
          </a:p>
          <a:p>
            <a:pPr algn="l"/>
            <a:r>
              <a:rPr lang="en-US" sz="2400" dirty="0" smtClean="0"/>
              <a:t>on the Clock tower </a:t>
            </a:r>
          </a:p>
          <a:p>
            <a:pPr algn="l"/>
            <a:r>
              <a:rPr lang="en-US" sz="2400" dirty="0" smtClean="0"/>
              <a:t>and a part of the Great</a:t>
            </a:r>
          </a:p>
          <a:p>
            <a:pPr algn="l"/>
            <a:r>
              <a:rPr lang="en-US" sz="2400" dirty="0" smtClean="0"/>
              <a:t>Clock of Westminster.</a:t>
            </a:r>
          </a:p>
          <a:p>
            <a:pPr algn="l"/>
            <a:r>
              <a:rPr lang="en-US" sz="2400" dirty="0" smtClean="0"/>
              <a:t>Its official name is the </a:t>
            </a:r>
          </a:p>
          <a:p>
            <a:pPr algn="l"/>
            <a:r>
              <a:rPr lang="en-US" sz="2400" dirty="0" smtClean="0"/>
              <a:t>Great Bell</a:t>
            </a:r>
          </a:p>
          <a:p>
            <a:pPr algn="l"/>
            <a:r>
              <a:rPr lang="en-US" sz="2400" dirty="0"/>
              <a:t>o</a:t>
            </a:r>
            <a:r>
              <a:rPr lang="en-US" sz="2400" dirty="0" smtClean="0"/>
              <a:t>f Westminster. </a:t>
            </a:r>
          </a:p>
          <a:p>
            <a:pPr algn="l"/>
            <a:r>
              <a:rPr lang="en-US" sz="2400" dirty="0" smtClean="0"/>
              <a:t>It is 13,5 tons.</a:t>
            </a:r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31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Buckingham Palace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417638"/>
            <a:ext cx="6381750" cy="23336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-240168" y="4365104"/>
            <a:ext cx="9818714" cy="166199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50" dirty="0" smtClean="0"/>
              <a:t>Buckingham Palace is the official London residence of the Queen and the Royal family.</a:t>
            </a:r>
          </a:p>
          <a:p>
            <a:r>
              <a:rPr lang="en-US" sz="1650" dirty="0" smtClean="0"/>
              <a:t>When the Queen is at the residence the flag is flying on top of Buckingham Palace.</a:t>
            </a:r>
          </a:p>
          <a:p>
            <a:r>
              <a:rPr lang="en-US" sz="1650" dirty="0" smtClean="0"/>
              <a:t>The Changing of the Guard is the ceremony that you can see in front of Buckingham Palace. </a:t>
            </a:r>
          </a:p>
          <a:p>
            <a:r>
              <a:rPr lang="en-US" sz="1650" dirty="0" smtClean="0"/>
              <a:t>It dates back to the 17</a:t>
            </a:r>
            <a:r>
              <a:rPr lang="en-US" sz="1650" baseline="30000" dirty="0" smtClean="0"/>
              <a:t>th</a:t>
            </a:r>
            <a:r>
              <a:rPr lang="en-US" sz="1650" dirty="0" smtClean="0"/>
              <a:t> century. The ceremony takes place every morning at 11.30</a:t>
            </a:r>
          </a:p>
          <a:p>
            <a:r>
              <a:rPr lang="en-US" sz="1650" dirty="0"/>
              <a:t>a</a:t>
            </a:r>
            <a:r>
              <a:rPr lang="en-US" sz="1650" dirty="0" smtClean="0"/>
              <a:t>nd lasts for 30 minutes. It is a real theatrical performance. </a:t>
            </a:r>
          </a:p>
          <a:p>
            <a:r>
              <a:rPr lang="en-US" sz="1650" dirty="0" smtClean="0"/>
              <a:t>The Queen’s Guard wear traditional uniforms and tall black fur caps.</a:t>
            </a:r>
            <a:endParaRPr lang="ru-RU" sz="1650" dirty="0"/>
          </a:p>
        </p:txBody>
      </p:sp>
    </p:spTree>
    <p:extLst>
      <p:ext uri="{BB962C8B-B14F-4D97-AF65-F5344CB8AC3E}">
        <p14:creationId xmlns:p14="http://schemas.microsoft.com/office/powerpoint/2010/main" val="37470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Westminster Abbey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40" y="1196752"/>
            <a:ext cx="6995120" cy="3600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TextBox 15"/>
          <p:cNvSpPr txBox="1"/>
          <p:nvPr/>
        </p:nvSpPr>
        <p:spPr>
          <a:xfrm>
            <a:off x="-18219" y="5229200"/>
            <a:ext cx="91358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Westminster Abbey is a large, mainly Gothic, church. </a:t>
            </a:r>
          </a:p>
          <a:p>
            <a:r>
              <a:rPr lang="en-US" sz="1800" dirty="0"/>
              <a:t>It is one of the most notable religious buildings in the United Kingdom </a:t>
            </a:r>
            <a:endParaRPr lang="en-US" sz="1800" dirty="0" smtClean="0"/>
          </a:p>
          <a:p>
            <a:r>
              <a:rPr lang="en-US" sz="1800" dirty="0" smtClean="0"/>
              <a:t>and </a:t>
            </a:r>
            <a:r>
              <a:rPr lang="en-US" sz="1800" dirty="0"/>
              <a:t>has been the traditional place of coronation and burial site for </a:t>
            </a:r>
            <a:endParaRPr lang="en-US" sz="1800" dirty="0" smtClean="0"/>
          </a:p>
          <a:p>
            <a:r>
              <a:rPr lang="en-US" sz="1800" dirty="0" smtClean="0"/>
              <a:t>English </a:t>
            </a:r>
            <a:r>
              <a:rPr lang="en-US" sz="1800" dirty="0"/>
              <a:t>and, later, British monarchs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Also famous statesmen, scientists, writers, poets and musicians are buried there.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564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Tower Bridge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3"/>
            <a:ext cx="7200800" cy="38884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TextBox 11"/>
          <p:cNvSpPr txBox="1"/>
          <p:nvPr/>
        </p:nvSpPr>
        <p:spPr>
          <a:xfrm>
            <a:off x="-103471" y="5373216"/>
            <a:ext cx="9257278" cy="14157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Tower Bridge is a masterpiece of engineering skill. </a:t>
            </a:r>
          </a:p>
          <a:p>
            <a:r>
              <a:rPr lang="en-US" sz="2400" dirty="0" smtClean="0"/>
              <a:t>Tower Bridge was built at the end of the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to match </a:t>
            </a:r>
          </a:p>
          <a:p>
            <a:r>
              <a:rPr lang="en-US" sz="2400" dirty="0" smtClean="0"/>
              <a:t>the medieval style of the fortress.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1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138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St. Paul’s Cathedral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2790"/>
            <a:ext cx="6034617" cy="4525963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5564193" y="1431675"/>
            <a:ext cx="3753976" cy="40472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 smtClean="0"/>
              <a:t>St. Paul’s Cathedral is a church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/>
              <a:t>in the </a:t>
            </a:r>
            <a:r>
              <a:rPr lang="en-US" sz="1800" dirty="0" err="1" smtClean="0"/>
              <a:t>centre</a:t>
            </a:r>
            <a:r>
              <a:rPr lang="en-US" sz="1800" dirty="0" smtClean="0"/>
              <a:t> of London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/>
              <a:t>and is considered to be an</a:t>
            </a:r>
          </a:p>
          <a:p>
            <a:pPr algn="l">
              <a:lnSpc>
                <a:spcPct val="150000"/>
              </a:lnSpc>
            </a:pPr>
            <a:r>
              <a:rPr lang="en-US" sz="1800" dirty="0"/>
              <a:t>a</a:t>
            </a:r>
            <a:r>
              <a:rPr lang="en-US" sz="1800" dirty="0" smtClean="0"/>
              <a:t>rchitectural masterpiece.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/>
              <a:t>On top of St. Paul’s Cathedral is 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/>
              <a:t>a high dome, which contains 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/>
              <a:t>the Whispering Gallery, 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/>
              <a:t>where whisper can be heard 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/>
              <a:t>at a great distance.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London Eye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7638"/>
            <a:ext cx="4464496" cy="269428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5328592" cy="369520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1" name="TextBox 10"/>
          <p:cNvSpPr txBox="1"/>
          <p:nvPr/>
        </p:nvSpPr>
        <p:spPr>
          <a:xfrm>
            <a:off x="138508" y="4869160"/>
            <a:ext cx="38427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London Eye - a Ferris Wheel, </a:t>
            </a:r>
          </a:p>
          <a:p>
            <a:r>
              <a:rPr lang="en-US" sz="2000" dirty="0" smtClean="0"/>
              <a:t>which at 137 </a:t>
            </a:r>
            <a:r>
              <a:rPr lang="en-US" sz="2000" dirty="0" err="1" smtClean="0"/>
              <a:t>metres</a:t>
            </a:r>
            <a:r>
              <a:rPr lang="en-US" sz="2000" dirty="0" smtClean="0"/>
              <a:t> is one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f the world’s tallest one,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ffering amazing views 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rom its enclosed capsules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9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3529012" cy="3816350"/>
          </a:xfrm>
        </p:spPr>
        <p:txBody>
          <a:bodyPr/>
          <a:lstStyle/>
          <a:p>
            <a:pPr eaLnBrk="1" hangingPunct="1"/>
            <a:r>
              <a:rPr lang="en-GB" sz="6000" dirty="0" smtClean="0">
                <a:solidFill>
                  <a:srgbClr val="FF0000"/>
                </a:solidFill>
              </a:rPr>
              <a:t>Read</a:t>
            </a:r>
            <a:r>
              <a:rPr lang="en-US" sz="6000" dirty="0" err="1" smtClean="0">
                <a:solidFill>
                  <a:srgbClr val="FF0000"/>
                </a:solidFill>
              </a:rPr>
              <a:t>ing</a:t>
            </a:r>
            <a:r>
              <a:rPr lang="en-US" sz="6000" dirty="0" smtClean="0">
                <a:solidFill>
                  <a:srgbClr val="FF0000"/>
                </a:solidFill>
              </a:rPr>
              <a:t>. </a:t>
            </a:r>
            <a:r>
              <a:rPr lang="en-GB" sz="4800" dirty="0" smtClean="0"/>
              <a:t>“London” </a:t>
            </a:r>
            <a:br>
              <a:rPr lang="en-GB" sz="4800" dirty="0" smtClean="0"/>
            </a:br>
            <a:endParaRPr lang="ru-RU" sz="48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8877300" y="-215900"/>
            <a:ext cx="266700" cy="215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smtClean="0"/>
          </a:p>
        </p:txBody>
      </p:sp>
      <p:pic>
        <p:nvPicPr>
          <p:cNvPr id="28676" name="Picture 4" descr="j0232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73238"/>
            <a:ext cx="6192837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5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885113" y="5661025"/>
            <a:ext cx="9144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pic>
        <p:nvPicPr>
          <p:cNvPr id="28678" name="Picture 7" descr="j0232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73238"/>
            <a:ext cx="6192837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8877300" y="-215900"/>
            <a:ext cx="266700" cy="215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smtClean="0"/>
          </a:p>
        </p:txBody>
      </p:sp>
      <p:sp>
        <p:nvSpPr>
          <p:cNvPr id="28677" name="AutoShape 5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7885113" y="5661025"/>
            <a:ext cx="9144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LONDON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28398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London</a:t>
            </a:r>
            <a:r>
              <a:rPr lang="en-US" sz="2000" b="0" dirty="0"/>
              <a:t> is the capital of Great Britain. It is situated on the Thames. It is a large industrial and cultural </a:t>
            </a:r>
            <a:r>
              <a:rPr lang="en-US" sz="2000" b="0" dirty="0" err="1"/>
              <a:t>centre</a:t>
            </a:r>
            <a:r>
              <a:rPr lang="en-US" sz="2000" b="0" dirty="0"/>
              <a:t>. Its population is over 8 million people. The Thames divides London into two parts: the West End and the East End.</a:t>
            </a:r>
          </a:p>
          <a:p>
            <a:pPr algn="just"/>
            <a:r>
              <a:rPr lang="en-US" sz="2000" b="0" dirty="0"/>
              <a:t>     </a:t>
            </a:r>
            <a:r>
              <a:rPr lang="en-US" sz="2000" dirty="0"/>
              <a:t>The West</a:t>
            </a:r>
            <a:r>
              <a:rPr lang="en-US" sz="2000" b="0" dirty="0"/>
              <a:t> </a:t>
            </a:r>
            <a:r>
              <a:rPr lang="en-US" sz="2000" dirty="0"/>
              <a:t>End</a:t>
            </a:r>
            <a:r>
              <a:rPr lang="en-US" sz="2000" b="0" dirty="0"/>
              <a:t> is the district of the rich. There are many famous museums and theatres here.    </a:t>
            </a:r>
          </a:p>
          <a:p>
            <a:pPr algn="just"/>
            <a:r>
              <a:rPr lang="en-US" sz="2000" b="0" dirty="0"/>
              <a:t>      </a:t>
            </a:r>
            <a:r>
              <a:rPr lang="en-US" sz="2000" dirty="0"/>
              <a:t>The City </a:t>
            </a:r>
            <a:r>
              <a:rPr lang="en-US" sz="2000" b="0" dirty="0"/>
              <a:t>is a part of London, where nobody lives and which is the commercial </a:t>
            </a:r>
            <a:r>
              <a:rPr lang="en-US" sz="2000" b="0" dirty="0" err="1"/>
              <a:t>centre</a:t>
            </a:r>
            <a:r>
              <a:rPr lang="en-US" sz="2000" b="0" dirty="0"/>
              <a:t> of  the country. </a:t>
            </a:r>
          </a:p>
          <a:p>
            <a:pPr algn="just"/>
            <a:r>
              <a:rPr lang="en-US" sz="2000" b="0" dirty="0"/>
              <a:t>      </a:t>
            </a:r>
            <a:r>
              <a:rPr lang="en-US" sz="2000" dirty="0"/>
              <a:t>Whitehall</a:t>
            </a:r>
            <a:r>
              <a:rPr lang="en-US" sz="2000" b="0" dirty="0"/>
              <a:t> – the political </a:t>
            </a:r>
            <a:r>
              <a:rPr lang="en-US" sz="2000" b="0" dirty="0" err="1"/>
              <a:t>centre</a:t>
            </a:r>
            <a:r>
              <a:rPr lang="en-US" sz="2000" b="0" dirty="0"/>
              <a:t> of Great Britain is also situated in the West End.</a:t>
            </a:r>
          </a:p>
          <a:p>
            <a:pPr algn="just"/>
            <a:r>
              <a:rPr lang="en-US" sz="2000" b="0" dirty="0"/>
              <a:t>      </a:t>
            </a:r>
            <a:r>
              <a:rPr lang="en-US" sz="2000" dirty="0"/>
              <a:t>The East End </a:t>
            </a:r>
            <a:r>
              <a:rPr lang="en-US" sz="2000" b="0" dirty="0"/>
              <a:t>is the district of the working class. There are many plants and factories.</a:t>
            </a:r>
          </a:p>
          <a:p>
            <a:pPr algn="just"/>
            <a:r>
              <a:rPr lang="en-US" sz="2000" b="0" dirty="0"/>
              <a:t>     London is known all over the world for its places of interest such as: the </a:t>
            </a:r>
            <a:r>
              <a:rPr lang="en-US" sz="2000" b="0" dirty="0" smtClean="0"/>
              <a:t>Tower, The </a:t>
            </a:r>
            <a:r>
              <a:rPr lang="en-US" sz="2000" b="0" dirty="0"/>
              <a:t>Houses of Parliament, St. Paul`s Cathedral, Westminster Abbey, Buckingham Palace, Piccadilly Circus, Trafalgar Square, the British Museum.</a:t>
            </a:r>
          </a:p>
          <a:p>
            <a:pPr algn="just"/>
            <a:r>
              <a:rPr lang="en-US" sz="2000" b="0" dirty="0"/>
              <a:t>     London is not only a large city but also a seaport.</a:t>
            </a:r>
          </a:p>
        </p:txBody>
      </p:sp>
    </p:spTree>
    <p:extLst>
      <p:ext uri="{BB962C8B-B14F-4D97-AF65-F5344CB8AC3E}">
        <p14:creationId xmlns:p14="http://schemas.microsoft.com/office/powerpoint/2010/main" val="16910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3300"/>
                </a:solidFill>
              </a:rPr>
              <a:t>Give the English equivalents: </a:t>
            </a:r>
            <a:r>
              <a:rPr lang="en-US" sz="4000" smtClean="0">
                <a:solidFill>
                  <a:srgbClr val="FF3300"/>
                </a:solidFill>
              </a:rPr>
              <a:t/>
            </a:r>
            <a:br>
              <a:rPr lang="en-US" sz="4000" smtClean="0">
                <a:solidFill>
                  <a:srgbClr val="FF3300"/>
                </a:solidFill>
              </a:rPr>
            </a:br>
            <a:endParaRPr lang="ru-RU" sz="4000" smtClean="0">
              <a:solidFill>
                <a:srgbClr val="FF33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None/>
            </a:pPr>
            <a:r>
              <a:rPr lang="en-US" b="1" dirty="0" smtClean="0"/>
              <a:t> </a:t>
            </a:r>
            <a:r>
              <a:rPr lang="en-US" dirty="0" smtClean="0"/>
              <a:t>  </a:t>
            </a:r>
            <a:r>
              <a:rPr lang="ru-RU" sz="3600" dirty="0" smtClean="0"/>
              <a:t>столица Великобритании, район богачей, большой индустриальный и культурный центр, район рабочего класса, известные музеи и театры, коммерческий центр страны, политический центр Великобритании, известен во всем мире, достопримечательности Лондона.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</a:t>
            </a:r>
          </a:p>
          <a:p>
            <a:pPr lvl="0" eaLnBrk="1" hangingPunct="1">
              <a:lnSpc>
                <a:spcPct val="90000"/>
              </a:lnSpc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                      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3600" dirty="0" smtClean="0"/>
          </a:p>
          <a:p>
            <a:pPr eaLnBrk="1" hangingPunct="1"/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Рисунок 5" descr="Bigben.jpg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8005"/>
            <a:ext cx="9144000" cy="8137525"/>
          </a:xfrm>
          <a:noFill/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0"/>
            <a:ext cx="77755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ru-RU" sz="4400" b="0" i="1"/>
          </a:p>
          <a:p>
            <a:pPr algn="l"/>
            <a:endParaRPr lang="ru-RU" sz="4400" b="0" i="1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68313" y="1916113"/>
            <a:ext cx="713263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="0" dirty="0" smtClean="0">
                <a:solidFill>
                  <a:schemeClr val="bg1"/>
                </a:solidFill>
              </a:rPr>
              <a:t>When a man is tired of London, he is tired of life.</a:t>
            </a:r>
          </a:p>
          <a:p>
            <a:r>
              <a:rPr lang="en-US" sz="4800" b="0" dirty="0" smtClean="0">
                <a:solidFill>
                  <a:schemeClr val="bg1"/>
                </a:solidFill>
              </a:rPr>
              <a:t>              </a:t>
            </a:r>
          </a:p>
          <a:p>
            <a:r>
              <a:rPr lang="en-US" sz="4800" b="0" dirty="0">
                <a:solidFill>
                  <a:schemeClr val="bg1"/>
                </a:solidFill>
              </a:rPr>
              <a:t> </a:t>
            </a:r>
            <a:r>
              <a:rPr lang="en-US" sz="4800" b="0" dirty="0" smtClean="0">
                <a:solidFill>
                  <a:schemeClr val="bg1"/>
                </a:solidFill>
              </a:rPr>
              <a:t>             Samuel Johnson</a:t>
            </a:r>
            <a:endParaRPr lang="ru-RU"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3300"/>
                </a:solidFill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</a:rPr>
              <a:t>Answer the questions:</a:t>
            </a:r>
            <a:endParaRPr lang="ru-RU" sz="4000" b="1" dirty="0" smtClean="0">
              <a:solidFill>
                <a:srgbClr val="FF33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What is London?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What is the population of London?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Where is London situated?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How does the Thames divide London?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What can you say about the West End of London?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What can you say about the East End?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What is London known all over the world for?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j02889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365625"/>
            <a:ext cx="31686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01013" y="6237288"/>
            <a:ext cx="1042987" cy="431800"/>
          </a:xfrm>
          <a:prstGeom prst="curvedUpArrow">
            <a:avLst>
              <a:gd name="adj1" fmla="val 48309"/>
              <a:gd name="adj2" fmla="val 966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</a:t>
            </a:r>
            <a:r>
              <a:rPr lang="en-US" sz="9600" smtClean="0">
                <a:solidFill>
                  <a:srgbClr val="FF3300"/>
                </a:solidFill>
              </a:rPr>
              <a:t>Well done!</a:t>
            </a:r>
            <a:endParaRPr lang="ru-RU" sz="96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Put in the missing words</a:t>
            </a:r>
            <a:endParaRPr lang="ru-RU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00200"/>
            <a:ext cx="85725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          London is the</a:t>
            </a:r>
            <a:r>
              <a:rPr lang="ru-RU" sz="2800" dirty="0" smtClean="0"/>
              <a:t>  </a:t>
            </a:r>
            <a:r>
              <a:rPr lang="en-US" sz="2800" dirty="0" smtClean="0"/>
              <a:t> … of Great Britain. It is a very</a:t>
            </a:r>
            <a:r>
              <a:rPr lang="ru-RU" sz="2800" dirty="0" smtClean="0"/>
              <a:t>  </a:t>
            </a:r>
            <a:r>
              <a:rPr lang="en-US" sz="2800" dirty="0" smtClean="0"/>
              <a:t> …</a:t>
            </a:r>
            <a:r>
              <a:rPr lang="ru-RU" sz="2800" dirty="0" smtClean="0"/>
              <a:t> </a:t>
            </a:r>
            <a:r>
              <a:rPr lang="en-US" sz="2800" dirty="0" smtClean="0"/>
              <a:t> city. It was founded about two thousand </a:t>
            </a:r>
            <a:r>
              <a:rPr lang="ru-RU" sz="2800" dirty="0" smtClean="0"/>
              <a:t>  </a:t>
            </a:r>
            <a:r>
              <a:rPr lang="en-US" sz="2800" dirty="0" smtClean="0"/>
              <a:t>…</a:t>
            </a:r>
            <a:r>
              <a:rPr lang="ru-RU" sz="2800" dirty="0" smtClean="0"/>
              <a:t> </a:t>
            </a:r>
            <a:r>
              <a:rPr lang="en-US" sz="2800" dirty="0" smtClean="0"/>
              <a:t> ago. London is one of the most</a:t>
            </a:r>
            <a:r>
              <a:rPr lang="ru-RU" sz="2800" dirty="0" smtClean="0"/>
              <a:t> </a:t>
            </a:r>
            <a:r>
              <a:rPr lang="en-US" sz="2800" dirty="0" smtClean="0"/>
              <a:t> … and interesting</a:t>
            </a:r>
            <a:r>
              <a:rPr lang="ru-RU" sz="2800" dirty="0" smtClean="0"/>
              <a:t> </a:t>
            </a:r>
            <a:r>
              <a:rPr lang="en-US" sz="2800" dirty="0" smtClean="0"/>
              <a:t> …</a:t>
            </a:r>
            <a:r>
              <a:rPr lang="ru-RU" sz="2800" dirty="0" smtClean="0"/>
              <a:t> </a:t>
            </a:r>
            <a:r>
              <a:rPr lang="en-US" sz="2800" dirty="0" smtClean="0"/>
              <a:t> in Europe. There are</a:t>
            </a:r>
            <a:r>
              <a:rPr lang="ru-RU" sz="2800" dirty="0" smtClean="0"/>
              <a:t> </a:t>
            </a:r>
            <a:r>
              <a:rPr lang="en-US" sz="2800" dirty="0" smtClean="0"/>
              <a:t> ...</a:t>
            </a:r>
            <a:r>
              <a:rPr lang="ru-RU" sz="2800" dirty="0" smtClean="0"/>
              <a:t> </a:t>
            </a:r>
            <a:r>
              <a:rPr lang="en-US" sz="2800" dirty="0" smtClean="0"/>
              <a:t> of … to visit in London. There are a lot of</a:t>
            </a:r>
            <a:r>
              <a:rPr lang="ru-RU" sz="2800" dirty="0" smtClean="0"/>
              <a:t> </a:t>
            </a:r>
            <a:r>
              <a:rPr lang="en-US" sz="2800" dirty="0" smtClean="0"/>
              <a:t> …,</a:t>
            </a:r>
            <a:r>
              <a:rPr lang="ru-RU" sz="2800" dirty="0" smtClean="0"/>
              <a:t> </a:t>
            </a:r>
            <a:r>
              <a:rPr lang="en-US" sz="2800" dirty="0" smtClean="0"/>
              <a:t> art</a:t>
            </a:r>
            <a:r>
              <a:rPr lang="ru-RU" sz="2800" dirty="0" smtClean="0"/>
              <a:t> </a:t>
            </a:r>
            <a:r>
              <a:rPr lang="en-US" sz="2800" dirty="0" smtClean="0"/>
              <a:t> …, </a:t>
            </a:r>
            <a:r>
              <a:rPr lang="ru-RU" sz="2800" dirty="0" smtClean="0"/>
              <a:t>  </a:t>
            </a:r>
            <a:r>
              <a:rPr lang="en-US" sz="2800" dirty="0" smtClean="0"/>
              <a:t>cinemas, theatres and</a:t>
            </a:r>
            <a:r>
              <a:rPr lang="ru-RU" sz="2800" dirty="0" smtClean="0"/>
              <a:t> </a:t>
            </a:r>
            <a:r>
              <a:rPr lang="en-US" sz="2800" dirty="0" smtClean="0"/>
              <a:t> …</a:t>
            </a:r>
            <a:r>
              <a:rPr lang="ru-RU" sz="2800" dirty="0" smtClean="0"/>
              <a:t> </a:t>
            </a:r>
            <a:r>
              <a:rPr lang="en-US" sz="2800" dirty="0" smtClean="0"/>
              <a:t> parks in London.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b="1" i="1" dirty="0" smtClean="0">
                <a:solidFill>
                  <a:srgbClr val="CC0000"/>
                </a:solidFill>
              </a:rPr>
              <a:t>   cities, capital, famous, places, museums, years,  popular, old, lots, galleries.</a:t>
            </a:r>
            <a:endParaRPr lang="ru-RU" sz="2800" b="1" i="1" dirty="0" smtClean="0">
              <a:solidFill>
                <a:srgbClr val="CC0000"/>
              </a:solidFill>
            </a:endParaRPr>
          </a:p>
          <a:p>
            <a:pPr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8871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Put in the missing words</a:t>
            </a:r>
            <a:endParaRPr lang="ru-RU" smtClean="0">
              <a:solidFill>
                <a:srgbClr val="FF33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22960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       London is the</a:t>
            </a:r>
            <a:r>
              <a:rPr lang="en-US" dirty="0" smtClean="0">
                <a:solidFill>
                  <a:srgbClr val="FF3300"/>
                </a:solidFill>
              </a:rPr>
              <a:t> capital</a:t>
            </a:r>
            <a:r>
              <a:rPr lang="en-US" dirty="0" smtClean="0"/>
              <a:t> of Great Britain. It is a very </a:t>
            </a:r>
            <a:r>
              <a:rPr lang="en-US" dirty="0" smtClean="0">
                <a:solidFill>
                  <a:srgbClr val="FF3300"/>
                </a:solidFill>
              </a:rPr>
              <a:t>old</a:t>
            </a:r>
            <a:r>
              <a:rPr lang="en-US" dirty="0" smtClean="0"/>
              <a:t> city. It was founded about two thousand </a:t>
            </a:r>
            <a:r>
              <a:rPr lang="en-US" dirty="0" smtClean="0">
                <a:solidFill>
                  <a:srgbClr val="FF3300"/>
                </a:solidFill>
              </a:rPr>
              <a:t>years</a:t>
            </a:r>
            <a:r>
              <a:rPr lang="en-US" dirty="0" smtClean="0"/>
              <a:t> ago. London is one of the most </a:t>
            </a:r>
            <a:r>
              <a:rPr lang="en-US" dirty="0" smtClean="0">
                <a:solidFill>
                  <a:srgbClr val="FF3300"/>
                </a:solidFill>
              </a:rPr>
              <a:t>popular </a:t>
            </a:r>
            <a:r>
              <a:rPr lang="en-US" dirty="0" smtClean="0"/>
              <a:t>and interesting </a:t>
            </a:r>
            <a:r>
              <a:rPr lang="en-US" dirty="0" smtClean="0">
                <a:solidFill>
                  <a:srgbClr val="FF3300"/>
                </a:solidFill>
              </a:rPr>
              <a:t>cities</a:t>
            </a:r>
            <a:r>
              <a:rPr lang="en-US" dirty="0" smtClean="0"/>
              <a:t> in Europe. There are</a:t>
            </a:r>
            <a:r>
              <a:rPr lang="en-US" dirty="0" smtClean="0">
                <a:solidFill>
                  <a:srgbClr val="FF3300"/>
                </a:solidFill>
              </a:rPr>
              <a:t> lots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3300"/>
                </a:solidFill>
              </a:rPr>
              <a:t>places</a:t>
            </a:r>
            <a:r>
              <a:rPr lang="en-US" dirty="0" smtClean="0"/>
              <a:t> to visit in London. There are a lot of </a:t>
            </a:r>
            <a:r>
              <a:rPr lang="en-US" dirty="0" smtClean="0">
                <a:solidFill>
                  <a:srgbClr val="FF3300"/>
                </a:solidFill>
              </a:rPr>
              <a:t>museums</a:t>
            </a:r>
            <a:r>
              <a:rPr lang="en-US" dirty="0" smtClean="0"/>
              <a:t>, art </a:t>
            </a:r>
            <a:r>
              <a:rPr lang="en-US" dirty="0" smtClean="0">
                <a:solidFill>
                  <a:srgbClr val="FF3300"/>
                </a:solidFill>
              </a:rPr>
              <a:t>galleries</a:t>
            </a:r>
            <a:r>
              <a:rPr lang="en-US" dirty="0" smtClean="0"/>
              <a:t>, cinemas, theatres and </a:t>
            </a:r>
            <a:r>
              <a:rPr lang="en-US" dirty="0" smtClean="0">
                <a:solidFill>
                  <a:srgbClr val="FF3300"/>
                </a:solidFill>
              </a:rPr>
              <a:t>famous</a:t>
            </a:r>
            <a:r>
              <a:rPr lang="en-US" dirty="0" smtClean="0"/>
              <a:t> parks in London.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858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55675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3300"/>
                </a:solidFill>
              </a:rPr>
              <a:t>Match the proper names with their definitions</a:t>
            </a:r>
            <a:r>
              <a:rPr lang="en-US" sz="4000" b="1" smtClean="0">
                <a:solidFill>
                  <a:srgbClr val="FF3300"/>
                </a:solidFill>
              </a:rPr>
              <a:t>:</a:t>
            </a:r>
            <a:endParaRPr lang="ru-RU" sz="4000" b="1" smtClean="0">
              <a:solidFill>
                <a:srgbClr val="FF3300"/>
              </a:solidFill>
            </a:endParaRPr>
          </a:p>
        </p:txBody>
      </p:sp>
      <p:sp>
        <p:nvSpPr>
          <p:cNvPr id="69635" name="Rectangle 12"/>
          <p:cNvSpPr>
            <a:spLocks noChangeArrowheads="1"/>
          </p:cNvSpPr>
          <p:nvPr/>
        </p:nvSpPr>
        <p:spPr bwMode="auto">
          <a:xfrm>
            <a:off x="285750" y="1285875"/>
            <a:ext cx="84963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l">
              <a:tabLst>
                <a:tab pos="228600" algn="l"/>
              </a:tabLst>
            </a:pPr>
            <a:r>
              <a:rPr lang="en-US" sz="1600" smtClean="0">
                <a:solidFill>
                  <a:srgbClr val="000000"/>
                </a:solidFill>
              </a:rPr>
              <a:t>1. London</a:t>
            </a:r>
            <a:r>
              <a:rPr lang="ru-RU" sz="1600" smtClean="0">
                <a:solidFill>
                  <a:srgbClr val="000000"/>
                </a:solidFill>
              </a:rPr>
              <a:t>			</a:t>
            </a:r>
            <a:r>
              <a:rPr lang="en-US" sz="1600" smtClean="0">
                <a:solidFill>
                  <a:srgbClr val="000000"/>
                </a:solidFill>
              </a:rPr>
              <a:t>a) is the official residence of the Queen</a:t>
            </a:r>
            <a:endParaRPr lang="ru-RU" sz="1600" smtClean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  <a:tabLst>
                <a:tab pos="228600" algn="l"/>
              </a:tabLst>
            </a:pPr>
            <a:endParaRPr lang="ru-RU" sz="1600" smtClean="0">
              <a:solidFill>
                <a:srgbClr val="000000"/>
              </a:solidFill>
            </a:endParaRPr>
          </a:p>
          <a:p>
            <a:pPr marL="342900" indent="-342900" algn="l">
              <a:tabLst>
                <a:tab pos="228600" algn="l"/>
              </a:tabLst>
            </a:pPr>
            <a:r>
              <a:rPr lang="ru-RU" sz="1600" smtClean="0">
                <a:solidFill>
                  <a:srgbClr val="000000"/>
                </a:solidFill>
              </a:rPr>
              <a:t>2. </a:t>
            </a:r>
            <a:r>
              <a:rPr lang="en-US" sz="1600" smtClean="0">
                <a:solidFill>
                  <a:srgbClr val="000000"/>
                </a:solidFill>
              </a:rPr>
              <a:t>St. Paul’s Cathedral</a:t>
            </a:r>
            <a:r>
              <a:rPr lang="ru-RU" sz="1600" smtClean="0">
                <a:solidFill>
                  <a:srgbClr val="000000"/>
                </a:solidFill>
              </a:rPr>
              <a:t>		</a:t>
            </a:r>
            <a:r>
              <a:rPr lang="en-US" sz="1600" smtClean="0">
                <a:solidFill>
                  <a:srgbClr val="000000"/>
                </a:solidFill>
              </a:rPr>
              <a:t>b) is the capital of the country</a:t>
            </a:r>
            <a:endParaRPr lang="ru-RU" sz="1600" smtClean="0">
              <a:solidFill>
                <a:srgbClr val="000000"/>
              </a:solidFill>
            </a:endParaRPr>
          </a:p>
          <a:p>
            <a:pPr marL="342900" indent="-342900" algn="l">
              <a:tabLst>
                <a:tab pos="228600" algn="l"/>
              </a:tabLst>
            </a:pPr>
            <a:endParaRPr lang="ru-RU" sz="1600" smtClean="0">
              <a:solidFill>
                <a:srgbClr val="000000"/>
              </a:solidFill>
            </a:endParaRPr>
          </a:p>
          <a:p>
            <a:pPr marL="342900" indent="-342900" algn="l">
              <a:tabLst>
                <a:tab pos="228600" algn="l"/>
              </a:tabLst>
            </a:pPr>
            <a:r>
              <a:rPr lang="ru-RU" sz="1600" smtClean="0">
                <a:solidFill>
                  <a:srgbClr val="000000"/>
                </a:solidFill>
              </a:rPr>
              <a:t>3. </a:t>
            </a:r>
            <a:r>
              <a:rPr lang="en-US" sz="1600" smtClean="0">
                <a:solidFill>
                  <a:srgbClr val="000000"/>
                </a:solidFill>
              </a:rPr>
              <a:t>Palace of Westminster</a:t>
            </a:r>
            <a:r>
              <a:rPr lang="ru-RU" sz="1600" smtClean="0">
                <a:solidFill>
                  <a:srgbClr val="000000"/>
                </a:solidFill>
              </a:rPr>
              <a:t>		</a:t>
            </a:r>
            <a:r>
              <a:rPr lang="en-US" sz="1600" smtClean="0">
                <a:solidFill>
                  <a:srgbClr val="000000"/>
                </a:solidFill>
              </a:rPr>
              <a:t>c) is the geographical centre in London</a:t>
            </a:r>
            <a:endParaRPr lang="ru-RU" sz="1600" smtClean="0">
              <a:solidFill>
                <a:srgbClr val="000000"/>
              </a:solidFill>
            </a:endParaRPr>
          </a:p>
          <a:p>
            <a:pPr marL="342900" indent="-342900" algn="l">
              <a:tabLst>
                <a:tab pos="228600" algn="l"/>
              </a:tabLst>
            </a:pPr>
            <a:endParaRPr lang="ru-RU" sz="1600" smtClean="0">
              <a:solidFill>
                <a:srgbClr val="000000"/>
              </a:solidFill>
            </a:endParaRPr>
          </a:p>
          <a:p>
            <a:pPr marL="342900" indent="-342900" algn="l">
              <a:tabLst>
                <a:tab pos="228600" algn="l"/>
              </a:tabLst>
            </a:pPr>
            <a:r>
              <a:rPr lang="ru-RU" sz="1600" smtClean="0">
                <a:solidFill>
                  <a:srgbClr val="000000"/>
                </a:solidFill>
              </a:rPr>
              <a:t>4. </a:t>
            </a:r>
            <a:r>
              <a:rPr lang="en-US" sz="1600" smtClean="0">
                <a:solidFill>
                  <a:srgbClr val="000000"/>
                </a:solidFill>
              </a:rPr>
              <a:t>Buckingham Palace          </a:t>
            </a:r>
            <a:r>
              <a:rPr lang="ru-RU" sz="1600" smtClean="0">
                <a:solidFill>
                  <a:srgbClr val="000000"/>
                </a:solidFill>
              </a:rPr>
              <a:t>		</a:t>
            </a:r>
            <a:r>
              <a:rPr lang="en-US" sz="1600" smtClean="0">
                <a:solidFill>
                  <a:srgbClr val="000000"/>
                </a:solidFill>
              </a:rPr>
              <a:t>d) is the seat of the British Parliament  </a:t>
            </a:r>
            <a:endParaRPr lang="ru-RU" sz="1600" smtClean="0">
              <a:solidFill>
                <a:srgbClr val="000000"/>
              </a:solidFill>
            </a:endParaRPr>
          </a:p>
          <a:p>
            <a:pPr marL="342900" indent="-342900" algn="l">
              <a:tabLst>
                <a:tab pos="228600" algn="l"/>
              </a:tabLst>
            </a:pPr>
            <a:endParaRPr lang="ru-RU" sz="1600" smtClean="0">
              <a:solidFill>
                <a:srgbClr val="000000"/>
              </a:solidFill>
            </a:endParaRPr>
          </a:p>
          <a:p>
            <a:pPr marL="342900" indent="-342900" algn="l">
              <a:tabLst>
                <a:tab pos="228600" algn="l"/>
              </a:tabLst>
            </a:pPr>
            <a:r>
              <a:rPr lang="ru-RU" sz="1600" smtClean="0">
                <a:solidFill>
                  <a:srgbClr val="000000"/>
                </a:solidFill>
              </a:rPr>
              <a:t>5. </a:t>
            </a:r>
            <a:r>
              <a:rPr lang="en-US" sz="1600" smtClean="0">
                <a:solidFill>
                  <a:srgbClr val="000000"/>
                </a:solidFill>
              </a:rPr>
              <a:t>the City</a:t>
            </a:r>
            <a:r>
              <a:rPr lang="ru-RU" sz="1600" smtClean="0">
                <a:solidFill>
                  <a:srgbClr val="000000"/>
                </a:solidFill>
              </a:rPr>
              <a:t>			</a:t>
            </a:r>
            <a:r>
              <a:rPr lang="en-US" sz="1600" smtClean="0">
                <a:solidFill>
                  <a:srgbClr val="000000"/>
                </a:solidFill>
              </a:rPr>
              <a:t>e) is the greatest church in Britain</a:t>
            </a:r>
            <a:endParaRPr lang="ru-RU" sz="1600" smtClean="0">
              <a:solidFill>
                <a:srgbClr val="000000"/>
              </a:solidFill>
            </a:endParaRPr>
          </a:p>
          <a:p>
            <a:pPr marL="342900" indent="-342900" algn="l">
              <a:tabLst>
                <a:tab pos="228600" algn="l"/>
              </a:tabLst>
            </a:pPr>
            <a:endParaRPr lang="ru-RU" sz="1600" smtClean="0">
              <a:solidFill>
                <a:srgbClr val="000000"/>
              </a:solidFill>
            </a:endParaRPr>
          </a:p>
          <a:p>
            <a:pPr marL="342900" indent="-342900" algn="l">
              <a:tabLst>
                <a:tab pos="228600" algn="l"/>
              </a:tabLst>
            </a:pPr>
            <a:r>
              <a:rPr lang="en-US" sz="1600" smtClean="0">
                <a:solidFill>
                  <a:srgbClr val="000000"/>
                </a:solidFill>
              </a:rPr>
              <a:t>6. Trafalgar Square</a:t>
            </a:r>
            <a:r>
              <a:rPr lang="ru-RU" sz="1600" smtClean="0">
                <a:solidFill>
                  <a:srgbClr val="000000"/>
                </a:solidFill>
              </a:rPr>
              <a:t>		</a:t>
            </a:r>
            <a:r>
              <a:rPr lang="en-US" sz="1600" smtClean="0">
                <a:solidFill>
                  <a:srgbClr val="000000"/>
                </a:solidFill>
              </a:rPr>
              <a:t> f) is the heart of London</a:t>
            </a:r>
            <a:endParaRPr lang="ru-RU" sz="1600" smtClean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•"/>
              <a:tabLst>
                <a:tab pos="228600" algn="l"/>
              </a:tabLst>
            </a:pPr>
            <a:endParaRPr lang="ru-RU" sz="1600" smtClean="0">
              <a:solidFill>
                <a:srgbClr val="000000"/>
              </a:solidFill>
            </a:endParaRPr>
          </a:p>
          <a:p>
            <a:pPr marL="342900" indent="-342900" algn="l">
              <a:tabLst>
                <a:tab pos="228600" algn="l"/>
              </a:tabLst>
            </a:pPr>
            <a:r>
              <a:rPr lang="en-US" sz="1600" smtClean="0">
                <a:solidFill>
                  <a:srgbClr val="000000"/>
                </a:solidFill>
              </a:rPr>
              <a:t>7. Tower Bridge</a:t>
            </a:r>
            <a:r>
              <a:rPr lang="ru-RU" sz="1600" smtClean="0">
                <a:solidFill>
                  <a:srgbClr val="000000"/>
                </a:solidFill>
              </a:rPr>
              <a:t>			</a:t>
            </a:r>
            <a:r>
              <a:rPr lang="en-US" sz="1600" smtClean="0">
                <a:solidFill>
                  <a:srgbClr val="000000"/>
                </a:solidFill>
              </a:rPr>
              <a:t>g) was a castle, a palace, a prison, a museum</a:t>
            </a:r>
            <a:endParaRPr lang="ru-RU" sz="1600" smtClean="0">
              <a:solidFill>
                <a:srgbClr val="000000"/>
              </a:solidFill>
            </a:endParaRPr>
          </a:p>
          <a:p>
            <a:pPr marL="342900" indent="-342900" algn="l">
              <a:tabLst>
                <a:tab pos="228600" algn="l"/>
              </a:tabLst>
            </a:pPr>
            <a:endParaRPr lang="ru-RU" sz="1600" smtClean="0">
              <a:solidFill>
                <a:srgbClr val="000000"/>
              </a:solidFill>
            </a:endParaRPr>
          </a:p>
          <a:p>
            <a:pPr marL="342900" indent="-342900" algn="l">
              <a:tabLst>
                <a:tab pos="228600" algn="l"/>
              </a:tabLst>
            </a:pPr>
            <a:r>
              <a:rPr lang="en-US" sz="1600" smtClean="0">
                <a:solidFill>
                  <a:srgbClr val="000000"/>
                </a:solidFill>
              </a:rPr>
              <a:t>8. The Tower of London                </a:t>
            </a:r>
            <a:r>
              <a:rPr lang="ru-RU" sz="1600" smtClean="0">
                <a:solidFill>
                  <a:srgbClr val="000000"/>
                </a:solidFill>
              </a:rPr>
              <a:t>	</a:t>
            </a:r>
            <a:r>
              <a:rPr lang="en-US" sz="1600" smtClean="0">
                <a:solidFill>
                  <a:srgbClr val="000000"/>
                </a:solidFill>
              </a:rPr>
              <a:t>h) is the church where many great people</a:t>
            </a:r>
            <a:r>
              <a:rPr lang="ru-RU" sz="1600" smtClean="0">
                <a:solidFill>
                  <a:srgbClr val="000000"/>
                </a:solidFill>
              </a:rPr>
              <a:t> 					    </a:t>
            </a:r>
            <a:r>
              <a:rPr lang="en-US" sz="1600" smtClean="0">
                <a:solidFill>
                  <a:srgbClr val="000000"/>
                </a:solidFill>
              </a:rPr>
              <a:t>were</a:t>
            </a:r>
            <a:r>
              <a:rPr lang="ru-RU" sz="16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buried</a:t>
            </a:r>
            <a:endParaRPr lang="ru-RU" sz="1600" smtClean="0">
              <a:solidFill>
                <a:srgbClr val="000000"/>
              </a:solidFill>
            </a:endParaRPr>
          </a:p>
          <a:p>
            <a:pPr marL="342900" indent="-342900" algn="l">
              <a:tabLst>
                <a:tab pos="228600" algn="l"/>
              </a:tabLst>
            </a:pPr>
            <a:endParaRPr lang="ru-RU" sz="1600" smtClean="0">
              <a:solidFill>
                <a:srgbClr val="000000"/>
              </a:solidFill>
            </a:endParaRPr>
          </a:p>
          <a:p>
            <a:pPr marL="342900" indent="-342900" algn="l">
              <a:tabLst>
                <a:tab pos="228600" algn="l"/>
              </a:tabLst>
            </a:pPr>
            <a:r>
              <a:rPr lang="en-US" sz="1600" smtClean="0">
                <a:solidFill>
                  <a:srgbClr val="000000"/>
                </a:solidFill>
              </a:rPr>
              <a:t>9. Westminster Abbey</a:t>
            </a:r>
            <a:r>
              <a:rPr lang="ru-RU" sz="1600" smtClean="0">
                <a:solidFill>
                  <a:srgbClr val="000000"/>
                </a:solidFill>
              </a:rPr>
              <a:t>		</a:t>
            </a:r>
            <a:r>
              <a:rPr lang="en-US" sz="1600" smtClean="0">
                <a:solidFill>
                  <a:srgbClr val="000000"/>
                </a:solidFill>
              </a:rPr>
              <a:t>i) is a bridge which rises in about one and a </a:t>
            </a:r>
            <a:r>
              <a:rPr lang="ru-RU" sz="1600" smtClean="0">
                <a:solidFill>
                  <a:srgbClr val="000000"/>
                </a:solidFill>
              </a:rPr>
              <a:t>					   </a:t>
            </a:r>
            <a:r>
              <a:rPr lang="en-US" sz="1600" smtClean="0">
                <a:solidFill>
                  <a:srgbClr val="000000"/>
                </a:solidFill>
              </a:rPr>
              <a:t>half minute   and  offers a nice view of</a:t>
            </a:r>
            <a:r>
              <a:rPr lang="ru-RU" sz="16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17950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900113" y="620713"/>
            <a:ext cx="7458075" cy="2138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Excellent!</a:t>
            </a:r>
            <a:endParaRPr lang="ru-RU" sz="3600" kern="10" spc="720"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19" name="Picture 3" descr="j02889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24400"/>
            <a:ext cx="31686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01013" y="6237288"/>
            <a:ext cx="1042987" cy="431800"/>
          </a:xfrm>
          <a:prstGeom prst="curvedUpArrow">
            <a:avLst>
              <a:gd name="adj1" fmla="val 48309"/>
              <a:gd name="adj2" fmla="val 966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322826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0"/>
            <a:ext cx="7704856" cy="606152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0000"/>
                </a:solidFill>
              </a:rPr>
              <a:t>Listening.</a:t>
            </a:r>
            <a:endParaRPr lang="ru-RU" sz="6000" b="1" dirty="0" smtClean="0">
              <a:solidFill>
                <a:srgbClr val="FF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765175"/>
            <a:ext cx="8964612" cy="6767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000" b="1" dirty="0" smtClean="0"/>
              <a:t>    </a:t>
            </a:r>
            <a:r>
              <a:rPr lang="en-US" sz="1000" b="1" dirty="0" smtClean="0"/>
              <a:t>  </a:t>
            </a:r>
            <a:r>
              <a:rPr lang="en-US" sz="2000" b="1" dirty="0" smtClean="0"/>
              <a:t>William the Conqueror</a:t>
            </a:r>
            <a:r>
              <a:rPr lang="ru-RU" sz="2000" b="1" dirty="0" smtClean="0"/>
              <a:t> – Вильгельм Завоеватель</a:t>
            </a:r>
            <a:r>
              <a:rPr lang="en-US" sz="2000" b="1" dirty="0" smtClean="0"/>
              <a:t> </a:t>
            </a:r>
            <a:r>
              <a:rPr lang="ru-RU" sz="2000" b="1" dirty="0" smtClean="0"/>
              <a:t>	</a:t>
            </a:r>
            <a:r>
              <a:rPr lang="en-US" sz="2000" b="1" dirty="0" smtClean="0"/>
              <a:t>	</a:t>
            </a:r>
            <a:r>
              <a:rPr lang="ru-RU" sz="2000" b="1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</a:t>
            </a:r>
            <a:r>
              <a:rPr lang="en-US" sz="2000" b="1" dirty="0" smtClean="0"/>
              <a:t>Fortress - </a:t>
            </a:r>
            <a:r>
              <a:rPr lang="ru-RU" sz="2000" b="1" dirty="0" smtClean="0"/>
              <a:t>крепость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   King – </a:t>
            </a:r>
            <a:r>
              <a:rPr lang="ru-RU" sz="2000" b="1" dirty="0" smtClean="0"/>
              <a:t>король</a:t>
            </a:r>
            <a:r>
              <a:rPr lang="en-US" sz="2000" b="1" dirty="0" smtClean="0"/>
              <a:t>			</a:t>
            </a:r>
            <a:r>
              <a:rPr lang="ru-RU" sz="2000" b="1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</a:t>
            </a:r>
            <a:r>
              <a:rPr lang="en-US" sz="2000" b="1" dirty="0" smtClean="0"/>
              <a:t>Treasure - </a:t>
            </a:r>
            <a:r>
              <a:rPr lang="ru-RU" sz="2000" b="1" dirty="0" smtClean="0"/>
              <a:t>сокровище</a:t>
            </a:r>
            <a:r>
              <a:rPr lang="en-US" sz="2000" b="1" dirty="0" smtClean="0"/>
              <a:t>			</a:t>
            </a:r>
            <a:r>
              <a:rPr lang="ru-RU" sz="2000" b="1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</a:t>
            </a:r>
            <a:r>
              <a:rPr lang="en-US" sz="2000" b="1" dirty="0" smtClean="0"/>
              <a:t>Crown – </a:t>
            </a:r>
            <a:r>
              <a:rPr lang="ru-RU" sz="2000" b="1" dirty="0" smtClean="0"/>
              <a:t>корона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</a:t>
            </a:r>
            <a:r>
              <a:rPr lang="en-US" sz="2000" b="1" dirty="0" smtClean="0"/>
              <a:t>Right - </a:t>
            </a:r>
            <a:r>
              <a:rPr lang="ru-RU" sz="2000" b="1" dirty="0" smtClean="0"/>
              <a:t>правый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   Left – </a:t>
            </a:r>
            <a:r>
              <a:rPr lang="ru-RU" sz="2000" b="1" dirty="0" smtClean="0"/>
              <a:t>левый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</a:t>
            </a:r>
            <a:r>
              <a:rPr lang="en-US" sz="2000" b="1" dirty="0" smtClean="0"/>
              <a:t>Bank - </a:t>
            </a:r>
            <a:r>
              <a:rPr lang="ru-RU" sz="2000" b="1" dirty="0" smtClean="0"/>
              <a:t>берег</a:t>
            </a:r>
            <a:r>
              <a:rPr lang="en-US" sz="2000" b="1" dirty="0" smtClean="0"/>
              <a:t>			</a:t>
            </a:r>
            <a:r>
              <a:rPr lang="ru-RU" sz="2000" b="1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</a:t>
            </a:r>
            <a:r>
              <a:rPr lang="en-US" sz="2000" b="1" dirty="0" smtClean="0"/>
              <a:t>Century - </a:t>
            </a:r>
            <a:r>
              <a:rPr lang="ru-RU" sz="2000" b="1" dirty="0" smtClean="0"/>
              <a:t>век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   Prison- </a:t>
            </a:r>
            <a:r>
              <a:rPr lang="ru-RU" sz="2000" b="1" dirty="0" smtClean="0"/>
              <a:t>тюрьма</a:t>
            </a:r>
            <a:r>
              <a:rPr lang="en-US" sz="2000" b="1" dirty="0" smtClean="0"/>
              <a:t>	</a:t>
            </a:r>
            <a:r>
              <a:rPr lang="ru-RU" sz="2000" b="1" dirty="0" smtClean="0"/>
              <a:t>	</a:t>
            </a:r>
            <a:r>
              <a:rPr lang="en-US" sz="2000" b="1" dirty="0" smtClean="0"/>
              <a:t>	</a:t>
            </a:r>
            <a:r>
              <a:rPr lang="ru-RU" sz="2000" b="1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</a:t>
            </a:r>
            <a:r>
              <a:rPr lang="en-US" sz="2000" b="1" dirty="0" smtClean="0"/>
              <a:t>Raven - </a:t>
            </a:r>
            <a:r>
              <a:rPr lang="ru-RU" sz="2000" b="1" dirty="0" smtClean="0"/>
              <a:t>ворона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   Palace- </a:t>
            </a:r>
            <a:r>
              <a:rPr lang="ru-RU" sz="2000" b="1" dirty="0" smtClean="0"/>
              <a:t>дворец</a:t>
            </a:r>
            <a:r>
              <a:rPr lang="en-US" sz="2000" b="1" dirty="0" smtClean="0"/>
              <a:t>	</a:t>
            </a:r>
            <a:r>
              <a:rPr lang="ru-RU" sz="2000" b="1" dirty="0" smtClean="0"/>
              <a:t>	</a:t>
            </a:r>
            <a:r>
              <a:rPr lang="en-US" sz="2000" b="1" dirty="0" smtClean="0"/>
              <a:t>	</a:t>
            </a:r>
            <a:r>
              <a:rPr lang="ru-RU" sz="2000" b="1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</a:t>
            </a:r>
            <a:r>
              <a:rPr lang="en-US" sz="2000" b="1" dirty="0" smtClean="0"/>
              <a:t>Museum </a:t>
            </a:r>
            <a:r>
              <a:rPr lang="ru-RU" sz="2000" b="1" dirty="0" smtClean="0"/>
              <a:t>– музей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</a:t>
            </a:r>
            <a:r>
              <a:rPr lang="en-US" sz="2000" b="1" dirty="0" smtClean="0"/>
              <a:t>Oaken </a:t>
            </a:r>
            <a:r>
              <a:rPr lang="ru-RU" sz="2000" b="1" dirty="0" smtClean="0"/>
              <a:t>- дубовый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   Monastery – </a:t>
            </a:r>
            <a:r>
              <a:rPr lang="ru-RU" sz="2000" b="1" dirty="0" smtClean="0"/>
              <a:t>монастырь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</a:t>
            </a:r>
            <a:r>
              <a:rPr lang="en-US" sz="2000" b="1" dirty="0" smtClean="0"/>
              <a:t>Government – </a:t>
            </a:r>
            <a:r>
              <a:rPr lang="ru-RU" sz="2000" b="1" dirty="0" smtClean="0"/>
              <a:t>правительство 	</a:t>
            </a:r>
            <a:r>
              <a:rPr lang="en-US" sz="2000" b="1" dirty="0" smtClean="0"/>
              <a:t>	</a:t>
            </a:r>
            <a:r>
              <a:rPr lang="ru-RU" sz="2000" b="1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</a:t>
            </a:r>
            <a:r>
              <a:rPr lang="en-US" sz="2000" b="1" dirty="0" smtClean="0"/>
              <a:t>To crown - </a:t>
            </a:r>
            <a:r>
              <a:rPr lang="ru-RU" sz="2000" b="1" dirty="0" smtClean="0"/>
              <a:t>короновать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   Church – </a:t>
            </a:r>
            <a:r>
              <a:rPr lang="ru-RU" sz="2000" b="1" dirty="0" smtClean="0"/>
              <a:t>церковь</a:t>
            </a:r>
            <a:r>
              <a:rPr lang="en-US" sz="2000" b="1" dirty="0" smtClean="0"/>
              <a:t>		</a:t>
            </a:r>
            <a:r>
              <a:rPr lang="ru-RU" sz="2000" b="1" dirty="0" smtClean="0"/>
              <a:t>	</a:t>
            </a:r>
            <a:r>
              <a:rPr lang="en-US" sz="2000" b="1" dirty="0" smtClean="0"/>
              <a:t>            </a:t>
            </a: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</a:t>
            </a:r>
            <a:r>
              <a:rPr lang="en-US" sz="2000" b="1" dirty="0" smtClean="0"/>
              <a:t>To bury – </a:t>
            </a:r>
            <a:r>
              <a:rPr lang="ru-RU" sz="2000" b="1" dirty="0" smtClean="0"/>
              <a:t>хоронить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</a:t>
            </a:r>
            <a:r>
              <a:rPr lang="en-US" sz="2000" b="1" dirty="0" smtClean="0"/>
              <a:t>To weigh - </a:t>
            </a:r>
            <a:r>
              <a:rPr lang="ru-RU" sz="2000" b="1" dirty="0" smtClean="0"/>
              <a:t>весить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</a:t>
            </a:r>
            <a:r>
              <a:rPr lang="ru-RU" sz="2000" b="1" dirty="0" smtClean="0"/>
              <a:t>	</a:t>
            </a:r>
            <a:r>
              <a:rPr lang="en-US" sz="2000" b="1" dirty="0" smtClean="0"/>
              <a:t> 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</a:rPr>
              <a:t>Listen to the text attentively, </a:t>
            </a:r>
            <a:br>
              <a:rPr lang="en-US" b="1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</a:rPr>
              <a:t>be ready to answer the question:</a:t>
            </a:r>
            <a:endParaRPr lang="ru-RU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0945" y="1628800"/>
            <a:ext cx="8497192" cy="489612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/>
              <a:t>      What sights have you heard about?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</a:t>
            </a:r>
            <a:endParaRPr lang="ru-RU" b="1" dirty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marL="0" indent="0" eaLnBrk="1" hangingPunct="1">
              <a:buNone/>
            </a:pPr>
            <a:endParaRPr lang="ru-RU" sz="3600" dirty="0" smtClean="0">
              <a:latin typeface="Times New Roman" pitchFamily="18" charset="0"/>
            </a:endParaRPr>
          </a:p>
        </p:txBody>
      </p:sp>
      <p:pic>
        <p:nvPicPr>
          <p:cNvPr id="33796" name="Picture 4" descr="j02991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32" y="3175228"/>
            <a:ext cx="18113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приложение №6а аудирование лондон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7984" y="2420888"/>
            <a:ext cx="487363" cy="48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8350" y="3602984"/>
            <a:ext cx="78790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Tx/>
              <a:buNone/>
            </a:pP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                                     (</a:t>
            </a:r>
            <a:r>
              <a:rPr lang="en-US" sz="2800" i="1" dirty="0">
                <a:solidFill>
                  <a:srgbClr val="FF0000"/>
                </a:solidFill>
              </a:rPr>
              <a:t>the Tower of London, </a:t>
            </a:r>
          </a:p>
          <a:p>
            <a:pPr eaLnBrk="1" hangingPunct="1">
              <a:buFontTx/>
              <a:buNone/>
            </a:pPr>
            <a:r>
              <a:rPr lang="en-US" sz="2800" i="1" dirty="0">
                <a:solidFill>
                  <a:srgbClr val="FF0000"/>
                </a:solidFill>
              </a:rPr>
              <a:t>                                        Westminster Abbey,</a:t>
            </a:r>
          </a:p>
          <a:p>
            <a:pPr eaLnBrk="1" hangingPunct="1">
              <a:buFontTx/>
              <a:buNone/>
            </a:pPr>
            <a:r>
              <a:rPr lang="en-US" sz="2800" i="1" dirty="0">
                <a:solidFill>
                  <a:srgbClr val="FF0000"/>
                </a:solidFill>
              </a:rPr>
              <a:t>                                the Houses of </a:t>
            </a:r>
            <a:r>
              <a:rPr lang="en-US" sz="2800" i="1" dirty="0" smtClean="0">
                <a:solidFill>
                  <a:srgbClr val="FF0000"/>
                </a:solidFill>
              </a:rPr>
              <a:t>Parliament, </a:t>
            </a:r>
          </a:p>
          <a:p>
            <a:pPr eaLnBrk="1" hangingPunct="1">
              <a:buFontTx/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                                       Big Ben)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5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j02889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365625"/>
            <a:ext cx="31686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01013" y="6237288"/>
            <a:ext cx="1042987" cy="431800"/>
          </a:xfrm>
          <a:prstGeom prst="curvedUpArrow">
            <a:avLst>
              <a:gd name="adj1" fmla="val 48309"/>
              <a:gd name="adj2" fmla="val 966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</a:t>
            </a:r>
            <a:r>
              <a:rPr lang="en-US" sz="9600" smtClean="0">
                <a:solidFill>
                  <a:srgbClr val="FF3300"/>
                </a:solidFill>
              </a:rPr>
              <a:t>Well done!</a:t>
            </a:r>
            <a:endParaRPr lang="ru-RU" sz="960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51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FF3300"/>
                </a:solidFill>
              </a:rPr>
              <a:t>How well do you know London now?</a:t>
            </a:r>
            <a:endParaRPr lang="ru-RU" sz="4000" b="1" dirty="0" smtClean="0">
              <a:solidFill>
                <a:srgbClr val="FF33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1)                           is the residence of kings and queens of Britain.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2)                                     is the famous ceremony near Buckingham Palace.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3)                          is a place where Prince Charles and Princess Diana were married.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4)                            was a prison for the enemies of the king.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5)              is a state mechanism to show the time of all sides of the world.</a:t>
            </a:r>
            <a:endParaRPr lang="ru-RU" smtClean="0"/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539750" y="1125538"/>
            <a:ext cx="2808288" cy="882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Buckingham Palace</a:t>
            </a:r>
            <a:endParaRPr lang="ru-RU" sz="3600" kern="1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539750" y="2276475"/>
            <a:ext cx="3887788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 Changing of the Guard</a:t>
            </a:r>
            <a:endParaRPr lang="ru-RU" sz="3600" kern="1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539750" y="3213100"/>
            <a:ext cx="2808288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St. Paul's Cathedral</a:t>
            </a:r>
            <a:endParaRPr lang="ru-RU" sz="3600" kern="1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6873" name="WordArt 9"/>
          <p:cNvSpPr>
            <a:spLocks noChangeArrowheads="1" noChangeShapeType="1" noTextEdit="1"/>
          </p:cNvSpPr>
          <p:nvPr/>
        </p:nvSpPr>
        <p:spPr bwMode="auto">
          <a:xfrm>
            <a:off x="539750" y="4149725"/>
            <a:ext cx="2952750" cy="596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 Tower of London</a:t>
            </a:r>
            <a:endParaRPr lang="ru-RU" sz="3600" kern="1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6874" name="WordArt 10"/>
          <p:cNvSpPr>
            <a:spLocks noChangeArrowheads="1" noChangeShapeType="1" noTextEdit="1"/>
          </p:cNvSpPr>
          <p:nvPr/>
        </p:nvSpPr>
        <p:spPr bwMode="auto">
          <a:xfrm>
            <a:off x="611188" y="5229225"/>
            <a:ext cx="1223962" cy="666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Big Ben</a:t>
            </a:r>
            <a:endParaRPr lang="ru-RU" sz="3600" kern="1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  <p:bldP spid="36873" grpId="0" animBg="1"/>
      <p:bldP spid="368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893175" cy="358775"/>
          </a:xfrm>
        </p:spPr>
        <p:txBody>
          <a:bodyPr/>
          <a:lstStyle/>
          <a:p>
            <a:pPr eaLnBrk="1" hangingPunct="1"/>
            <a:r>
              <a:rPr lang="en-US" sz="3600" b="1" i="1" smtClean="0">
                <a:solidFill>
                  <a:srgbClr val="FF3300"/>
                </a:solidFill>
              </a:rPr>
              <a:t>Phonetic exercises. Listen and repeat:</a:t>
            </a:r>
            <a:br>
              <a:rPr lang="en-US" sz="3600" b="1" i="1" smtClean="0">
                <a:solidFill>
                  <a:srgbClr val="FF3300"/>
                </a:solidFill>
              </a:rPr>
            </a:br>
            <a:endParaRPr lang="ru-RU" sz="4000" smtClean="0">
              <a:solidFill>
                <a:srgbClr val="FF3300"/>
              </a:solidFill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5760" y="1268760"/>
            <a:ext cx="9144000" cy="5145088"/>
          </a:xfrm>
          <a:effectLst/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i="1" dirty="0" smtClean="0"/>
              <a:t>   </a:t>
            </a:r>
            <a:r>
              <a:rPr lang="en-US" sz="3600" b="1" i="1" dirty="0" smtClean="0"/>
              <a:t>St. Paul’s Cathedral, Trafalgar Square, Double-decker bus, Thames river cruise, Covent Garden, Tower of London, Tower Bridge, Houses of Parliament, Buckingham Palace, London Eye.</a:t>
            </a:r>
            <a:r>
              <a:rPr lang="en-US" b="1" i="1" dirty="0" smtClean="0"/>
              <a:t>    </a:t>
            </a:r>
            <a:endParaRPr lang="ru-RU" b="1" i="1" dirty="0" smtClean="0"/>
          </a:p>
          <a:p>
            <a:pPr eaLnBrk="1" hangingPunct="1">
              <a:buFontTx/>
              <a:buNone/>
            </a:pPr>
            <a:endParaRPr lang="ru-RU" b="1" i="1" dirty="0"/>
          </a:p>
          <a:p>
            <a:pPr eaLnBrk="1" hangingPunct="1">
              <a:buFontTx/>
              <a:buNone/>
            </a:pPr>
            <a:endParaRPr lang="ru-RU" b="1" i="1" dirty="0" smtClean="0"/>
          </a:p>
          <a:p>
            <a:pPr eaLnBrk="1" hangingPunct="1">
              <a:buFontTx/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                                       </a:t>
            </a:r>
            <a:r>
              <a:rPr lang="en-US" sz="2400" b="1" i="1" dirty="0" smtClean="0">
                <a:solidFill>
                  <a:srgbClr val="008000"/>
                </a:solidFill>
              </a:rPr>
              <a:t>       </a:t>
            </a:r>
          </a:p>
          <a:p>
            <a:pPr eaLnBrk="1" hangingPunct="1">
              <a:buFontTx/>
              <a:buNone/>
            </a:pPr>
            <a:r>
              <a:rPr lang="en-US" b="1" i="1" dirty="0" smtClean="0"/>
              <a:t>                   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3300"/>
                </a:solidFill>
              </a:rPr>
              <a:t> </a:t>
            </a:r>
            <a:r>
              <a:rPr lang="en-GB" sz="4000" b="1" dirty="0" smtClean="0">
                <a:solidFill>
                  <a:srgbClr val="FF3300"/>
                </a:solidFill>
              </a:rPr>
              <a:t>What are</a:t>
            </a:r>
            <a:r>
              <a:rPr lang="ru-RU" sz="4000" b="1" dirty="0" smtClean="0">
                <a:solidFill>
                  <a:srgbClr val="FF3300"/>
                </a:solidFill>
              </a:rPr>
              <a:t> </a:t>
            </a:r>
            <a:r>
              <a:rPr lang="en-GB" sz="4000" b="1" dirty="0" err="1" smtClean="0">
                <a:solidFill>
                  <a:srgbClr val="FF3300"/>
                </a:solidFill>
              </a:rPr>
              <a:t>th</a:t>
            </a:r>
            <a:r>
              <a:rPr lang="en-US" sz="4000" b="1" dirty="0" err="1" smtClean="0">
                <a:solidFill>
                  <a:srgbClr val="FF3300"/>
                </a:solidFill>
              </a:rPr>
              <a:t>ese</a:t>
            </a:r>
            <a:r>
              <a:rPr lang="en-GB" sz="4000" b="1" dirty="0" smtClean="0">
                <a:solidFill>
                  <a:srgbClr val="FF3300"/>
                </a:solidFill>
              </a:rPr>
              <a:t>?</a:t>
            </a:r>
            <a:endParaRPr lang="ru-RU" sz="4000" b="1" dirty="0" smtClean="0">
              <a:solidFill>
                <a:srgbClr val="FF33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775" y="0"/>
            <a:ext cx="82550" cy="1444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39940" name="Picture 5" descr="460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26638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Вестминстерское аббат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908050"/>
            <a:ext cx="259238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 descr="Собор св. Пав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908050"/>
            <a:ext cx="25923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 descr="Тауэр, Белая Баш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2735263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Букингемский дворе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33825"/>
            <a:ext cx="2736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1" descr="Здание Парламент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933825"/>
            <a:ext cx="24479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611188" y="2636838"/>
            <a:ext cx="2016125" cy="668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Tower Bridge</a:t>
            </a:r>
            <a:endParaRPr lang="ru-RU" sz="3600" kern="1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3203575" y="2636838"/>
            <a:ext cx="2881313" cy="739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Westminster Abbey</a:t>
            </a:r>
            <a:endParaRPr lang="ru-RU" sz="3600" kern="1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>
            <a:off x="6300788" y="2636838"/>
            <a:ext cx="2843212" cy="576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St. Paul's Cathedral </a:t>
            </a:r>
            <a:endParaRPr lang="ru-RU" sz="3600" kern="1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395288" y="6021388"/>
            <a:ext cx="2519362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 Tower of London</a:t>
            </a:r>
            <a:endParaRPr lang="ru-RU" sz="3600" kern="1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33" name="WordArt 17"/>
          <p:cNvSpPr>
            <a:spLocks noChangeArrowheads="1" noChangeShapeType="1" noTextEdit="1"/>
          </p:cNvSpPr>
          <p:nvPr/>
        </p:nvSpPr>
        <p:spPr bwMode="auto">
          <a:xfrm>
            <a:off x="3492500" y="6021388"/>
            <a:ext cx="251936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Buckingham Palace</a:t>
            </a:r>
            <a:endParaRPr lang="ru-RU" sz="3600" kern="1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34" name="WordArt 18"/>
          <p:cNvSpPr>
            <a:spLocks noChangeArrowheads="1" noChangeShapeType="1" noTextEdit="1"/>
          </p:cNvSpPr>
          <p:nvPr/>
        </p:nvSpPr>
        <p:spPr bwMode="auto">
          <a:xfrm>
            <a:off x="6227763" y="6021388"/>
            <a:ext cx="2916237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 Houses of Parliament</a:t>
            </a:r>
            <a:endParaRPr lang="ru-RU" sz="3600" kern="1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j02889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365625"/>
            <a:ext cx="31686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01013" y="6237288"/>
            <a:ext cx="1042987" cy="431800"/>
          </a:xfrm>
          <a:prstGeom prst="curvedUpArrow">
            <a:avLst>
              <a:gd name="adj1" fmla="val 48309"/>
              <a:gd name="adj2" fmla="val 966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          </a:t>
            </a:r>
            <a:r>
              <a:rPr lang="en-US" sz="9600" dirty="0" smtClean="0">
                <a:solidFill>
                  <a:srgbClr val="FF3300"/>
                </a:solidFill>
              </a:rPr>
              <a:t>Good Job!</a:t>
            </a:r>
            <a:endParaRPr lang="ru-RU" sz="9600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38237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3300"/>
                </a:solidFill>
              </a:rPr>
              <a:t>What places of interest would you like to see</a:t>
            </a:r>
            <a:r>
              <a:rPr lang="ru-RU" sz="3200" b="1" dirty="0" smtClean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15282"/>
            <a:ext cx="8445500" cy="4348162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b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7030A0"/>
                </a:solidFill>
              </a:rPr>
              <a:t>If I were in London  I’d visit</a:t>
            </a:r>
            <a:r>
              <a:rPr lang="en-US" sz="2000" b="1" dirty="0" smtClean="0">
                <a:solidFill>
                  <a:srgbClr val="7030A0"/>
                </a:solidFill>
              </a:rPr>
              <a:t>… 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Westminster Abbey</a:t>
            </a:r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7030A0"/>
                </a:solidFill>
              </a:rPr>
              <a:t>If I had a chance I’d visit…    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Houses of Parliament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7030A0"/>
                </a:solidFill>
              </a:rPr>
              <a:t>I’d  like to visit… 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Trafalgar Square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7030A0"/>
                </a:solidFill>
              </a:rPr>
              <a:t>I am looking forward to</a:t>
            </a:r>
            <a:endParaRPr lang="ru-RU" sz="2400" b="1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visiting…</a:t>
            </a:r>
            <a:r>
              <a:rPr lang="en-US" sz="2000" b="1" dirty="0" smtClean="0">
                <a:solidFill>
                  <a:srgbClr val="7030A0"/>
                </a:solidFill>
              </a:rPr>
              <a:t>   </a:t>
            </a:r>
            <a:r>
              <a:rPr lang="ru-RU" sz="2000" b="1" dirty="0" smtClean="0">
                <a:solidFill>
                  <a:srgbClr val="7030A0"/>
                </a:solidFill>
              </a:rPr>
              <a:t> 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National Gallery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Hyde Park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Buckingham Palace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                             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Big Ben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           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Tower of London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Book Antiqua" pitchFamily="18" charset="0"/>
              </a:rPr>
              <a:t>         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Book Antiqua" pitchFamily="18" charset="0"/>
              </a:rPr>
              <a:t>    </a:t>
            </a:r>
            <a:r>
              <a:rPr lang="en-US" sz="2400" b="1" i="1" dirty="0" smtClean="0">
                <a:solidFill>
                  <a:srgbClr val="FF0000"/>
                </a:solidFill>
                <a:latin typeface="Book Antiqua" pitchFamily="18" charset="0"/>
              </a:rPr>
              <a:t>              </a:t>
            </a:r>
            <a:endParaRPr lang="en-US" sz="24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j02889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365625"/>
            <a:ext cx="31686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01013" y="6237288"/>
            <a:ext cx="1042987" cy="431800"/>
          </a:xfrm>
          <a:prstGeom prst="curvedUpArrow">
            <a:avLst>
              <a:gd name="adj1" fmla="val 48309"/>
              <a:gd name="adj2" fmla="val 966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           </a:t>
            </a:r>
            <a:r>
              <a:rPr lang="en-US" sz="9600" dirty="0" smtClean="0">
                <a:solidFill>
                  <a:srgbClr val="FF3300"/>
                </a:solidFill>
              </a:rPr>
              <a:t>Great!</a:t>
            </a:r>
            <a:endParaRPr lang="ru-RU" sz="9600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06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3300"/>
                </a:solidFill>
              </a:rPr>
              <a:t/>
            </a:r>
            <a:br>
              <a:rPr lang="en-US" sz="5400" b="1" dirty="0" smtClean="0">
                <a:solidFill>
                  <a:srgbClr val="FF3300"/>
                </a:solidFill>
              </a:rPr>
            </a:br>
            <a:r>
              <a:rPr lang="en-US" sz="5400" b="1" dirty="0" smtClean="0">
                <a:solidFill>
                  <a:srgbClr val="FF3300"/>
                </a:solidFill>
              </a:rPr>
              <a:t>What have we done?</a:t>
            </a:r>
            <a:r>
              <a:rPr lang="ru-RU" sz="5400" b="1" dirty="0" smtClean="0">
                <a:solidFill>
                  <a:srgbClr val="03495C"/>
                </a:solidFill>
              </a:rPr>
              <a:t/>
            </a:r>
            <a:br>
              <a:rPr lang="ru-RU" sz="5400" b="1" dirty="0" smtClean="0">
                <a:solidFill>
                  <a:srgbClr val="03495C"/>
                </a:solidFill>
              </a:rPr>
            </a:br>
            <a:endParaRPr lang="ru-RU" sz="5400" b="1" dirty="0" smtClean="0">
              <a:solidFill>
                <a:srgbClr val="03495C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eaLnBrk="1" hangingPunct="1"/>
            <a:r>
              <a:rPr lang="en-US" b="1" dirty="0" smtClean="0"/>
              <a:t>we have seen a lot of  places of interest of London; 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 we have read and learnt new words;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we have listened and spoken about the capital of Great Britain.</a:t>
            </a:r>
            <a:endParaRPr lang="ru-RU" b="1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</a:t>
            </a:r>
            <a:endParaRPr lang="ru-RU" sz="2400" b="1" i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275111"/>
            <a:ext cx="8187953" cy="307778"/>
          </a:xfrm>
        </p:spPr>
        <p:txBody>
          <a:bodyPr/>
          <a:lstStyle/>
          <a:p>
            <a:pPr algn="l" eaLnBrk="1" hangingPunct="1"/>
            <a:r>
              <a:rPr lang="ru-RU" u="sng" dirty="0" smtClean="0">
                <a:solidFill>
                  <a:srgbClr val="FF3300"/>
                </a:solidFill>
              </a:rPr>
              <a:t/>
            </a:r>
            <a:br>
              <a:rPr lang="ru-RU" u="sng" dirty="0" smtClean="0">
                <a:solidFill>
                  <a:srgbClr val="FF3300"/>
                </a:solidFill>
              </a:rPr>
            </a:br>
            <a:r>
              <a:rPr lang="ru-RU" u="sng" dirty="0">
                <a:solidFill>
                  <a:srgbClr val="FF3300"/>
                </a:solidFill>
              </a:rPr>
              <a:t/>
            </a:r>
            <a:br>
              <a:rPr lang="ru-RU" u="sng" dirty="0">
                <a:solidFill>
                  <a:srgbClr val="FF3300"/>
                </a:solidFill>
              </a:rPr>
            </a:br>
            <a:r>
              <a:rPr lang="ru-RU" u="sng" dirty="0" smtClean="0">
                <a:solidFill>
                  <a:srgbClr val="FF3300"/>
                </a:solidFill>
              </a:rPr>
              <a:t/>
            </a:r>
            <a:br>
              <a:rPr lang="ru-RU" u="sng" dirty="0" smtClean="0">
                <a:solidFill>
                  <a:srgbClr val="FF3300"/>
                </a:solidFill>
              </a:rPr>
            </a:br>
            <a:r>
              <a:rPr lang="ru-RU" u="sng" dirty="0">
                <a:solidFill>
                  <a:srgbClr val="FF3300"/>
                </a:solidFill>
              </a:rPr>
              <a:t/>
            </a:r>
            <a:br>
              <a:rPr lang="ru-RU" u="sng" dirty="0">
                <a:solidFill>
                  <a:srgbClr val="FF3300"/>
                </a:solidFill>
              </a:rPr>
            </a:br>
            <a:r>
              <a:rPr lang="en-GB" b="1" u="sng" dirty="0" smtClean="0">
                <a:solidFill>
                  <a:srgbClr val="FF3300"/>
                </a:solidFill>
              </a:rPr>
              <a:t>Home task:</a:t>
            </a:r>
            <a:br>
              <a:rPr lang="en-GB" b="1" u="sng" dirty="0" smtClean="0">
                <a:solidFill>
                  <a:srgbClr val="FF3300"/>
                </a:solidFill>
              </a:rPr>
            </a:br>
            <a:r>
              <a:rPr lang="en-GB" dirty="0" smtClean="0">
                <a:solidFill>
                  <a:srgbClr val="FF3300"/>
                </a:solidFill>
              </a:rPr>
              <a:t/>
            </a:r>
            <a:br>
              <a:rPr lang="en-GB" dirty="0" smtClean="0">
                <a:solidFill>
                  <a:srgbClr val="FF3300"/>
                </a:solidFill>
              </a:rPr>
            </a:br>
            <a:r>
              <a:rPr lang="en-GB" dirty="0" smtClean="0"/>
              <a:t>1. Read the text “London” </a:t>
            </a:r>
            <a:br>
              <a:rPr lang="en-GB" dirty="0" smtClean="0"/>
            </a:br>
            <a:r>
              <a:rPr lang="en-GB" dirty="0" smtClean="0"/>
              <a:t>2. Learn the new words</a:t>
            </a:r>
            <a:r>
              <a:rPr lang="ru-RU" dirty="0"/>
              <a:t>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                                              </a:t>
            </a:r>
            <a:br>
              <a:rPr lang="en-US" dirty="0" smtClean="0"/>
            </a:br>
            <a:r>
              <a:rPr lang="ru-RU" dirty="0" smtClean="0"/>
              <a:t>                            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                                     </a:t>
            </a:r>
            <a:r>
              <a:rPr lang="ru-RU" dirty="0" smtClean="0"/>
              <a:t>       </a:t>
            </a:r>
            <a:br>
              <a:rPr lang="ru-RU" dirty="0" smtClean="0"/>
            </a:br>
            <a:r>
              <a:rPr lang="ru-RU" dirty="0" smtClean="0"/>
              <a:t>                                           </a:t>
            </a:r>
            <a:endParaRPr lang="ru-RU" sz="2400" b="1" dirty="0" smtClean="0">
              <a:solidFill>
                <a:srgbClr val="008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8877300" y="-215900"/>
            <a:ext cx="266700" cy="215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smtClean="0"/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0" y="4725144"/>
            <a:ext cx="84604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4400" b="0" dirty="0" smtClean="0">
                <a:solidFill>
                  <a:srgbClr val="FF3300"/>
                </a:solidFill>
              </a:rPr>
              <a:t>    </a:t>
            </a:r>
            <a:r>
              <a:rPr lang="en-GB" sz="4400" dirty="0" smtClean="0">
                <a:solidFill>
                  <a:srgbClr val="FF3300"/>
                </a:solidFill>
              </a:rPr>
              <a:t>Good </a:t>
            </a:r>
            <a:r>
              <a:rPr lang="en-GB" sz="4400" dirty="0">
                <a:solidFill>
                  <a:srgbClr val="FF3300"/>
                </a:solidFill>
              </a:rPr>
              <a:t>luck</a:t>
            </a:r>
            <a:r>
              <a:rPr lang="en-GB" sz="4400" dirty="0" smtClean="0">
                <a:solidFill>
                  <a:srgbClr val="FF3300"/>
                </a:solidFill>
              </a:rPr>
              <a:t>!</a:t>
            </a:r>
            <a:r>
              <a:rPr lang="ru-RU" sz="4400" dirty="0" smtClean="0">
                <a:solidFill>
                  <a:srgbClr val="FF3300"/>
                </a:solidFill>
              </a:rPr>
              <a:t>        </a:t>
            </a:r>
            <a:endParaRPr lang="ru-RU" sz="4400" dirty="0">
              <a:solidFill>
                <a:srgbClr val="FF3300"/>
              </a:solidFill>
            </a:endParaRPr>
          </a:p>
        </p:txBody>
      </p:sp>
      <p:pic>
        <p:nvPicPr>
          <p:cNvPr id="51207" name="Picture 8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08648"/>
            <a:ext cx="3076254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flipH="1">
            <a:off x="12492880" y="3275111"/>
            <a:ext cx="5577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8000"/>
                </a:solidFill>
              </a:rPr>
              <a:t>К </a:t>
            </a:r>
            <a:r>
              <a:rPr lang="ru-RU" dirty="0">
                <a:solidFill>
                  <a:srgbClr val="008000"/>
                </a:solidFill>
              </a:rPr>
              <a:t>2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7" y="2503156"/>
            <a:ext cx="8964613" cy="1143000"/>
          </a:xfrm>
        </p:spPr>
        <p:txBody>
          <a:bodyPr/>
          <a:lstStyle/>
          <a:p>
            <a:pPr eaLnBrk="1" hangingPunct="1"/>
            <a:r>
              <a:rPr lang="en-US" sz="8000" b="1" dirty="0" smtClean="0">
                <a:solidFill>
                  <a:srgbClr val="FF3300"/>
                </a:solidFill>
                <a:latin typeface="Times New Roman" pitchFamily="18" charset="0"/>
              </a:rPr>
              <a:t>Thank You for Attention!!!</a:t>
            </a:r>
            <a:endParaRPr lang="ru-RU" sz="80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44675"/>
            <a:ext cx="7848600" cy="1800225"/>
          </a:xfrm>
        </p:spPr>
        <p:txBody>
          <a:bodyPr/>
          <a:lstStyle/>
          <a:p>
            <a:pPr lvl="4" eaLnBrk="1" hangingPunct="1">
              <a:buFontTx/>
              <a:buNone/>
            </a:pPr>
            <a:endParaRPr lang="en-US" sz="4400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/>
            <a:endParaRPr lang="ru-RU" sz="4400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 </a:t>
            </a:r>
            <a:r>
              <a:rPr lang="en-US" sz="4000" b="1" smtClean="0">
                <a:solidFill>
                  <a:srgbClr val="FF3300"/>
                </a:solidFill>
              </a:rPr>
              <a:t>“London Treasures</a:t>
            </a:r>
            <a:r>
              <a:rPr lang="en-US" sz="4000" smtClean="0">
                <a:solidFill>
                  <a:srgbClr val="FF3300"/>
                </a:solidFill>
              </a:rPr>
              <a:t>”.</a:t>
            </a:r>
            <a:endParaRPr lang="ru-RU" sz="4000" smtClean="0">
              <a:solidFill>
                <a:srgbClr val="FF3300"/>
              </a:solidFill>
            </a:endParaRPr>
          </a:p>
        </p:txBody>
      </p:sp>
      <p:pic>
        <p:nvPicPr>
          <p:cNvPr id="18435" name="Picture 3" descr="бд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5803">
            <a:off x="395288" y="1341438"/>
            <a:ext cx="3455987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 descr="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365125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IMG_47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720">
            <a:off x="5795963" y="908050"/>
            <a:ext cx="2130425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236057312_engl_london_tauer_bri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567">
            <a:off x="4356100" y="4005263"/>
            <a:ext cx="36242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 rot="1975241">
            <a:off x="7164388" y="333375"/>
            <a:ext cx="16002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Big Ben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5240" name="WordArt 8"/>
          <p:cNvSpPr>
            <a:spLocks noChangeArrowheads="1" noChangeShapeType="1" noTextEdit="1"/>
          </p:cNvSpPr>
          <p:nvPr/>
        </p:nvSpPr>
        <p:spPr bwMode="auto">
          <a:xfrm>
            <a:off x="900113" y="3716338"/>
            <a:ext cx="24479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London Eye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5241" name="WordArt 9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932363" y="5229225"/>
            <a:ext cx="2695575" cy="876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Tower Bridge</a:t>
            </a:r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5242" name="WordArt 10"/>
          <p:cNvSpPr>
            <a:spLocks noChangeArrowheads="1" noChangeShapeType="1" noTextEdit="1"/>
          </p:cNvSpPr>
          <p:nvPr/>
        </p:nvSpPr>
        <p:spPr bwMode="auto">
          <a:xfrm>
            <a:off x="1403350" y="908050"/>
            <a:ext cx="40481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Buckingham Palace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nimBg="1"/>
      <p:bldP spid="95241" grpId="0" animBg="1"/>
      <p:bldP spid="952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How did London begin?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1563"/>
            <a:ext cx="84969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0" dirty="0"/>
              <a:t>The name London comes from the Romans. In 43 AD they made a town next to the river Thames. The town`s name was </a:t>
            </a:r>
            <a:r>
              <a:rPr lang="en-US" sz="2000" b="0" dirty="0" err="1"/>
              <a:t>Londinium</a:t>
            </a:r>
            <a:r>
              <a:rPr lang="en-US" sz="2000" b="0" dirty="0"/>
              <a:t>. There was a bridge over the river, and ships came to </a:t>
            </a:r>
            <a:r>
              <a:rPr lang="en-US" sz="2000" b="0" dirty="0" err="1"/>
              <a:t>Londinium</a:t>
            </a:r>
            <a:r>
              <a:rPr lang="en-US" sz="2000" b="0" dirty="0"/>
              <a:t> from the sea. </a:t>
            </a:r>
          </a:p>
          <a:p>
            <a:pPr algn="just"/>
            <a:r>
              <a:rPr lang="en-US" sz="2000" b="0" dirty="0"/>
              <a:t>         Soon after 400 AD, the Romans went away from </a:t>
            </a:r>
            <a:r>
              <a:rPr lang="en-US" sz="2000" b="0" dirty="0" err="1"/>
              <a:t>Londinium</a:t>
            </a:r>
            <a:r>
              <a:rPr lang="en-US" sz="2000" b="0" dirty="0"/>
              <a:t> and nobody lived in the town for many hundreds of years. </a:t>
            </a:r>
          </a:p>
          <a:p>
            <a:pPr algn="just"/>
            <a:r>
              <a:rPr lang="en-US" sz="2000" b="0" dirty="0"/>
              <a:t>          In 1066 William the Conqueror came to England from France to be the king.</a:t>
            </a:r>
          </a:p>
          <a:p>
            <a:pPr algn="just"/>
            <a:r>
              <a:rPr lang="en-US" sz="2000" b="0" dirty="0"/>
              <a:t>Soon after, he began to build the Tower of London to impress and frighten the English</a:t>
            </a:r>
            <a:r>
              <a:rPr lang="en-US" sz="2000" b="0" dirty="0" smtClean="0"/>
              <a:t>.</a:t>
            </a:r>
          </a:p>
          <a:p>
            <a:pPr algn="just"/>
            <a:endParaRPr lang="en-US" sz="2000" b="0" dirty="0"/>
          </a:p>
          <a:p>
            <a:r>
              <a:rPr lang="en-US" dirty="0"/>
              <a:t>      </a:t>
            </a:r>
          </a:p>
          <a:p>
            <a:pPr algn="l"/>
            <a:r>
              <a:rPr lang="en-US" sz="2000" dirty="0"/>
              <a:t>William the Conqueror – </a:t>
            </a:r>
            <a:r>
              <a:rPr lang="en-US" sz="2000" b="0" dirty="0" err="1"/>
              <a:t>Вильгельм</a:t>
            </a:r>
            <a:r>
              <a:rPr lang="en-US" sz="2000" b="0" dirty="0"/>
              <a:t> </a:t>
            </a:r>
            <a:r>
              <a:rPr lang="en-US" sz="2000" b="0" dirty="0" err="1"/>
              <a:t>Завоеватель</a:t>
            </a:r>
            <a:endParaRPr lang="en-US" sz="2000" b="0" dirty="0"/>
          </a:p>
          <a:p>
            <a:pPr algn="l"/>
            <a:r>
              <a:rPr lang="en-US" sz="2000" dirty="0"/>
              <a:t>AD (Anno Domini) – </a:t>
            </a:r>
            <a:r>
              <a:rPr lang="en-US" sz="2000" b="0" dirty="0"/>
              <a:t>н. э. (</a:t>
            </a:r>
            <a:r>
              <a:rPr lang="en-US" sz="2000" b="0" dirty="0" err="1"/>
              <a:t>наша</a:t>
            </a:r>
            <a:r>
              <a:rPr lang="en-US" sz="2000" b="0" dirty="0"/>
              <a:t> </a:t>
            </a:r>
            <a:r>
              <a:rPr lang="en-US" sz="2000" b="0" dirty="0" err="1"/>
              <a:t>эра</a:t>
            </a:r>
            <a:r>
              <a:rPr lang="en-US" sz="2000" b="0" dirty="0"/>
              <a:t>)</a:t>
            </a:r>
          </a:p>
          <a:p>
            <a:pPr algn="l"/>
            <a:r>
              <a:rPr lang="en-US" sz="2000" dirty="0"/>
              <a:t>Romans – </a:t>
            </a:r>
            <a:r>
              <a:rPr lang="en-US" sz="2000" b="0" dirty="0" err="1"/>
              <a:t>римляне</a:t>
            </a:r>
            <a:endParaRPr lang="en-US" sz="2000" b="0" dirty="0"/>
          </a:p>
          <a:p>
            <a:pPr algn="l"/>
            <a:r>
              <a:rPr lang="en-US" sz="2000" dirty="0"/>
              <a:t>Frighten - </a:t>
            </a:r>
            <a:r>
              <a:rPr lang="en-US" sz="2000" b="0" dirty="0" err="1"/>
              <a:t>пугать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94902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en-US" sz="4000" b="1" dirty="0" smtClean="0">
                <a:solidFill>
                  <a:srgbClr val="FF3300"/>
                </a:solidFill>
              </a:rPr>
              <a:t>How did London begin?</a:t>
            </a:r>
            <a:r>
              <a:rPr lang="en-US" sz="4000" dirty="0" smtClean="0">
                <a:solidFill>
                  <a:srgbClr val="FF3300"/>
                </a:solidFill>
              </a:rPr>
              <a:t/>
            </a:r>
            <a:br>
              <a:rPr lang="en-US" sz="4000" dirty="0" smtClean="0">
                <a:solidFill>
                  <a:srgbClr val="FF3300"/>
                </a:solidFill>
              </a:rPr>
            </a:br>
            <a:endParaRPr lang="ru-RU" sz="4000" dirty="0" smtClean="0">
              <a:solidFill>
                <a:srgbClr val="FF33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2466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600" dirty="0" smtClean="0"/>
              <a:t>Who founded the city? When was it?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/>
              <a:t>                                     </a:t>
            </a:r>
            <a:r>
              <a:rPr lang="en-US" sz="3600" dirty="0" smtClean="0">
                <a:solidFill>
                  <a:srgbClr val="FF3300"/>
                </a:solidFill>
              </a:rPr>
              <a:t>(Romans. In 43 AD)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/>
              <a:t>2. What was the first name of the city?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/>
              <a:t>                                                 </a:t>
            </a:r>
            <a:r>
              <a:rPr lang="en-US" sz="3600" dirty="0" smtClean="0">
                <a:solidFill>
                  <a:srgbClr val="FF3300"/>
                </a:solidFill>
              </a:rPr>
              <a:t>(</a:t>
            </a:r>
            <a:r>
              <a:rPr lang="en-US" sz="3600" dirty="0" err="1" smtClean="0">
                <a:solidFill>
                  <a:srgbClr val="FF3300"/>
                </a:solidFill>
              </a:rPr>
              <a:t>Londinium</a:t>
            </a:r>
            <a:r>
              <a:rPr lang="en-US" sz="3600" dirty="0" smtClean="0">
                <a:solidFill>
                  <a:srgbClr val="FF3300"/>
                </a:solidFill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/>
              <a:t>3.Who began to build the Tower of London?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/>
              <a:t>                               </a:t>
            </a:r>
            <a:r>
              <a:rPr lang="en-US" sz="3600" dirty="0" smtClean="0">
                <a:solidFill>
                  <a:srgbClr val="FF3300"/>
                </a:solidFill>
              </a:rPr>
              <a:t>(William the Conqueror)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/>
              <a:t>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3600" dirty="0" smtClean="0"/>
              <a:t>                                             </a:t>
            </a:r>
            <a:r>
              <a:rPr lang="en-US" sz="3600" dirty="0" smtClean="0"/>
              <a:t>            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solidFill>
                  <a:schemeClr val="tx1"/>
                </a:solidFill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</a:rPr>
              <a:t>he map of London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places of interest.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cer\Desktop\london-ma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653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20905">
            <a:off x="451349" y="1011925"/>
            <a:ext cx="2303463" cy="1719263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7283" name="Picture 3" descr="l_522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8089" y="1332706"/>
            <a:ext cx="2696120" cy="3240087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7284" name="Picture 4" descr="662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5061432"/>
            <a:ext cx="2736305" cy="1543050"/>
          </a:xfr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7285" name="Picture 5" descr="l01140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56" y="1381189"/>
            <a:ext cx="2067719" cy="254793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04t1670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61" y="4797425"/>
            <a:ext cx="2066925" cy="163232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 descr="668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2" y="5147560"/>
            <a:ext cx="2066925" cy="154305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8" descr="Альберт - хо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9" y="3066441"/>
            <a:ext cx="2640012" cy="176053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918" y="0"/>
            <a:ext cx="8812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London places of interest.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3300"/>
                </a:solidFill>
              </a:rPr>
              <a:t>“London </a:t>
            </a:r>
            <a:r>
              <a:rPr lang="en-US" sz="4000" b="1" u="sng" smtClean="0">
                <a:solidFill>
                  <a:srgbClr val="FF3300"/>
                </a:solidFill>
              </a:rPr>
              <a:t>Treasures</a:t>
            </a:r>
            <a:r>
              <a:rPr lang="en-US" sz="4000" u="sng" smtClean="0">
                <a:solidFill>
                  <a:srgbClr val="FF3300"/>
                </a:solidFill>
              </a:rPr>
              <a:t>”</a:t>
            </a:r>
            <a:r>
              <a:rPr lang="ru-RU" sz="4000" smtClean="0">
                <a:solidFill>
                  <a:srgbClr val="008000"/>
                </a:solidFill>
              </a:rPr>
              <a:t>(сокровища)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6168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Trafalgar </a:t>
            </a:r>
            <a:r>
              <a:rPr lang="en-US" b="1" u="sng" dirty="0" smtClean="0">
                <a:latin typeface="Times New Roman" pitchFamily="18" charset="0"/>
              </a:rPr>
              <a:t>Square</a:t>
            </a:r>
            <a:r>
              <a:rPr lang="en-US" b="1" dirty="0" smtClean="0">
                <a:latin typeface="Times New Roman" pitchFamily="18" charset="0"/>
              </a:rPr>
              <a:t> (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</a:rPr>
              <a:t>площадь</a:t>
            </a:r>
            <a:r>
              <a:rPr lang="ru-RU" b="1" dirty="0" smtClean="0">
                <a:latin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The </a:t>
            </a:r>
            <a:r>
              <a:rPr lang="en-US" b="1" u="sng" dirty="0" smtClean="0">
                <a:latin typeface="Times New Roman" pitchFamily="18" charset="0"/>
              </a:rPr>
              <a:t>Tower</a:t>
            </a:r>
            <a:r>
              <a:rPr lang="en-US" b="1" dirty="0" smtClean="0">
                <a:latin typeface="Times New Roman" pitchFamily="18" charset="0"/>
              </a:rPr>
              <a:t> of London</a:t>
            </a:r>
            <a:r>
              <a:rPr lang="ru-RU" b="1" dirty="0" smtClean="0">
                <a:latin typeface="Times New Roman" pitchFamily="18" charset="0"/>
              </a:rPr>
              <a:t> (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</a:rPr>
              <a:t>башня</a:t>
            </a:r>
            <a:r>
              <a:rPr lang="ru-RU" b="1" dirty="0" smtClean="0">
                <a:latin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The </a:t>
            </a:r>
            <a:r>
              <a:rPr lang="en-US" b="1" u="sng" dirty="0" smtClean="0">
                <a:latin typeface="Times New Roman" pitchFamily="18" charset="0"/>
              </a:rPr>
              <a:t>Houses</a:t>
            </a:r>
            <a:r>
              <a:rPr lang="en-US" b="1" dirty="0" smtClean="0">
                <a:latin typeface="Times New Roman" pitchFamily="18" charset="0"/>
              </a:rPr>
              <a:t> of Parliament</a:t>
            </a:r>
            <a:r>
              <a:rPr lang="ru-RU" b="1" dirty="0" smtClean="0">
                <a:latin typeface="Times New Roman" pitchFamily="18" charset="0"/>
              </a:rPr>
              <a:t> (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</a:rPr>
              <a:t>палаты</a:t>
            </a:r>
            <a:r>
              <a:rPr lang="ru-RU" b="1" dirty="0" smtClean="0">
                <a:latin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Big Ben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</a:rPr>
              <a:t>bell </a:t>
            </a:r>
            <a:r>
              <a:rPr lang="en-US" b="1" dirty="0" smtClean="0">
                <a:latin typeface="Times New Roman" pitchFamily="18" charset="0"/>
              </a:rPr>
              <a:t>(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</a:rPr>
              <a:t>колокол</a:t>
            </a:r>
            <a:r>
              <a:rPr lang="ru-RU" b="1" dirty="0" smtClean="0">
                <a:latin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Westminster </a:t>
            </a:r>
            <a:r>
              <a:rPr lang="en-US" b="1" u="sng" dirty="0" smtClean="0">
                <a:latin typeface="Times New Roman" pitchFamily="18" charset="0"/>
              </a:rPr>
              <a:t>Abbey</a:t>
            </a:r>
            <a:r>
              <a:rPr lang="ru-RU" b="1" dirty="0" smtClean="0">
                <a:latin typeface="Times New Roman" pitchFamily="18" charset="0"/>
              </a:rPr>
              <a:t> (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</a:rPr>
              <a:t>аббатство</a:t>
            </a:r>
            <a:r>
              <a:rPr lang="ru-RU" b="1" dirty="0" smtClean="0">
                <a:latin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St. Paul's </a:t>
            </a:r>
            <a:r>
              <a:rPr lang="en-US" b="1" u="sng" dirty="0" smtClean="0">
                <a:latin typeface="Times New Roman" pitchFamily="18" charset="0"/>
              </a:rPr>
              <a:t>Cathedral </a:t>
            </a:r>
            <a:r>
              <a:rPr lang="ru-RU" b="1" dirty="0" smtClean="0">
                <a:latin typeface="Times New Roman" pitchFamily="18" charset="0"/>
              </a:rPr>
              <a:t>(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</a:rPr>
              <a:t>собор</a:t>
            </a:r>
            <a:r>
              <a:rPr lang="ru-RU" b="1" dirty="0" smtClean="0">
                <a:latin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National </a:t>
            </a:r>
            <a:r>
              <a:rPr lang="en-US" b="1" u="sng" dirty="0" smtClean="0">
                <a:latin typeface="Times New Roman" pitchFamily="18" charset="0"/>
              </a:rPr>
              <a:t>Gallery</a:t>
            </a:r>
            <a:r>
              <a:rPr lang="ru-RU" b="1" u="sng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(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</a:rPr>
              <a:t>галерея</a:t>
            </a:r>
            <a:r>
              <a:rPr lang="ru-RU" b="1" dirty="0" smtClean="0">
                <a:latin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Tower </a:t>
            </a:r>
            <a:r>
              <a:rPr lang="en-US" b="1" u="sng" dirty="0" smtClean="0">
                <a:latin typeface="Times New Roman" pitchFamily="18" charset="0"/>
              </a:rPr>
              <a:t>Bridge</a:t>
            </a:r>
            <a:r>
              <a:rPr lang="ru-RU" b="1" u="sng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(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</a:rPr>
              <a:t>мост</a:t>
            </a:r>
            <a:r>
              <a:rPr lang="ru-RU" b="1" dirty="0" smtClean="0">
                <a:latin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Buckingham </a:t>
            </a:r>
            <a:r>
              <a:rPr lang="en-US" b="1" u="sng" dirty="0" smtClean="0">
                <a:latin typeface="Times New Roman" pitchFamily="18" charset="0"/>
              </a:rPr>
              <a:t>Palace</a:t>
            </a:r>
            <a:r>
              <a:rPr lang="ru-RU" b="1" dirty="0" smtClean="0">
                <a:latin typeface="Times New Roman" pitchFamily="18" charset="0"/>
              </a:rPr>
              <a:t> (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</a:rPr>
              <a:t>дворец</a:t>
            </a:r>
            <a:r>
              <a:rPr lang="ru-RU" b="1" dirty="0" smtClean="0">
                <a:latin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b="1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                                                          </a:t>
            </a:r>
            <a:endParaRPr lang="ru-RU" sz="24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5640</TotalTime>
  <Words>1467</Words>
  <Application>Microsoft Office PowerPoint</Application>
  <PresentationFormat>Экран (4:3)</PresentationFormat>
  <Paragraphs>235</Paragraphs>
  <Slides>36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Презентация PowerPoint</vt:lpstr>
      <vt:lpstr>Презентация PowerPoint</vt:lpstr>
      <vt:lpstr>Phonetic exercises. Listen and repeat: </vt:lpstr>
      <vt:lpstr> “London Treasures”.</vt:lpstr>
      <vt:lpstr>How did London begin?</vt:lpstr>
      <vt:lpstr> How did London begin? </vt:lpstr>
      <vt:lpstr>The map of London places of interest. </vt:lpstr>
      <vt:lpstr>Презентация PowerPoint</vt:lpstr>
      <vt:lpstr>“London Treasures”(сокровища)</vt:lpstr>
      <vt:lpstr>The Tower of London</vt:lpstr>
      <vt:lpstr>Big Ben</vt:lpstr>
      <vt:lpstr>Buckingham Palace</vt:lpstr>
      <vt:lpstr>Westminster Abbey</vt:lpstr>
      <vt:lpstr>Tower Bridge</vt:lpstr>
      <vt:lpstr>St. Paul’s Cathedral</vt:lpstr>
      <vt:lpstr>London Eye</vt:lpstr>
      <vt:lpstr>Reading. “London”  </vt:lpstr>
      <vt:lpstr>LONDON</vt:lpstr>
      <vt:lpstr>Give the English equivalents:  </vt:lpstr>
      <vt:lpstr> Answer the questions:</vt:lpstr>
      <vt:lpstr>Презентация PowerPoint</vt:lpstr>
      <vt:lpstr>Put in the missing words</vt:lpstr>
      <vt:lpstr>Put in the missing words</vt:lpstr>
      <vt:lpstr>Match the proper names with their definitions:</vt:lpstr>
      <vt:lpstr>Презентация PowerPoint</vt:lpstr>
      <vt:lpstr>Listening.</vt:lpstr>
      <vt:lpstr>Listen to the text attentively,  be ready to answer the question:</vt:lpstr>
      <vt:lpstr>Презентация PowerPoint</vt:lpstr>
      <vt:lpstr>How well do you know London now?</vt:lpstr>
      <vt:lpstr> What are these?</vt:lpstr>
      <vt:lpstr>Презентация PowerPoint</vt:lpstr>
      <vt:lpstr>What places of interest would you like to see?</vt:lpstr>
      <vt:lpstr>Презентация PowerPoint</vt:lpstr>
      <vt:lpstr> What have we done? </vt:lpstr>
      <vt:lpstr>    Home task:  1. Read the text “London”  2. Learn the new words                                                                                                                                                                                                                                     </vt:lpstr>
      <vt:lpstr>Thank You for Attention!!!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TOSH2</cp:lastModifiedBy>
  <cp:revision>186</cp:revision>
  <dcterms:created xsi:type="dcterms:W3CDTF">2010-02-11T00:57:46Z</dcterms:created>
  <dcterms:modified xsi:type="dcterms:W3CDTF">2019-10-16T13:43:20Z</dcterms:modified>
</cp:coreProperties>
</file>